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542" r:id="rId9"/>
    <p:sldId id="543" r:id="rId10"/>
    <p:sldId id="279" r:id="rId11"/>
    <p:sldId id="562" r:id="rId12"/>
    <p:sldId id="544" r:id="rId13"/>
    <p:sldId id="556" r:id="rId14"/>
    <p:sldId id="558" r:id="rId15"/>
    <p:sldId id="555" r:id="rId16"/>
    <p:sldId id="427" r:id="rId17"/>
    <p:sldId id="534" r:id="rId18"/>
    <p:sldId id="266" r:id="rId19"/>
    <p:sldId id="265" r:id="rId20"/>
    <p:sldId id="267" r:id="rId21"/>
    <p:sldId id="268" r:id="rId22"/>
    <p:sldId id="270" r:id="rId23"/>
    <p:sldId id="271" r:id="rId24"/>
    <p:sldId id="559" r:id="rId25"/>
    <p:sldId id="560" r:id="rId26"/>
    <p:sldId id="561" r:id="rId27"/>
    <p:sldId id="56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9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A-5745-A531-C3350CDAA95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0A-5745-A531-C3350CDAA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620720"/>
        <c:axId val="1062193648"/>
      </c:barChart>
      <c:catAx>
        <c:axId val="10426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193648"/>
        <c:crosses val="autoZero"/>
        <c:auto val="1"/>
        <c:lblAlgn val="ctr"/>
        <c:lblOffset val="100"/>
        <c:noMultiLvlLbl val="0"/>
      </c:catAx>
      <c:valAx>
        <c:axId val="106219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6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A-5745-A531-C3350CDAA95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0A-5745-A531-C3350CDAA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620720"/>
        <c:axId val="1062193648"/>
      </c:barChart>
      <c:catAx>
        <c:axId val="10426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193648"/>
        <c:crosses val="autoZero"/>
        <c:auto val="1"/>
        <c:lblAlgn val="ctr"/>
        <c:lblOffset val="100"/>
        <c:noMultiLvlLbl val="0"/>
      </c:catAx>
      <c:valAx>
        <c:axId val="106219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6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8C09D-7393-4F2E-8471-C3F4B8F7EAFC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196B96-40EB-479C-A02D-E04D592AA5D9}">
      <dgm:prSet custT="1"/>
      <dgm:spPr/>
      <dgm:t>
        <a:bodyPr/>
        <a:lstStyle/>
        <a:p>
          <a:r>
            <a:rPr lang="en-US" sz="2000" dirty="0"/>
            <a:t>Severe </a:t>
          </a:r>
          <a:r>
            <a:rPr lang="en-US" sz="2000" dirty="0" err="1"/>
            <a:t>hypoglycaemia</a:t>
          </a:r>
          <a:r>
            <a:rPr lang="en-US" sz="2000" dirty="0"/>
            <a:t>     per year		</a:t>
          </a:r>
        </a:p>
        <a:p>
          <a:r>
            <a:rPr lang="en-US" sz="2000" dirty="0"/>
            <a:t>7.5% *</a:t>
          </a:r>
        </a:p>
      </dgm:t>
    </dgm:pt>
    <dgm:pt modelId="{2331E489-873F-4E83-8A37-A6BCE916E173}" type="parTrans" cxnId="{11B32F12-F2C1-4732-8CEC-E72B45CBFF53}">
      <dgm:prSet/>
      <dgm:spPr/>
      <dgm:t>
        <a:bodyPr/>
        <a:lstStyle/>
        <a:p>
          <a:endParaRPr lang="en-US"/>
        </a:p>
      </dgm:t>
    </dgm:pt>
    <dgm:pt modelId="{4491EC62-9C43-4FCF-BE2C-818D916E8454}" type="sibTrans" cxnId="{11B32F12-F2C1-4732-8CEC-E72B45CBFF53}">
      <dgm:prSet/>
      <dgm:spPr/>
      <dgm:t>
        <a:bodyPr/>
        <a:lstStyle/>
        <a:p>
          <a:endParaRPr lang="en-US"/>
        </a:p>
      </dgm:t>
    </dgm:pt>
    <dgm:pt modelId="{04351789-CC53-436B-BA25-D08A5E6D80CD}">
      <dgm:prSet custT="1"/>
      <dgm:spPr/>
      <dgm:t>
        <a:bodyPr/>
        <a:lstStyle/>
        <a:p>
          <a:r>
            <a:rPr lang="en-US" sz="1600" dirty="0"/>
            <a:t>        </a:t>
          </a:r>
          <a:r>
            <a:rPr lang="en-US" sz="2000" dirty="0"/>
            <a:t> Retinopathy </a:t>
          </a:r>
          <a:r>
            <a:rPr lang="en-US" sz="1600" dirty="0"/>
            <a:t>						</a:t>
          </a:r>
        </a:p>
        <a:p>
          <a:r>
            <a:rPr lang="en-US" sz="2000" dirty="0"/>
            <a:t>38% *</a:t>
          </a:r>
        </a:p>
      </dgm:t>
    </dgm:pt>
    <dgm:pt modelId="{C7B3BC53-7E98-41C2-A34A-6FC53F8FE069}" type="parTrans" cxnId="{78C96FF7-D019-4099-AE3D-9A360B3C7414}">
      <dgm:prSet/>
      <dgm:spPr/>
      <dgm:t>
        <a:bodyPr/>
        <a:lstStyle/>
        <a:p>
          <a:endParaRPr lang="en-US"/>
        </a:p>
      </dgm:t>
    </dgm:pt>
    <dgm:pt modelId="{A93FBF65-AE7A-4A5D-9040-69EC6FEA6F26}" type="sibTrans" cxnId="{78C96FF7-D019-4099-AE3D-9A360B3C7414}">
      <dgm:prSet/>
      <dgm:spPr/>
      <dgm:t>
        <a:bodyPr/>
        <a:lstStyle/>
        <a:p>
          <a:endParaRPr lang="en-US"/>
        </a:p>
      </dgm:t>
    </dgm:pt>
    <dgm:pt modelId="{D75E394C-4F8C-4779-9E9F-95BDE943A275}">
      <dgm:prSet custT="1"/>
      <dgm:spPr/>
      <dgm:t>
        <a:bodyPr/>
        <a:lstStyle/>
        <a:p>
          <a:r>
            <a:rPr lang="en-US" sz="1600" dirty="0"/>
            <a:t>         </a:t>
          </a:r>
          <a:r>
            <a:rPr lang="en-US" sz="2000" dirty="0"/>
            <a:t>Nephropathy			</a:t>
          </a:r>
        </a:p>
        <a:p>
          <a:r>
            <a:rPr lang="en-US" sz="2000" dirty="0"/>
            <a:t>14% *</a:t>
          </a:r>
        </a:p>
      </dgm:t>
    </dgm:pt>
    <dgm:pt modelId="{B04C8D0A-20D4-4C91-B5CC-30AF65B01317}" type="parTrans" cxnId="{0E864311-C390-466E-896A-66729AC5A6EC}">
      <dgm:prSet/>
      <dgm:spPr/>
      <dgm:t>
        <a:bodyPr/>
        <a:lstStyle/>
        <a:p>
          <a:endParaRPr lang="en-US"/>
        </a:p>
      </dgm:t>
    </dgm:pt>
    <dgm:pt modelId="{80FE79F6-56A0-4D79-9B49-5F2B850FF320}" type="sibTrans" cxnId="{0E864311-C390-466E-896A-66729AC5A6EC}">
      <dgm:prSet/>
      <dgm:spPr/>
      <dgm:t>
        <a:bodyPr/>
        <a:lstStyle/>
        <a:p>
          <a:endParaRPr lang="en-US"/>
        </a:p>
      </dgm:t>
    </dgm:pt>
    <dgm:pt modelId="{FD5E2E5A-E452-44B1-A5A0-4B4426F262E8}">
      <dgm:prSet custT="1"/>
      <dgm:spPr/>
      <dgm:t>
        <a:bodyPr/>
        <a:lstStyle/>
        <a:p>
          <a:r>
            <a:rPr lang="en-US" sz="2000" dirty="0"/>
            <a:t>Neuropathy</a:t>
          </a:r>
          <a:r>
            <a:rPr lang="en-US" sz="1600" dirty="0"/>
            <a:t>	</a:t>
          </a:r>
        </a:p>
        <a:p>
          <a:endParaRPr lang="en-US" sz="1600" dirty="0"/>
        </a:p>
        <a:p>
          <a:r>
            <a:rPr lang="en-US" sz="2000" dirty="0"/>
            <a:t>8% *</a:t>
          </a:r>
        </a:p>
      </dgm:t>
    </dgm:pt>
    <dgm:pt modelId="{C2601197-015C-4E55-ACB9-CFE343BEC0CD}" type="parTrans" cxnId="{8D7C098D-7D2A-49E2-8693-AA05A63594E5}">
      <dgm:prSet/>
      <dgm:spPr/>
      <dgm:t>
        <a:bodyPr/>
        <a:lstStyle/>
        <a:p>
          <a:endParaRPr lang="en-US"/>
        </a:p>
      </dgm:t>
    </dgm:pt>
    <dgm:pt modelId="{19DD9F61-BEDB-473E-8293-0C21EBEC8773}" type="sibTrans" cxnId="{8D7C098D-7D2A-49E2-8693-AA05A63594E5}">
      <dgm:prSet/>
      <dgm:spPr/>
      <dgm:t>
        <a:bodyPr/>
        <a:lstStyle/>
        <a:p>
          <a:endParaRPr lang="en-US"/>
        </a:p>
      </dgm:t>
    </dgm:pt>
    <dgm:pt modelId="{AEBC58AF-1E3C-4480-8407-BA20B3FFDF2E}">
      <dgm:prSet custT="1"/>
      <dgm:spPr/>
      <dgm:t>
        <a:bodyPr/>
        <a:lstStyle/>
        <a:p>
          <a:r>
            <a:rPr lang="en-US" sz="1300" dirty="0"/>
            <a:t>	       </a:t>
          </a:r>
          <a:r>
            <a:rPr lang="en-US" sz="2000" dirty="0"/>
            <a:t>CAD							     3.% *</a:t>
          </a:r>
          <a:r>
            <a:rPr lang="en-US" sz="1300" dirty="0"/>
            <a:t>								</a:t>
          </a:r>
        </a:p>
      </dgm:t>
    </dgm:pt>
    <dgm:pt modelId="{E8EA55B5-B355-42C2-9D27-4883606F8133}" type="parTrans" cxnId="{66610DDC-A46A-4F09-947C-6767EE7A2374}">
      <dgm:prSet/>
      <dgm:spPr/>
      <dgm:t>
        <a:bodyPr/>
        <a:lstStyle/>
        <a:p>
          <a:endParaRPr lang="en-US"/>
        </a:p>
      </dgm:t>
    </dgm:pt>
    <dgm:pt modelId="{2D3F2954-CCA1-411A-AD5D-D58D2D28EA85}" type="sibTrans" cxnId="{66610DDC-A46A-4F09-947C-6767EE7A2374}">
      <dgm:prSet/>
      <dgm:spPr/>
      <dgm:t>
        <a:bodyPr/>
        <a:lstStyle/>
        <a:p>
          <a:endParaRPr lang="en-US"/>
        </a:p>
      </dgm:t>
    </dgm:pt>
    <dgm:pt modelId="{75D319FE-073E-420E-8BEC-54B1B78ADDB1}">
      <dgm:prSet custT="1"/>
      <dgm:spPr/>
      <dgm:t>
        <a:bodyPr/>
        <a:lstStyle/>
        <a:p>
          <a:endParaRPr lang="en-US" sz="2000" dirty="0"/>
        </a:p>
        <a:p>
          <a:r>
            <a:rPr lang="en-US" sz="2000" dirty="0"/>
            <a:t>Autonomic     dysfunction</a:t>
          </a:r>
        </a:p>
        <a:p>
          <a:r>
            <a:rPr lang="en-US" sz="2000" dirty="0"/>
            <a:t>20% **</a:t>
          </a:r>
        </a:p>
      </dgm:t>
    </dgm:pt>
    <dgm:pt modelId="{219F5B36-391C-489C-AA67-8746FC330BEA}" type="parTrans" cxnId="{C8D9FBD1-C730-4445-99F2-47A7D31D6385}">
      <dgm:prSet/>
      <dgm:spPr/>
      <dgm:t>
        <a:bodyPr/>
        <a:lstStyle/>
        <a:p>
          <a:endParaRPr lang="en-US"/>
        </a:p>
      </dgm:t>
    </dgm:pt>
    <dgm:pt modelId="{1C377381-8D75-4203-9276-2978D25BCBC0}" type="sibTrans" cxnId="{C8D9FBD1-C730-4445-99F2-47A7D31D6385}">
      <dgm:prSet/>
      <dgm:spPr/>
      <dgm:t>
        <a:bodyPr/>
        <a:lstStyle/>
        <a:p>
          <a:endParaRPr lang="en-US"/>
        </a:p>
      </dgm:t>
    </dgm:pt>
    <dgm:pt modelId="{831B5BED-21D2-4BCA-BCE4-8369B86ED09D}">
      <dgm:prSet custT="1"/>
      <dgm:spPr/>
      <dgm:t>
        <a:bodyPr/>
        <a:lstStyle/>
        <a:p>
          <a:r>
            <a:rPr lang="en-US" sz="2000" dirty="0"/>
            <a:t>Disordered eating in type 1 diabetes 			</a:t>
          </a:r>
        </a:p>
        <a:p>
          <a:r>
            <a:rPr lang="en-US" sz="2000" dirty="0"/>
            <a:t>30% ***</a:t>
          </a:r>
        </a:p>
      </dgm:t>
    </dgm:pt>
    <dgm:pt modelId="{ADD75379-EA8D-4FE7-878D-75A5517323BF}" type="parTrans" cxnId="{959C23CC-1B15-4F5D-BF93-2C2FED2715E8}">
      <dgm:prSet/>
      <dgm:spPr/>
      <dgm:t>
        <a:bodyPr/>
        <a:lstStyle/>
        <a:p>
          <a:endParaRPr lang="en-US"/>
        </a:p>
      </dgm:t>
    </dgm:pt>
    <dgm:pt modelId="{354E1036-501B-4B48-908C-FE2D9CBD4FD3}" type="sibTrans" cxnId="{959C23CC-1B15-4F5D-BF93-2C2FED2715E8}">
      <dgm:prSet/>
      <dgm:spPr/>
      <dgm:t>
        <a:bodyPr/>
        <a:lstStyle/>
        <a:p>
          <a:endParaRPr lang="en-US"/>
        </a:p>
      </dgm:t>
    </dgm:pt>
    <dgm:pt modelId="{32A239FE-5D2E-DB45-90A3-340ED12E2B71}" type="pres">
      <dgm:prSet presAssocID="{2148C09D-7393-4F2E-8471-C3F4B8F7EAFC}" presName="diagram" presStyleCnt="0">
        <dgm:presLayoutVars>
          <dgm:dir/>
          <dgm:resizeHandles val="exact"/>
        </dgm:presLayoutVars>
      </dgm:prSet>
      <dgm:spPr/>
    </dgm:pt>
    <dgm:pt modelId="{C1DFCFD9-8146-DB4A-9126-4E68FAA5BBC5}" type="pres">
      <dgm:prSet presAssocID="{13196B96-40EB-479C-A02D-E04D592AA5D9}" presName="node" presStyleLbl="node1" presStyleIdx="0" presStyleCnt="7">
        <dgm:presLayoutVars>
          <dgm:bulletEnabled val="1"/>
        </dgm:presLayoutVars>
      </dgm:prSet>
      <dgm:spPr/>
    </dgm:pt>
    <dgm:pt modelId="{E78B4C89-2232-5A4B-8D46-B518313FD2D9}" type="pres">
      <dgm:prSet presAssocID="{4491EC62-9C43-4FCF-BE2C-818D916E8454}" presName="sibTrans" presStyleCnt="0"/>
      <dgm:spPr/>
    </dgm:pt>
    <dgm:pt modelId="{358BBAE6-B423-BC49-8997-26DF67255953}" type="pres">
      <dgm:prSet presAssocID="{04351789-CC53-436B-BA25-D08A5E6D80CD}" presName="node" presStyleLbl="node1" presStyleIdx="1" presStyleCnt="7">
        <dgm:presLayoutVars>
          <dgm:bulletEnabled val="1"/>
        </dgm:presLayoutVars>
      </dgm:prSet>
      <dgm:spPr/>
    </dgm:pt>
    <dgm:pt modelId="{58A9EB00-8787-3E46-B795-32897277C2F4}" type="pres">
      <dgm:prSet presAssocID="{A93FBF65-AE7A-4A5D-9040-69EC6FEA6F26}" presName="sibTrans" presStyleCnt="0"/>
      <dgm:spPr/>
    </dgm:pt>
    <dgm:pt modelId="{B6F6E413-DA53-7B4E-A72E-18088D73A002}" type="pres">
      <dgm:prSet presAssocID="{D75E394C-4F8C-4779-9E9F-95BDE943A275}" presName="node" presStyleLbl="node1" presStyleIdx="2" presStyleCnt="7">
        <dgm:presLayoutVars>
          <dgm:bulletEnabled val="1"/>
        </dgm:presLayoutVars>
      </dgm:prSet>
      <dgm:spPr/>
    </dgm:pt>
    <dgm:pt modelId="{38E77178-8993-284E-8FAF-526D84838B29}" type="pres">
      <dgm:prSet presAssocID="{80FE79F6-56A0-4D79-9B49-5F2B850FF320}" presName="sibTrans" presStyleCnt="0"/>
      <dgm:spPr/>
    </dgm:pt>
    <dgm:pt modelId="{636560CA-F0FA-9E49-BA9D-303A2C098A2D}" type="pres">
      <dgm:prSet presAssocID="{FD5E2E5A-E452-44B1-A5A0-4B4426F262E8}" presName="node" presStyleLbl="node1" presStyleIdx="3" presStyleCnt="7">
        <dgm:presLayoutVars>
          <dgm:bulletEnabled val="1"/>
        </dgm:presLayoutVars>
      </dgm:prSet>
      <dgm:spPr/>
    </dgm:pt>
    <dgm:pt modelId="{E382D840-4845-4B4C-9D4A-3EE69DED3249}" type="pres">
      <dgm:prSet presAssocID="{19DD9F61-BEDB-473E-8293-0C21EBEC8773}" presName="sibTrans" presStyleCnt="0"/>
      <dgm:spPr/>
    </dgm:pt>
    <dgm:pt modelId="{1D16D6BA-B024-0747-9DDA-138509C01BD8}" type="pres">
      <dgm:prSet presAssocID="{AEBC58AF-1E3C-4480-8407-BA20B3FFDF2E}" presName="node" presStyleLbl="node1" presStyleIdx="4" presStyleCnt="7">
        <dgm:presLayoutVars>
          <dgm:bulletEnabled val="1"/>
        </dgm:presLayoutVars>
      </dgm:prSet>
      <dgm:spPr/>
    </dgm:pt>
    <dgm:pt modelId="{92A950EA-6618-9D44-8C6C-478089873A87}" type="pres">
      <dgm:prSet presAssocID="{2D3F2954-CCA1-411A-AD5D-D58D2D28EA85}" presName="sibTrans" presStyleCnt="0"/>
      <dgm:spPr/>
    </dgm:pt>
    <dgm:pt modelId="{E0B38554-4AE0-724F-A0F2-ADD9827FE6F2}" type="pres">
      <dgm:prSet presAssocID="{75D319FE-073E-420E-8BEC-54B1B78ADDB1}" presName="node" presStyleLbl="node1" presStyleIdx="5" presStyleCnt="7">
        <dgm:presLayoutVars>
          <dgm:bulletEnabled val="1"/>
        </dgm:presLayoutVars>
      </dgm:prSet>
      <dgm:spPr/>
    </dgm:pt>
    <dgm:pt modelId="{A86FA9E9-8617-3F41-AA8E-43BB54385D5D}" type="pres">
      <dgm:prSet presAssocID="{1C377381-8D75-4203-9276-2978D25BCBC0}" presName="sibTrans" presStyleCnt="0"/>
      <dgm:spPr/>
    </dgm:pt>
    <dgm:pt modelId="{E7577108-915A-5445-9099-381692440F5B}" type="pres">
      <dgm:prSet presAssocID="{831B5BED-21D2-4BCA-BCE4-8369B86ED09D}" presName="node" presStyleLbl="node1" presStyleIdx="6" presStyleCnt="7">
        <dgm:presLayoutVars>
          <dgm:bulletEnabled val="1"/>
        </dgm:presLayoutVars>
      </dgm:prSet>
      <dgm:spPr/>
    </dgm:pt>
  </dgm:ptLst>
  <dgm:cxnLst>
    <dgm:cxn modelId="{0E864311-C390-466E-896A-66729AC5A6EC}" srcId="{2148C09D-7393-4F2E-8471-C3F4B8F7EAFC}" destId="{D75E394C-4F8C-4779-9E9F-95BDE943A275}" srcOrd="2" destOrd="0" parTransId="{B04C8D0A-20D4-4C91-B5CC-30AF65B01317}" sibTransId="{80FE79F6-56A0-4D79-9B49-5F2B850FF320}"/>
    <dgm:cxn modelId="{11B32F12-F2C1-4732-8CEC-E72B45CBFF53}" srcId="{2148C09D-7393-4F2E-8471-C3F4B8F7EAFC}" destId="{13196B96-40EB-479C-A02D-E04D592AA5D9}" srcOrd="0" destOrd="0" parTransId="{2331E489-873F-4E83-8A37-A6BCE916E173}" sibTransId="{4491EC62-9C43-4FCF-BE2C-818D916E8454}"/>
    <dgm:cxn modelId="{F11DFD22-B474-CB4B-972C-4DDF7D981562}" type="presOf" srcId="{2148C09D-7393-4F2E-8471-C3F4B8F7EAFC}" destId="{32A239FE-5D2E-DB45-90A3-340ED12E2B71}" srcOrd="0" destOrd="0" presId="urn:microsoft.com/office/officeart/2005/8/layout/default"/>
    <dgm:cxn modelId="{409D8F3B-03E7-C84F-90B0-094BA6F25C30}" type="presOf" srcId="{AEBC58AF-1E3C-4480-8407-BA20B3FFDF2E}" destId="{1D16D6BA-B024-0747-9DDA-138509C01BD8}" srcOrd="0" destOrd="0" presId="urn:microsoft.com/office/officeart/2005/8/layout/default"/>
    <dgm:cxn modelId="{27F0425B-1C34-4845-B28E-D00C814F56EE}" type="presOf" srcId="{831B5BED-21D2-4BCA-BCE4-8369B86ED09D}" destId="{E7577108-915A-5445-9099-381692440F5B}" srcOrd="0" destOrd="0" presId="urn:microsoft.com/office/officeart/2005/8/layout/default"/>
    <dgm:cxn modelId="{862CB666-BB78-454D-AF57-F082E6DB7036}" type="presOf" srcId="{04351789-CC53-436B-BA25-D08A5E6D80CD}" destId="{358BBAE6-B423-BC49-8997-26DF67255953}" srcOrd="0" destOrd="0" presId="urn:microsoft.com/office/officeart/2005/8/layout/default"/>
    <dgm:cxn modelId="{02EB9D79-0D02-E84E-AD2E-73FDF09CC3A5}" type="presOf" srcId="{FD5E2E5A-E452-44B1-A5A0-4B4426F262E8}" destId="{636560CA-F0FA-9E49-BA9D-303A2C098A2D}" srcOrd="0" destOrd="0" presId="urn:microsoft.com/office/officeart/2005/8/layout/default"/>
    <dgm:cxn modelId="{8D7C098D-7D2A-49E2-8693-AA05A63594E5}" srcId="{2148C09D-7393-4F2E-8471-C3F4B8F7EAFC}" destId="{FD5E2E5A-E452-44B1-A5A0-4B4426F262E8}" srcOrd="3" destOrd="0" parTransId="{C2601197-015C-4E55-ACB9-CFE343BEC0CD}" sibTransId="{19DD9F61-BEDB-473E-8293-0C21EBEC8773}"/>
    <dgm:cxn modelId="{959C23CC-1B15-4F5D-BF93-2C2FED2715E8}" srcId="{2148C09D-7393-4F2E-8471-C3F4B8F7EAFC}" destId="{831B5BED-21D2-4BCA-BCE4-8369B86ED09D}" srcOrd="6" destOrd="0" parTransId="{ADD75379-EA8D-4FE7-878D-75A5517323BF}" sibTransId="{354E1036-501B-4B48-908C-FE2D9CBD4FD3}"/>
    <dgm:cxn modelId="{C8D9FBD1-C730-4445-99F2-47A7D31D6385}" srcId="{2148C09D-7393-4F2E-8471-C3F4B8F7EAFC}" destId="{75D319FE-073E-420E-8BEC-54B1B78ADDB1}" srcOrd="5" destOrd="0" parTransId="{219F5B36-391C-489C-AA67-8746FC330BEA}" sibTransId="{1C377381-8D75-4203-9276-2978D25BCBC0}"/>
    <dgm:cxn modelId="{4FF5FCDB-B875-C846-B976-B7AB4EF5FAF6}" type="presOf" srcId="{13196B96-40EB-479C-A02D-E04D592AA5D9}" destId="{C1DFCFD9-8146-DB4A-9126-4E68FAA5BBC5}" srcOrd="0" destOrd="0" presId="urn:microsoft.com/office/officeart/2005/8/layout/default"/>
    <dgm:cxn modelId="{66610DDC-A46A-4F09-947C-6767EE7A2374}" srcId="{2148C09D-7393-4F2E-8471-C3F4B8F7EAFC}" destId="{AEBC58AF-1E3C-4480-8407-BA20B3FFDF2E}" srcOrd="4" destOrd="0" parTransId="{E8EA55B5-B355-42C2-9D27-4883606F8133}" sibTransId="{2D3F2954-CCA1-411A-AD5D-D58D2D28EA85}"/>
    <dgm:cxn modelId="{3170F4F0-5BC0-3B4F-825F-792FC061BFE5}" type="presOf" srcId="{D75E394C-4F8C-4779-9E9F-95BDE943A275}" destId="{B6F6E413-DA53-7B4E-A72E-18088D73A002}" srcOrd="0" destOrd="0" presId="urn:microsoft.com/office/officeart/2005/8/layout/default"/>
    <dgm:cxn modelId="{78C96FF7-D019-4099-AE3D-9A360B3C7414}" srcId="{2148C09D-7393-4F2E-8471-C3F4B8F7EAFC}" destId="{04351789-CC53-436B-BA25-D08A5E6D80CD}" srcOrd="1" destOrd="0" parTransId="{C7B3BC53-7E98-41C2-A34A-6FC53F8FE069}" sibTransId="{A93FBF65-AE7A-4A5D-9040-69EC6FEA6F26}"/>
    <dgm:cxn modelId="{1D28B5FB-7DD3-6B4D-B9AB-4C0683B7CF3C}" type="presOf" srcId="{75D319FE-073E-420E-8BEC-54B1B78ADDB1}" destId="{E0B38554-4AE0-724F-A0F2-ADD9827FE6F2}" srcOrd="0" destOrd="0" presId="urn:microsoft.com/office/officeart/2005/8/layout/default"/>
    <dgm:cxn modelId="{0258271A-2DE4-2843-941C-3447D3527990}" type="presParOf" srcId="{32A239FE-5D2E-DB45-90A3-340ED12E2B71}" destId="{C1DFCFD9-8146-DB4A-9126-4E68FAA5BBC5}" srcOrd="0" destOrd="0" presId="urn:microsoft.com/office/officeart/2005/8/layout/default"/>
    <dgm:cxn modelId="{EE31899E-13D5-7546-A19A-4DF1F1CA0724}" type="presParOf" srcId="{32A239FE-5D2E-DB45-90A3-340ED12E2B71}" destId="{E78B4C89-2232-5A4B-8D46-B518313FD2D9}" srcOrd="1" destOrd="0" presId="urn:microsoft.com/office/officeart/2005/8/layout/default"/>
    <dgm:cxn modelId="{43342393-FAE1-1D46-93C6-0E7D51B6D7A4}" type="presParOf" srcId="{32A239FE-5D2E-DB45-90A3-340ED12E2B71}" destId="{358BBAE6-B423-BC49-8997-26DF67255953}" srcOrd="2" destOrd="0" presId="urn:microsoft.com/office/officeart/2005/8/layout/default"/>
    <dgm:cxn modelId="{C54A9632-0570-7540-814F-45D539798A39}" type="presParOf" srcId="{32A239FE-5D2E-DB45-90A3-340ED12E2B71}" destId="{58A9EB00-8787-3E46-B795-32897277C2F4}" srcOrd="3" destOrd="0" presId="urn:microsoft.com/office/officeart/2005/8/layout/default"/>
    <dgm:cxn modelId="{EDF85795-F3CB-AD4D-8AC6-E19C07F79761}" type="presParOf" srcId="{32A239FE-5D2E-DB45-90A3-340ED12E2B71}" destId="{B6F6E413-DA53-7B4E-A72E-18088D73A002}" srcOrd="4" destOrd="0" presId="urn:microsoft.com/office/officeart/2005/8/layout/default"/>
    <dgm:cxn modelId="{00CA1D30-1497-7A4C-AB63-739972083D2E}" type="presParOf" srcId="{32A239FE-5D2E-DB45-90A3-340ED12E2B71}" destId="{38E77178-8993-284E-8FAF-526D84838B29}" srcOrd="5" destOrd="0" presId="urn:microsoft.com/office/officeart/2005/8/layout/default"/>
    <dgm:cxn modelId="{6203FE9D-A2CF-6043-9320-76403127A334}" type="presParOf" srcId="{32A239FE-5D2E-DB45-90A3-340ED12E2B71}" destId="{636560CA-F0FA-9E49-BA9D-303A2C098A2D}" srcOrd="6" destOrd="0" presId="urn:microsoft.com/office/officeart/2005/8/layout/default"/>
    <dgm:cxn modelId="{E6B9E1A7-8DA8-0F44-A07C-DF2D26537839}" type="presParOf" srcId="{32A239FE-5D2E-DB45-90A3-340ED12E2B71}" destId="{E382D840-4845-4B4C-9D4A-3EE69DED3249}" srcOrd="7" destOrd="0" presId="urn:microsoft.com/office/officeart/2005/8/layout/default"/>
    <dgm:cxn modelId="{417887D9-617C-584E-A5E5-D4381B5285BE}" type="presParOf" srcId="{32A239FE-5D2E-DB45-90A3-340ED12E2B71}" destId="{1D16D6BA-B024-0747-9DDA-138509C01BD8}" srcOrd="8" destOrd="0" presId="urn:microsoft.com/office/officeart/2005/8/layout/default"/>
    <dgm:cxn modelId="{3292E3CF-698D-8A41-A0DC-D17F45091E6A}" type="presParOf" srcId="{32A239FE-5D2E-DB45-90A3-340ED12E2B71}" destId="{92A950EA-6618-9D44-8C6C-478089873A87}" srcOrd="9" destOrd="0" presId="urn:microsoft.com/office/officeart/2005/8/layout/default"/>
    <dgm:cxn modelId="{99FBCD63-8075-244D-B66C-20F05BEE343F}" type="presParOf" srcId="{32A239FE-5D2E-DB45-90A3-340ED12E2B71}" destId="{E0B38554-4AE0-724F-A0F2-ADD9827FE6F2}" srcOrd="10" destOrd="0" presId="urn:microsoft.com/office/officeart/2005/8/layout/default"/>
    <dgm:cxn modelId="{54140238-456E-204D-975C-5FC3F0BC3DBD}" type="presParOf" srcId="{32A239FE-5D2E-DB45-90A3-340ED12E2B71}" destId="{A86FA9E9-8617-3F41-AA8E-43BB54385D5D}" srcOrd="11" destOrd="0" presId="urn:microsoft.com/office/officeart/2005/8/layout/default"/>
    <dgm:cxn modelId="{DD319309-9058-564F-839E-7BCC895A4B3E}" type="presParOf" srcId="{32A239FE-5D2E-DB45-90A3-340ED12E2B71}" destId="{E7577108-915A-5445-9099-381692440F5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672BC-A63E-44D0-B109-6C38D7891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C8312E-4312-4C26-AECC-BB0EB108FF91}">
      <dgm:prSet/>
      <dgm:spPr/>
      <dgm:t>
        <a:bodyPr/>
        <a:lstStyle/>
        <a:p>
          <a:r>
            <a:rPr lang="en-US"/>
            <a:t>Trials of teplizumab in individuals with stage 2 type</a:t>
          </a:r>
        </a:p>
      </dgm:t>
    </dgm:pt>
    <dgm:pt modelId="{86C59F59-DF8C-47F5-AD5B-F877385B8F71}" type="parTrans" cxnId="{8C328A5D-00D7-4917-8301-2548FFAAFE94}">
      <dgm:prSet/>
      <dgm:spPr/>
      <dgm:t>
        <a:bodyPr/>
        <a:lstStyle/>
        <a:p>
          <a:endParaRPr lang="en-US"/>
        </a:p>
      </dgm:t>
    </dgm:pt>
    <dgm:pt modelId="{D8F23A8E-6232-46D1-8DAF-D639398C5553}" type="sibTrans" cxnId="{8C328A5D-00D7-4917-8301-2548FFAAFE94}">
      <dgm:prSet/>
      <dgm:spPr/>
      <dgm:t>
        <a:bodyPr/>
        <a:lstStyle/>
        <a:p>
          <a:endParaRPr lang="en-US"/>
        </a:p>
      </dgm:t>
    </dgm:pt>
    <dgm:pt modelId="{31EF8D22-67A1-419E-95C6-46165DAA8153}">
      <dgm:prSet/>
      <dgm:spPr/>
      <dgm:t>
        <a:bodyPr/>
        <a:lstStyle/>
        <a:p>
          <a:r>
            <a:rPr lang="en-US"/>
            <a:t>1 diabetes (dysglycaemia and antibody positive) delayed</a:t>
          </a:r>
        </a:p>
      </dgm:t>
    </dgm:pt>
    <dgm:pt modelId="{244064EE-7E78-4BB0-9162-08232AB53D70}" type="parTrans" cxnId="{318023FC-8320-49CE-814F-1C4EE1F1C5EC}">
      <dgm:prSet/>
      <dgm:spPr/>
      <dgm:t>
        <a:bodyPr/>
        <a:lstStyle/>
        <a:p>
          <a:endParaRPr lang="en-US"/>
        </a:p>
      </dgm:t>
    </dgm:pt>
    <dgm:pt modelId="{38DD4FCA-66A1-47FD-B2F0-F893B4326CAB}" type="sibTrans" cxnId="{318023FC-8320-49CE-814F-1C4EE1F1C5EC}">
      <dgm:prSet/>
      <dgm:spPr/>
      <dgm:t>
        <a:bodyPr/>
        <a:lstStyle/>
        <a:p>
          <a:endParaRPr lang="en-US"/>
        </a:p>
      </dgm:t>
    </dgm:pt>
    <dgm:pt modelId="{C1602A27-C760-485E-83F1-DEE05F2C7DE4}">
      <dgm:prSet/>
      <dgm:spPr/>
      <dgm:t>
        <a:bodyPr/>
        <a:lstStyle/>
        <a:p>
          <a:r>
            <a:rPr lang="en-US"/>
            <a:t>the onset of clinical (stage 3) type 1 diabetes by a median of 2 years*</a:t>
          </a:r>
        </a:p>
      </dgm:t>
    </dgm:pt>
    <dgm:pt modelId="{2F9CACF1-7758-46B3-8547-56067D642EC0}" type="parTrans" cxnId="{1FBF6B98-7BD5-4A0B-BDBA-4DE75D74B4E7}">
      <dgm:prSet/>
      <dgm:spPr/>
      <dgm:t>
        <a:bodyPr/>
        <a:lstStyle/>
        <a:p>
          <a:endParaRPr lang="en-US"/>
        </a:p>
      </dgm:t>
    </dgm:pt>
    <dgm:pt modelId="{D4097704-8BB4-4D2F-857F-2D4F14A38890}" type="sibTrans" cxnId="{1FBF6B98-7BD5-4A0B-BDBA-4DE75D74B4E7}">
      <dgm:prSet/>
      <dgm:spPr/>
      <dgm:t>
        <a:bodyPr/>
        <a:lstStyle/>
        <a:p>
          <a:endParaRPr lang="en-US"/>
        </a:p>
      </dgm:t>
    </dgm:pt>
    <dgm:pt modelId="{FD57EC3B-376F-4AEA-945B-6ECA623838D9}">
      <dgm:prSet/>
      <dgm:spPr/>
      <dgm:t>
        <a:bodyPr/>
        <a:lstStyle/>
        <a:p>
          <a:r>
            <a:rPr lang="en-US"/>
            <a:t>Licensed by FDA</a:t>
          </a:r>
        </a:p>
      </dgm:t>
    </dgm:pt>
    <dgm:pt modelId="{BE2002A1-6647-4E79-B909-7DFA7B3F7546}" type="parTrans" cxnId="{C82B48A8-0B4A-44CC-AB20-5A566223E60E}">
      <dgm:prSet/>
      <dgm:spPr/>
      <dgm:t>
        <a:bodyPr/>
        <a:lstStyle/>
        <a:p>
          <a:endParaRPr lang="en-US"/>
        </a:p>
      </dgm:t>
    </dgm:pt>
    <dgm:pt modelId="{A3BE1D7B-5C50-4B02-8CFF-25DCBBD5661F}" type="sibTrans" cxnId="{C82B48A8-0B4A-44CC-AB20-5A566223E60E}">
      <dgm:prSet/>
      <dgm:spPr/>
      <dgm:t>
        <a:bodyPr/>
        <a:lstStyle/>
        <a:p>
          <a:endParaRPr lang="en-US"/>
        </a:p>
      </dgm:t>
    </dgm:pt>
    <dgm:pt modelId="{677A5099-545E-40D6-A3A1-BC4F61850ABC}">
      <dgm:prSet/>
      <dgm:spPr/>
      <dgm:t>
        <a:bodyPr/>
        <a:lstStyle/>
        <a:p>
          <a:r>
            <a:rPr lang="en-US"/>
            <a:t>Being considered by NICE</a:t>
          </a:r>
        </a:p>
      </dgm:t>
    </dgm:pt>
    <dgm:pt modelId="{6A0A8DBC-2FB4-40F1-B175-F3B04405051A}" type="parTrans" cxnId="{2BD4E8F7-707C-46DC-9D23-B26EDC97EBB1}">
      <dgm:prSet/>
      <dgm:spPr/>
      <dgm:t>
        <a:bodyPr/>
        <a:lstStyle/>
        <a:p>
          <a:endParaRPr lang="en-US"/>
        </a:p>
      </dgm:t>
    </dgm:pt>
    <dgm:pt modelId="{97D5FC4F-D8A1-4EE2-8F3C-58C74DFD3EA1}" type="sibTrans" cxnId="{2BD4E8F7-707C-46DC-9D23-B26EDC97EBB1}">
      <dgm:prSet/>
      <dgm:spPr/>
      <dgm:t>
        <a:bodyPr/>
        <a:lstStyle/>
        <a:p>
          <a:endParaRPr lang="en-US"/>
        </a:p>
      </dgm:t>
    </dgm:pt>
    <dgm:pt modelId="{B4486360-1BA7-4B60-9BFB-BA1F837F38A7}">
      <dgm:prSet/>
      <dgm:spPr/>
      <dgm:t>
        <a:bodyPr/>
        <a:lstStyle/>
        <a:p>
          <a:r>
            <a:rPr lang="en-US"/>
            <a:t>ELSA study testing 3 to 13 year olds</a:t>
          </a:r>
        </a:p>
      </dgm:t>
    </dgm:pt>
    <dgm:pt modelId="{8DB4E33A-2234-4955-828F-87C1E94A8A62}" type="parTrans" cxnId="{DA5C373A-E983-4925-9735-8FF2D8F99453}">
      <dgm:prSet/>
      <dgm:spPr/>
      <dgm:t>
        <a:bodyPr/>
        <a:lstStyle/>
        <a:p>
          <a:endParaRPr lang="en-US"/>
        </a:p>
      </dgm:t>
    </dgm:pt>
    <dgm:pt modelId="{A6150C17-3F63-4735-B864-5FD6E0A348CA}" type="sibTrans" cxnId="{DA5C373A-E983-4925-9735-8FF2D8F99453}">
      <dgm:prSet/>
      <dgm:spPr/>
      <dgm:t>
        <a:bodyPr/>
        <a:lstStyle/>
        <a:p>
          <a:endParaRPr lang="en-US"/>
        </a:p>
      </dgm:t>
    </dgm:pt>
    <dgm:pt modelId="{0DF29A7B-0D12-47DD-B412-DC957235DDA5}">
      <dgm:prSet/>
      <dgm:spPr/>
      <dgm:t>
        <a:bodyPr/>
        <a:lstStyle/>
        <a:p>
          <a:r>
            <a:rPr lang="en-US"/>
            <a:t>T1DRA 18 to 70 year olds</a:t>
          </a:r>
        </a:p>
      </dgm:t>
    </dgm:pt>
    <dgm:pt modelId="{A1F33E80-538E-422D-AF4A-733C1850DC3E}" type="parTrans" cxnId="{BA3B2BF2-FCAD-4D91-811E-9013181AA10D}">
      <dgm:prSet/>
      <dgm:spPr/>
      <dgm:t>
        <a:bodyPr/>
        <a:lstStyle/>
        <a:p>
          <a:endParaRPr lang="en-US"/>
        </a:p>
      </dgm:t>
    </dgm:pt>
    <dgm:pt modelId="{FA3973E4-22DF-4DDA-B2DE-E66AF3516D83}" type="sibTrans" cxnId="{BA3B2BF2-FCAD-4D91-811E-9013181AA10D}">
      <dgm:prSet/>
      <dgm:spPr/>
      <dgm:t>
        <a:bodyPr/>
        <a:lstStyle/>
        <a:p>
          <a:endParaRPr lang="en-US"/>
        </a:p>
      </dgm:t>
    </dgm:pt>
    <dgm:pt modelId="{E8D2D65A-A91F-EF43-B5D3-10637E112171}" type="pres">
      <dgm:prSet presAssocID="{2BA672BC-A63E-44D0-B109-6C38D7891F15}" presName="linear" presStyleCnt="0">
        <dgm:presLayoutVars>
          <dgm:animLvl val="lvl"/>
          <dgm:resizeHandles val="exact"/>
        </dgm:presLayoutVars>
      </dgm:prSet>
      <dgm:spPr/>
    </dgm:pt>
    <dgm:pt modelId="{30CE6BC5-737C-EC42-9E77-2C7BA856E376}" type="pres">
      <dgm:prSet presAssocID="{99C8312E-4312-4C26-AECC-BB0EB108FF9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F5190CF-CD1D-6A48-8BA1-2AF6CC729A91}" type="pres">
      <dgm:prSet presAssocID="{D8F23A8E-6232-46D1-8DAF-D639398C5553}" presName="spacer" presStyleCnt="0"/>
      <dgm:spPr/>
    </dgm:pt>
    <dgm:pt modelId="{79B2AB0B-0A56-3C45-BA96-54BEF0BD9903}" type="pres">
      <dgm:prSet presAssocID="{31EF8D22-67A1-419E-95C6-46165DAA815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6B00204-5D4E-234B-8B3B-57ADF42D3EFA}" type="pres">
      <dgm:prSet presAssocID="{38DD4FCA-66A1-47FD-B2F0-F893B4326CAB}" presName="spacer" presStyleCnt="0"/>
      <dgm:spPr/>
    </dgm:pt>
    <dgm:pt modelId="{A3892870-70E3-1947-831F-DD26D5D44BCB}" type="pres">
      <dgm:prSet presAssocID="{C1602A27-C760-485E-83F1-DEE05F2C7DE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4257D88-358F-2043-BB72-B42DAAF95598}" type="pres">
      <dgm:prSet presAssocID="{D4097704-8BB4-4D2F-857F-2D4F14A38890}" presName="spacer" presStyleCnt="0"/>
      <dgm:spPr/>
    </dgm:pt>
    <dgm:pt modelId="{0FC9AEC9-D7CB-6D4C-8762-E001CD0F2AA8}" type="pres">
      <dgm:prSet presAssocID="{FD57EC3B-376F-4AEA-945B-6ECA623838D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BCDEF4E-AD25-0349-9CC5-33FD840E6A16}" type="pres">
      <dgm:prSet presAssocID="{A3BE1D7B-5C50-4B02-8CFF-25DCBBD5661F}" presName="spacer" presStyleCnt="0"/>
      <dgm:spPr/>
    </dgm:pt>
    <dgm:pt modelId="{CCB9E328-2B36-8542-B532-FEB87F1C143A}" type="pres">
      <dgm:prSet presAssocID="{677A5099-545E-40D6-A3A1-BC4F61850AB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B0A7DCF-6C68-5D4B-9F0D-CAED7D066E58}" type="pres">
      <dgm:prSet presAssocID="{97D5FC4F-D8A1-4EE2-8F3C-58C74DFD3EA1}" presName="spacer" presStyleCnt="0"/>
      <dgm:spPr/>
    </dgm:pt>
    <dgm:pt modelId="{2DB32841-23BA-024C-9DD9-8E7178C99E0A}" type="pres">
      <dgm:prSet presAssocID="{B4486360-1BA7-4B60-9BFB-BA1F837F38A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399D6D-93D6-2A4D-B7FE-F33B67B7D3F9}" type="pres">
      <dgm:prSet presAssocID="{A6150C17-3F63-4735-B864-5FD6E0A348CA}" presName="spacer" presStyleCnt="0"/>
      <dgm:spPr/>
    </dgm:pt>
    <dgm:pt modelId="{08A0046B-29B6-8849-B167-7BA0B4453A67}" type="pres">
      <dgm:prSet presAssocID="{0DF29A7B-0D12-47DD-B412-DC957235DDA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BE03318-6F31-B64F-A3E6-3F8FF71E6D8C}" type="presOf" srcId="{2BA672BC-A63E-44D0-B109-6C38D7891F15}" destId="{E8D2D65A-A91F-EF43-B5D3-10637E112171}" srcOrd="0" destOrd="0" presId="urn:microsoft.com/office/officeart/2005/8/layout/vList2"/>
    <dgm:cxn modelId="{2248FA39-6999-5745-9B94-E66852334228}" type="presOf" srcId="{677A5099-545E-40D6-A3A1-BC4F61850ABC}" destId="{CCB9E328-2B36-8542-B532-FEB87F1C143A}" srcOrd="0" destOrd="0" presId="urn:microsoft.com/office/officeart/2005/8/layout/vList2"/>
    <dgm:cxn modelId="{DA5C373A-E983-4925-9735-8FF2D8F99453}" srcId="{2BA672BC-A63E-44D0-B109-6C38D7891F15}" destId="{B4486360-1BA7-4B60-9BFB-BA1F837F38A7}" srcOrd="5" destOrd="0" parTransId="{8DB4E33A-2234-4955-828F-87C1E94A8A62}" sibTransId="{A6150C17-3F63-4735-B864-5FD6E0A348CA}"/>
    <dgm:cxn modelId="{8C328A5D-00D7-4917-8301-2548FFAAFE94}" srcId="{2BA672BC-A63E-44D0-B109-6C38D7891F15}" destId="{99C8312E-4312-4C26-AECC-BB0EB108FF91}" srcOrd="0" destOrd="0" parTransId="{86C59F59-DF8C-47F5-AD5B-F877385B8F71}" sibTransId="{D8F23A8E-6232-46D1-8DAF-D639398C5553}"/>
    <dgm:cxn modelId="{06DB6A96-7FBE-A344-909E-6AA06A18C8BE}" type="presOf" srcId="{31EF8D22-67A1-419E-95C6-46165DAA8153}" destId="{79B2AB0B-0A56-3C45-BA96-54BEF0BD9903}" srcOrd="0" destOrd="0" presId="urn:microsoft.com/office/officeart/2005/8/layout/vList2"/>
    <dgm:cxn modelId="{1FBF6B98-7BD5-4A0B-BDBA-4DE75D74B4E7}" srcId="{2BA672BC-A63E-44D0-B109-6C38D7891F15}" destId="{C1602A27-C760-485E-83F1-DEE05F2C7DE4}" srcOrd="2" destOrd="0" parTransId="{2F9CACF1-7758-46B3-8547-56067D642EC0}" sibTransId="{D4097704-8BB4-4D2F-857F-2D4F14A38890}"/>
    <dgm:cxn modelId="{C82B48A8-0B4A-44CC-AB20-5A566223E60E}" srcId="{2BA672BC-A63E-44D0-B109-6C38D7891F15}" destId="{FD57EC3B-376F-4AEA-945B-6ECA623838D9}" srcOrd="3" destOrd="0" parTransId="{BE2002A1-6647-4E79-B909-7DFA7B3F7546}" sibTransId="{A3BE1D7B-5C50-4B02-8CFF-25DCBBD5661F}"/>
    <dgm:cxn modelId="{CDC52DAC-2853-FD43-AF3C-623725BC06A8}" type="presOf" srcId="{99C8312E-4312-4C26-AECC-BB0EB108FF91}" destId="{30CE6BC5-737C-EC42-9E77-2C7BA856E376}" srcOrd="0" destOrd="0" presId="urn:microsoft.com/office/officeart/2005/8/layout/vList2"/>
    <dgm:cxn modelId="{116E00C2-A809-5844-84DB-69221EA2BE8B}" type="presOf" srcId="{FD57EC3B-376F-4AEA-945B-6ECA623838D9}" destId="{0FC9AEC9-D7CB-6D4C-8762-E001CD0F2AA8}" srcOrd="0" destOrd="0" presId="urn:microsoft.com/office/officeart/2005/8/layout/vList2"/>
    <dgm:cxn modelId="{8816F3DF-2AE2-FA49-A5F9-DF294DEF6666}" type="presOf" srcId="{0DF29A7B-0D12-47DD-B412-DC957235DDA5}" destId="{08A0046B-29B6-8849-B167-7BA0B4453A67}" srcOrd="0" destOrd="0" presId="urn:microsoft.com/office/officeart/2005/8/layout/vList2"/>
    <dgm:cxn modelId="{B6B704E9-AEDC-1746-8135-7146B54946F8}" type="presOf" srcId="{C1602A27-C760-485E-83F1-DEE05F2C7DE4}" destId="{A3892870-70E3-1947-831F-DD26D5D44BCB}" srcOrd="0" destOrd="0" presId="urn:microsoft.com/office/officeart/2005/8/layout/vList2"/>
    <dgm:cxn modelId="{BA3B2BF2-FCAD-4D91-811E-9013181AA10D}" srcId="{2BA672BC-A63E-44D0-B109-6C38D7891F15}" destId="{0DF29A7B-0D12-47DD-B412-DC957235DDA5}" srcOrd="6" destOrd="0" parTransId="{A1F33E80-538E-422D-AF4A-733C1850DC3E}" sibTransId="{FA3973E4-22DF-4DDA-B2DE-E66AF3516D83}"/>
    <dgm:cxn modelId="{45F5C8F3-3771-CE4D-A0CC-FF4A249F4F16}" type="presOf" srcId="{B4486360-1BA7-4B60-9BFB-BA1F837F38A7}" destId="{2DB32841-23BA-024C-9DD9-8E7178C99E0A}" srcOrd="0" destOrd="0" presId="urn:microsoft.com/office/officeart/2005/8/layout/vList2"/>
    <dgm:cxn modelId="{2BD4E8F7-707C-46DC-9D23-B26EDC97EBB1}" srcId="{2BA672BC-A63E-44D0-B109-6C38D7891F15}" destId="{677A5099-545E-40D6-A3A1-BC4F61850ABC}" srcOrd="4" destOrd="0" parTransId="{6A0A8DBC-2FB4-40F1-B175-F3B04405051A}" sibTransId="{97D5FC4F-D8A1-4EE2-8F3C-58C74DFD3EA1}"/>
    <dgm:cxn modelId="{318023FC-8320-49CE-814F-1C4EE1F1C5EC}" srcId="{2BA672BC-A63E-44D0-B109-6C38D7891F15}" destId="{31EF8D22-67A1-419E-95C6-46165DAA8153}" srcOrd="1" destOrd="0" parTransId="{244064EE-7E78-4BB0-9162-08232AB53D70}" sibTransId="{38DD4FCA-66A1-47FD-B2F0-F893B4326CAB}"/>
    <dgm:cxn modelId="{D7452394-51A0-5346-88E4-042074736D54}" type="presParOf" srcId="{E8D2D65A-A91F-EF43-B5D3-10637E112171}" destId="{30CE6BC5-737C-EC42-9E77-2C7BA856E376}" srcOrd="0" destOrd="0" presId="urn:microsoft.com/office/officeart/2005/8/layout/vList2"/>
    <dgm:cxn modelId="{D18FE721-CBE0-1A4C-8503-94012FCF6D8B}" type="presParOf" srcId="{E8D2D65A-A91F-EF43-B5D3-10637E112171}" destId="{CF5190CF-CD1D-6A48-8BA1-2AF6CC729A91}" srcOrd="1" destOrd="0" presId="urn:microsoft.com/office/officeart/2005/8/layout/vList2"/>
    <dgm:cxn modelId="{BF4C3863-E315-1441-8ABD-4D1D320D38D6}" type="presParOf" srcId="{E8D2D65A-A91F-EF43-B5D3-10637E112171}" destId="{79B2AB0B-0A56-3C45-BA96-54BEF0BD9903}" srcOrd="2" destOrd="0" presId="urn:microsoft.com/office/officeart/2005/8/layout/vList2"/>
    <dgm:cxn modelId="{39830F1D-1EB9-B74A-90A2-671854B73229}" type="presParOf" srcId="{E8D2D65A-A91F-EF43-B5D3-10637E112171}" destId="{66B00204-5D4E-234B-8B3B-57ADF42D3EFA}" srcOrd="3" destOrd="0" presId="urn:microsoft.com/office/officeart/2005/8/layout/vList2"/>
    <dgm:cxn modelId="{9C5BE972-3812-B04D-9BDF-715D6104AAE0}" type="presParOf" srcId="{E8D2D65A-A91F-EF43-B5D3-10637E112171}" destId="{A3892870-70E3-1947-831F-DD26D5D44BCB}" srcOrd="4" destOrd="0" presId="urn:microsoft.com/office/officeart/2005/8/layout/vList2"/>
    <dgm:cxn modelId="{1DB69D18-5DA4-B341-ABE4-82AB6D014EEB}" type="presParOf" srcId="{E8D2D65A-A91F-EF43-B5D3-10637E112171}" destId="{24257D88-358F-2043-BB72-B42DAAF95598}" srcOrd="5" destOrd="0" presId="urn:microsoft.com/office/officeart/2005/8/layout/vList2"/>
    <dgm:cxn modelId="{8A499D25-B209-E143-8DE8-797ABF467919}" type="presParOf" srcId="{E8D2D65A-A91F-EF43-B5D3-10637E112171}" destId="{0FC9AEC9-D7CB-6D4C-8762-E001CD0F2AA8}" srcOrd="6" destOrd="0" presId="urn:microsoft.com/office/officeart/2005/8/layout/vList2"/>
    <dgm:cxn modelId="{FC5E6179-4D5C-E64A-907B-7F0C017EDE40}" type="presParOf" srcId="{E8D2D65A-A91F-EF43-B5D3-10637E112171}" destId="{6BCDEF4E-AD25-0349-9CC5-33FD840E6A16}" srcOrd="7" destOrd="0" presId="urn:microsoft.com/office/officeart/2005/8/layout/vList2"/>
    <dgm:cxn modelId="{342504A4-BCA1-4E4C-9F79-CEF65835FDDA}" type="presParOf" srcId="{E8D2D65A-A91F-EF43-B5D3-10637E112171}" destId="{CCB9E328-2B36-8542-B532-FEB87F1C143A}" srcOrd="8" destOrd="0" presId="urn:microsoft.com/office/officeart/2005/8/layout/vList2"/>
    <dgm:cxn modelId="{C9A4C2A9-AF58-184E-A5F0-F48D750B98CE}" type="presParOf" srcId="{E8D2D65A-A91F-EF43-B5D3-10637E112171}" destId="{EB0A7DCF-6C68-5D4B-9F0D-CAED7D066E58}" srcOrd="9" destOrd="0" presId="urn:microsoft.com/office/officeart/2005/8/layout/vList2"/>
    <dgm:cxn modelId="{96926A6C-D9A4-B74F-94F9-AAC1589F919D}" type="presParOf" srcId="{E8D2D65A-A91F-EF43-B5D3-10637E112171}" destId="{2DB32841-23BA-024C-9DD9-8E7178C99E0A}" srcOrd="10" destOrd="0" presId="urn:microsoft.com/office/officeart/2005/8/layout/vList2"/>
    <dgm:cxn modelId="{0972F4B7-99AB-3149-9C17-157B726F5ED5}" type="presParOf" srcId="{E8D2D65A-A91F-EF43-B5D3-10637E112171}" destId="{B2399D6D-93D6-2A4D-B7FE-F33B67B7D3F9}" srcOrd="11" destOrd="0" presId="urn:microsoft.com/office/officeart/2005/8/layout/vList2"/>
    <dgm:cxn modelId="{EE606DDE-E2E5-2A4C-9171-C2D3D030C480}" type="presParOf" srcId="{E8D2D65A-A91F-EF43-B5D3-10637E112171}" destId="{08A0046B-29B6-8849-B167-7BA0B4453A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E60C7-A2ED-4154-9A7F-39F64E0409A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8500EC-4B8F-4AB8-AD8F-2F36C4FD7109}">
      <dgm:prSet/>
      <dgm:spPr/>
      <dgm:t>
        <a:bodyPr/>
        <a:lstStyle/>
        <a:p>
          <a:r>
            <a:rPr lang="en-US"/>
            <a:t>Children and young people below the age of 25</a:t>
          </a:r>
        </a:p>
      </dgm:t>
    </dgm:pt>
    <dgm:pt modelId="{B7309B70-CD80-4BD8-9670-F1B2F9644771}" type="parTrans" cxnId="{1CA2C7A4-3DD3-420B-95E5-22D911B5C204}">
      <dgm:prSet/>
      <dgm:spPr/>
      <dgm:t>
        <a:bodyPr/>
        <a:lstStyle/>
        <a:p>
          <a:endParaRPr lang="en-US"/>
        </a:p>
      </dgm:t>
    </dgm:pt>
    <dgm:pt modelId="{B000394F-4CD7-418E-B8A8-987EFFE2A521}" type="sibTrans" cxnId="{1CA2C7A4-3DD3-420B-95E5-22D911B5C204}">
      <dgm:prSet/>
      <dgm:spPr/>
      <dgm:t>
        <a:bodyPr/>
        <a:lstStyle/>
        <a:p>
          <a:endParaRPr lang="en-US"/>
        </a:p>
      </dgm:t>
    </dgm:pt>
    <dgm:pt modelId="{CEFB7D7F-AE12-405E-8F82-D4F16C5ED4A9}">
      <dgm:prSet/>
      <dgm:spPr/>
      <dgm:t>
        <a:bodyPr/>
        <a:lstStyle/>
        <a:p>
          <a:r>
            <a:rPr lang="en-US"/>
            <a:t>Pregnant people / people planning pregnancy</a:t>
          </a:r>
        </a:p>
      </dgm:t>
    </dgm:pt>
    <dgm:pt modelId="{C237C5F5-5B54-46A1-B9A3-A537E4FE522B}" type="parTrans" cxnId="{4CA61A6F-61A5-49A8-9D12-D39AD6F312BC}">
      <dgm:prSet/>
      <dgm:spPr/>
      <dgm:t>
        <a:bodyPr/>
        <a:lstStyle/>
        <a:p>
          <a:endParaRPr lang="en-US"/>
        </a:p>
      </dgm:t>
    </dgm:pt>
    <dgm:pt modelId="{0DED67FD-7949-4B22-A77B-550BCB035CDA}" type="sibTrans" cxnId="{4CA61A6F-61A5-49A8-9D12-D39AD6F312BC}">
      <dgm:prSet/>
      <dgm:spPr/>
      <dgm:t>
        <a:bodyPr/>
        <a:lstStyle/>
        <a:p>
          <a:endParaRPr lang="en-US"/>
        </a:p>
      </dgm:t>
    </dgm:pt>
    <dgm:pt modelId="{588F8C5D-8A00-411F-9FA8-098EDAB3A7C9}">
      <dgm:prSet/>
      <dgm:spPr/>
      <dgm:t>
        <a:bodyPr/>
        <a:lstStyle/>
        <a:p>
          <a:r>
            <a:rPr lang="en-US"/>
            <a:t>Those diagnosed since the advent of the pandemic – January 2020</a:t>
          </a:r>
        </a:p>
      </dgm:t>
    </dgm:pt>
    <dgm:pt modelId="{F1D0F60F-7830-4DF4-A51F-A113EEE42477}" type="parTrans" cxnId="{A3C133F4-464F-4532-8E74-929BB9448DFE}">
      <dgm:prSet/>
      <dgm:spPr/>
      <dgm:t>
        <a:bodyPr/>
        <a:lstStyle/>
        <a:p>
          <a:endParaRPr lang="en-US"/>
        </a:p>
      </dgm:t>
    </dgm:pt>
    <dgm:pt modelId="{E7523E02-87A7-4B78-9015-0AE0EA3A204C}" type="sibTrans" cxnId="{A3C133F4-464F-4532-8E74-929BB9448DFE}">
      <dgm:prSet/>
      <dgm:spPr/>
      <dgm:t>
        <a:bodyPr/>
        <a:lstStyle/>
        <a:p>
          <a:endParaRPr lang="en-US"/>
        </a:p>
      </dgm:t>
    </dgm:pt>
    <dgm:pt modelId="{81354204-4213-476A-89DB-D263C093BE38}">
      <dgm:prSet/>
      <dgm:spPr/>
      <dgm:t>
        <a:bodyPr/>
        <a:lstStyle/>
        <a:p>
          <a:r>
            <a:rPr lang="en-US"/>
            <a:t>Traditional priority groups – life threatening / job threatening hypoglycaemia</a:t>
          </a:r>
        </a:p>
      </dgm:t>
    </dgm:pt>
    <dgm:pt modelId="{B3586294-1618-47BF-8DC3-B62CA62CB6EF}" type="parTrans" cxnId="{0DD4B96E-8EA1-4EAC-B969-8599C36D80C8}">
      <dgm:prSet/>
      <dgm:spPr/>
      <dgm:t>
        <a:bodyPr/>
        <a:lstStyle/>
        <a:p>
          <a:endParaRPr lang="en-US"/>
        </a:p>
      </dgm:t>
    </dgm:pt>
    <dgm:pt modelId="{F593E077-D6F3-467C-ABA2-30D6D30F7453}" type="sibTrans" cxnId="{0DD4B96E-8EA1-4EAC-B969-8599C36D80C8}">
      <dgm:prSet/>
      <dgm:spPr/>
      <dgm:t>
        <a:bodyPr/>
        <a:lstStyle/>
        <a:p>
          <a:endParaRPr lang="en-US"/>
        </a:p>
      </dgm:t>
    </dgm:pt>
    <dgm:pt modelId="{28AC448E-9BF2-418A-A037-254418CE76E3}">
      <dgm:prSet/>
      <dgm:spPr/>
      <dgm:t>
        <a:bodyPr/>
        <a:lstStyle/>
        <a:p>
          <a:r>
            <a:rPr lang="en-US" dirty="0"/>
            <a:t>2,431 in adult services in Wales in above priority groups not already on pumps (plus 756 children)</a:t>
          </a:r>
        </a:p>
      </dgm:t>
    </dgm:pt>
    <dgm:pt modelId="{B1C2E10D-1D8C-469F-B977-877726049BA2}" type="parTrans" cxnId="{EFDD5962-3ED0-4CC0-81F3-9783241B5B1B}">
      <dgm:prSet/>
      <dgm:spPr/>
      <dgm:t>
        <a:bodyPr/>
        <a:lstStyle/>
        <a:p>
          <a:endParaRPr lang="en-US"/>
        </a:p>
      </dgm:t>
    </dgm:pt>
    <dgm:pt modelId="{39464BF2-3864-4E3A-B6E7-230383F62CBF}" type="sibTrans" cxnId="{EFDD5962-3ED0-4CC0-81F3-9783241B5B1B}">
      <dgm:prSet/>
      <dgm:spPr/>
      <dgm:t>
        <a:bodyPr/>
        <a:lstStyle/>
        <a:p>
          <a:endParaRPr lang="en-US"/>
        </a:p>
      </dgm:t>
    </dgm:pt>
    <dgm:pt modelId="{7A1A8E9D-8D35-4648-ADB9-576742F9CDB4}" type="pres">
      <dgm:prSet presAssocID="{C2FE60C7-A2ED-4154-9A7F-39F64E0409A1}" presName="linear" presStyleCnt="0">
        <dgm:presLayoutVars>
          <dgm:animLvl val="lvl"/>
          <dgm:resizeHandles val="exact"/>
        </dgm:presLayoutVars>
      </dgm:prSet>
      <dgm:spPr/>
    </dgm:pt>
    <dgm:pt modelId="{0F081631-E350-B445-BF5F-5EEC672B780A}" type="pres">
      <dgm:prSet presAssocID="{298500EC-4B8F-4AB8-AD8F-2F36C4FD71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FCD67B-FFF6-3642-B3AE-23C9CFEC36F6}" type="pres">
      <dgm:prSet presAssocID="{B000394F-4CD7-418E-B8A8-987EFFE2A521}" presName="spacer" presStyleCnt="0"/>
      <dgm:spPr/>
    </dgm:pt>
    <dgm:pt modelId="{A1538016-D875-8F46-AE27-2866AE3799F4}" type="pres">
      <dgm:prSet presAssocID="{CEFB7D7F-AE12-405E-8F82-D4F16C5ED4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63066C-D2D4-A045-AE9E-E31C3511E661}" type="pres">
      <dgm:prSet presAssocID="{0DED67FD-7949-4B22-A77B-550BCB035CDA}" presName="spacer" presStyleCnt="0"/>
      <dgm:spPr/>
    </dgm:pt>
    <dgm:pt modelId="{2A36F341-564B-5E47-8BC0-6C2108D66F8E}" type="pres">
      <dgm:prSet presAssocID="{588F8C5D-8A00-411F-9FA8-098EDAB3A7C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A191E86-49E7-EF42-863A-577D9785051E}" type="pres">
      <dgm:prSet presAssocID="{E7523E02-87A7-4B78-9015-0AE0EA3A204C}" presName="spacer" presStyleCnt="0"/>
      <dgm:spPr/>
    </dgm:pt>
    <dgm:pt modelId="{38820814-229F-E748-834E-711E1ACCAFDE}" type="pres">
      <dgm:prSet presAssocID="{81354204-4213-476A-89DB-D263C093BE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568045-D150-9E47-A638-96A90A2805FA}" type="pres">
      <dgm:prSet presAssocID="{F593E077-D6F3-467C-ABA2-30D6D30F7453}" presName="spacer" presStyleCnt="0"/>
      <dgm:spPr/>
    </dgm:pt>
    <dgm:pt modelId="{7C8DF009-D77E-F047-9EB5-F19AA6E128A4}" type="pres">
      <dgm:prSet presAssocID="{28AC448E-9BF2-418A-A037-254418CE76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FA6817-33E7-4D40-ABE1-5346A2245462}" type="presOf" srcId="{588F8C5D-8A00-411F-9FA8-098EDAB3A7C9}" destId="{2A36F341-564B-5E47-8BC0-6C2108D66F8E}" srcOrd="0" destOrd="0" presId="urn:microsoft.com/office/officeart/2005/8/layout/vList2"/>
    <dgm:cxn modelId="{ADC55D3C-55A2-E748-B5AE-70150B930BA6}" type="presOf" srcId="{CEFB7D7F-AE12-405E-8F82-D4F16C5ED4A9}" destId="{A1538016-D875-8F46-AE27-2866AE3799F4}" srcOrd="0" destOrd="0" presId="urn:microsoft.com/office/officeart/2005/8/layout/vList2"/>
    <dgm:cxn modelId="{31EDB65D-B5D5-FE4E-90FC-EC15401B5822}" type="presOf" srcId="{C2FE60C7-A2ED-4154-9A7F-39F64E0409A1}" destId="{7A1A8E9D-8D35-4648-ADB9-576742F9CDB4}" srcOrd="0" destOrd="0" presId="urn:microsoft.com/office/officeart/2005/8/layout/vList2"/>
    <dgm:cxn modelId="{EFDD5962-3ED0-4CC0-81F3-9783241B5B1B}" srcId="{C2FE60C7-A2ED-4154-9A7F-39F64E0409A1}" destId="{28AC448E-9BF2-418A-A037-254418CE76E3}" srcOrd="4" destOrd="0" parTransId="{B1C2E10D-1D8C-469F-B977-877726049BA2}" sibTransId="{39464BF2-3864-4E3A-B6E7-230383F62CBF}"/>
    <dgm:cxn modelId="{0DD4B96E-8EA1-4EAC-B969-8599C36D80C8}" srcId="{C2FE60C7-A2ED-4154-9A7F-39F64E0409A1}" destId="{81354204-4213-476A-89DB-D263C093BE38}" srcOrd="3" destOrd="0" parTransId="{B3586294-1618-47BF-8DC3-B62CA62CB6EF}" sibTransId="{F593E077-D6F3-467C-ABA2-30D6D30F7453}"/>
    <dgm:cxn modelId="{4CA61A6F-61A5-49A8-9D12-D39AD6F312BC}" srcId="{C2FE60C7-A2ED-4154-9A7F-39F64E0409A1}" destId="{CEFB7D7F-AE12-405E-8F82-D4F16C5ED4A9}" srcOrd="1" destOrd="0" parTransId="{C237C5F5-5B54-46A1-B9A3-A537E4FE522B}" sibTransId="{0DED67FD-7949-4B22-A77B-550BCB035CDA}"/>
    <dgm:cxn modelId="{1CA2C7A4-3DD3-420B-95E5-22D911B5C204}" srcId="{C2FE60C7-A2ED-4154-9A7F-39F64E0409A1}" destId="{298500EC-4B8F-4AB8-AD8F-2F36C4FD7109}" srcOrd="0" destOrd="0" parTransId="{B7309B70-CD80-4BD8-9670-F1B2F9644771}" sibTransId="{B000394F-4CD7-418E-B8A8-987EFFE2A521}"/>
    <dgm:cxn modelId="{6D6A95A7-5D0B-8B44-A346-C3D3326E7D5C}" type="presOf" srcId="{28AC448E-9BF2-418A-A037-254418CE76E3}" destId="{7C8DF009-D77E-F047-9EB5-F19AA6E128A4}" srcOrd="0" destOrd="0" presId="urn:microsoft.com/office/officeart/2005/8/layout/vList2"/>
    <dgm:cxn modelId="{05A146AF-EB4C-8443-9527-E9198676F40D}" type="presOf" srcId="{81354204-4213-476A-89DB-D263C093BE38}" destId="{38820814-229F-E748-834E-711E1ACCAFDE}" srcOrd="0" destOrd="0" presId="urn:microsoft.com/office/officeart/2005/8/layout/vList2"/>
    <dgm:cxn modelId="{A3C133F4-464F-4532-8E74-929BB9448DFE}" srcId="{C2FE60C7-A2ED-4154-9A7F-39F64E0409A1}" destId="{588F8C5D-8A00-411F-9FA8-098EDAB3A7C9}" srcOrd="2" destOrd="0" parTransId="{F1D0F60F-7830-4DF4-A51F-A113EEE42477}" sibTransId="{E7523E02-87A7-4B78-9015-0AE0EA3A204C}"/>
    <dgm:cxn modelId="{F1660CFA-2D83-5441-8D30-06FDC6AD12CA}" type="presOf" srcId="{298500EC-4B8F-4AB8-AD8F-2F36C4FD7109}" destId="{0F081631-E350-B445-BF5F-5EEC672B780A}" srcOrd="0" destOrd="0" presId="urn:microsoft.com/office/officeart/2005/8/layout/vList2"/>
    <dgm:cxn modelId="{9D2D5233-D944-1E4A-AA6A-08501EE8B6C7}" type="presParOf" srcId="{7A1A8E9D-8D35-4648-ADB9-576742F9CDB4}" destId="{0F081631-E350-B445-BF5F-5EEC672B780A}" srcOrd="0" destOrd="0" presId="urn:microsoft.com/office/officeart/2005/8/layout/vList2"/>
    <dgm:cxn modelId="{B173754D-BFDD-4249-B50C-82E2CB398725}" type="presParOf" srcId="{7A1A8E9D-8D35-4648-ADB9-576742F9CDB4}" destId="{5EFCD67B-FFF6-3642-B3AE-23C9CFEC36F6}" srcOrd="1" destOrd="0" presId="urn:microsoft.com/office/officeart/2005/8/layout/vList2"/>
    <dgm:cxn modelId="{DB80E98F-645A-B844-B5F3-279ED4D7B4BC}" type="presParOf" srcId="{7A1A8E9D-8D35-4648-ADB9-576742F9CDB4}" destId="{A1538016-D875-8F46-AE27-2866AE3799F4}" srcOrd="2" destOrd="0" presId="urn:microsoft.com/office/officeart/2005/8/layout/vList2"/>
    <dgm:cxn modelId="{A5C573C3-FC3F-D944-A4FC-537D784AD05D}" type="presParOf" srcId="{7A1A8E9D-8D35-4648-ADB9-576742F9CDB4}" destId="{6063066C-D2D4-A045-AE9E-E31C3511E661}" srcOrd="3" destOrd="0" presId="urn:microsoft.com/office/officeart/2005/8/layout/vList2"/>
    <dgm:cxn modelId="{72B6CF40-A77E-644C-A7E8-F2606648884A}" type="presParOf" srcId="{7A1A8E9D-8D35-4648-ADB9-576742F9CDB4}" destId="{2A36F341-564B-5E47-8BC0-6C2108D66F8E}" srcOrd="4" destOrd="0" presId="urn:microsoft.com/office/officeart/2005/8/layout/vList2"/>
    <dgm:cxn modelId="{813A7039-C969-B145-AB71-96C07FA8798E}" type="presParOf" srcId="{7A1A8E9D-8D35-4648-ADB9-576742F9CDB4}" destId="{3A191E86-49E7-EF42-863A-577D9785051E}" srcOrd="5" destOrd="0" presId="urn:microsoft.com/office/officeart/2005/8/layout/vList2"/>
    <dgm:cxn modelId="{2883AFAC-67F4-6B4E-AFC9-C69796693C97}" type="presParOf" srcId="{7A1A8E9D-8D35-4648-ADB9-576742F9CDB4}" destId="{38820814-229F-E748-834E-711E1ACCAFDE}" srcOrd="6" destOrd="0" presId="urn:microsoft.com/office/officeart/2005/8/layout/vList2"/>
    <dgm:cxn modelId="{00C3F42B-693C-2943-A3D4-8E1AF13AA43F}" type="presParOf" srcId="{7A1A8E9D-8D35-4648-ADB9-576742F9CDB4}" destId="{EC568045-D150-9E47-A638-96A90A2805FA}" srcOrd="7" destOrd="0" presId="urn:microsoft.com/office/officeart/2005/8/layout/vList2"/>
    <dgm:cxn modelId="{731EF4CB-D40B-2348-B25C-1A781C444E9E}" type="presParOf" srcId="{7A1A8E9D-8D35-4648-ADB9-576742F9CDB4}" destId="{7C8DF009-D77E-F047-9EB5-F19AA6E128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41D6BA-6A94-46DB-A4DF-CB1298DCFD6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D66818-03FF-440E-8A3C-A74B4814CE5A}">
      <dgm:prSet/>
      <dgm:spPr/>
      <dgm:t>
        <a:bodyPr/>
        <a:lstStyle/>
        <a:p>
          <a:r>
            <a:rPr lang="en-US" dirty="0"/>
            <a:t>NO CENTRAL FUNDING!</a:t>
          </a:r>
        </a:p>
        <a:p>
          <a:r>
            <a:rPr lang="en-US" dirty="0"/>
            <a:t>All Health Board CEOs, planners, financial directors are aware / on board with the rationale for this and the “we can’t afford not to do this” mantra</a:t>
          </a:r>
        </a:p>
        <a:p>
          <a:endParaRPr lang="en-US" dirty="0"/>
        </a:p>
      </dgm:t>
    </dgm:pt>
    <dgm:pt modelId="{8F16B57B-EB97-4176-ADE8-F57E730B4DA1}" type="parTrans" cxnId="{F5EFA6E5-0A24-48FF-AD35-4CFFE3822395}">
      <dgm:prSet/>
      <dgm:spPr/>
      <dgm:t>
        <a:bodyPr/>
        <a:lstStyle/>
        <a:p>
          <a:endParaRPr lang="en-US"/>
        </a:p>
      </dgm:t>
    </dgm:pt>
    <dgm:pt modelId="{4955D1E2-25C1-4CFC-92BC-8C96C05B3042}" type="sibTrans" cxnId="{F5EFA6E5-0A24-48FF-AD35-4CFFE3822395}">
      <dgm:prSet/>
      <dgm:spPr/>
      <dgm:t>
        <a:bodyPr/>
        <a:lstStyle/>
        <a:p>
          <a:endParaRPr lang="en-US"/>
        </a:p>
      </dgm:t>
    </dgm:pt>
    <dgm:pt modelId="{CA4C3D57-D9FA-4883-B99D-BE2C64A64EF0}">
      <dgm:prSet/>
      <dgm:spPr/>
      <dgm:t>
        <a:bodyPr/>
        <a:lstStyle/>
        <a:p>
          <a:r>
            <a:rPr lang="en-US" dirty="0"/>
            <a:t>Most </a:t>
          </a:r>
          <a:r>
            <a:rPr lang="en-US" dirty="0" err="1"/>
            <a:t>centres</a:t>
          </a:r>
          <a:r>
            <a:rPr lang="en-US" dirty="0"/>
            <a:t> have completed / are writing business cases for staff and equipment</a:t>
          </a:r>
        </a:p>
      </dgm:t>
    </dgm:pt>
    <dgm:pt modelId="{388835C1-449A-414C-8F27-2A1B4AE9D995}" type="parTrans" cxnId="{3E23B854-D16B-423F-B07F-75A11A09C1F3}">
      <dgm:prSet/>
      <dgm:spPr/>
      <dgm:t>
        <a:bodyPr/>
        <a:lstStyle/>
        <a:p>
          <a:endParaRPr lang="en-US"/>
        </a:p>
      </dgm:t>
    </dgm:pt>
    <dgm:pt modelId="{818EC446-9B6D-4D2F-B4E0-1E623FDAED39}" type="sibTrans" cxnId="{3E23B854-D16B-423F-B07F-75A11A09C1F3}">
      <dgm:prSet/>
      <dgm:spPr/>
      <dgm:t>
        <a:bodyPr/>
        <a:lstStyle/>
        <a:p>
          <a:endParaRPr lang="en-US"/>
        </a:p>
      </dgm:t>
    </dgm:pt>
    <dgm:pt modelId="{B0355C8F-E14F-4674-B360-26B97705CB14}">
      <dgm:prSet/>
      <dgm:spPr/>
      <dgm:t>
        <a:bodyPr/>
        <a:lstStyle/>
        <a:p>
          <a:r>
            <a:rPr lang="en-US" dirty="0"/>
            <a:t>For example, in my Health Board it would take 17 years to on board priority groups alone with existing resources</a:t>
          </a:r>
        </a:p>
      </dgm:t>
    </dgm:pt>
    <dgm:pt modelId="{B5683F1B-F1ED-47C6-B2BF-1DC9BC95794C}" type="parTrans" cxnId="{0F54BF46-612A-49EC-9142-0181150B1213}">
      <dgm:prSet/>
      <dgm:spPr/>
      <dgm:t>
        <a:bodyPr/>
        <a:lstStyle/>
        <a:p>
          <a:endParaRPr lang="en-US"/>
        </a:p>
      </dgm:t>
    </dgm:pt>
    <dgm:pt modelId="{0ED25A16-8700-4B28-BBF4-6E6FDB909248}" type="sibTrans" cxnId="{0F54BF46-612A-49EC-9142-0181150B1213}">
      <dgm:prSet/>
      <dgm:spPr/>
      <dgm:t>
        <a:bodyPr/>
        <a:lstStyle/>
        <a:p>
          <a:endParaRPr lang="en-US"/>
        </a:p>
      </dgm:t>
    </dgm:pt>
    <dgm:pt modelId="{0AFC657C-DCCF-9143-80B1-318FD5CEDC7F}" type="pres">
      <dgm:prSet presAssocID="{5F41D6BA-6A94-46DB-A4DF-CB1298DCFD68}" presName="vert0" presStyleCnt="0">
        <dgm:presLayoutVars>
          <dgm:dir/>
          <dgm:animOne val="branch"/>
          <dgm:animLvl val="lvl"/>
        </dgm:presLayoutVars>
      </dgm:prSet>
      <dgm:spPr/>
    </dgm:pt>
    <dgm:pt modelId="{EB073DD5-AE38-6F48-91A4-E43BE17231E6}" type="pres">
      <dgm:prSet presAssocID="{1BD66818-03FF-440E-8A3C-A74B4814CE5A}" presName="thickLine" presStyleLbl="alignNode1" presStyleIdx="0" presStyleCnt="3"/>
      <dgm:spPr/>
    </dgm:pt>
    <dgm:pt modelId="{B9C9824E-46A3-484E-930D-46E8918AC181}" type="pres">
      <dgm:prSet presAssocID="{1BD66818-03FF-440E-8A3C-A74B4814CE5A}" presName="horz1" presStyleCnt="0"/>
      <dgm:spPr/>
    </dgm:pt>
    <dgm:pt modelId="{320A9904-F677-9A43-B8D2-C11CF5E8F981}" type="pres">
      <dgm:prSet presAssocID="{1BD66818-03FF-440E-8A3C-A74B4814CE5A}" presName="tx1" presStyleLbl="revTx" presStyleIdx="0" presStyleCnt="3"/>
      <dgm:spPr/>
    </dgm:pt>
    <dgm:pt modelId="{54961A90-B852-1B41-AC97-081488529E2E}" type="pres">
      <dgm:prSet presAssocID="{1BD66818-03FF-440E-8A3C-A74B4814CE5A}" presName="vert1" presStyleCnt="0"/>
      <dgm:spPr/>
    </dgm:pt>
    <dgm:pt modelId="{199ED417-51BD-3444-B8FB-F02DAAA3AD2E}" type="pres">
      <dgm:prSet presAssocID="{CA4C3D57-D9FA-4883-B99D-BE2C64A64EF0}" presName="thickLine" presStyleLbl="alignNode1" presStyleIdx="1" presStyleCnt="3"/>
      <dgm:spPr/>
    </dgm:pt>
    <dgm:pt modelId="{0E646D2D-4A1A-4049-9417-7E44939BD58F}" type="pres">
      <dgm:prSet presAssocID="{CA4C3D57-D9FA-4883-B99D-BE2C64A64EF0}" presName="horz1" presStyleCnt="0"/>
      <dgm:spPr/>
    </dgm:pt>
    <dgm:pt modelId="{DF6955A3-7F14-F94E-915E-043FFBD349D3}" type="pres">
      <dgm:prSet presAssocID="{CA4C3D57-D9FA-4883-B99D-BE2C64A64EF0}" presName="tx1" presStyleLbl="revTx" presStyleIdx="1" presStyleCnt="3"/>
      <dgm:spPr/>
    </dgm:pt>
    <dgm:pt modelId="{6428C14E-8B49-334A-93CE-A438E6E0A3BE}" type="pres">
      <dgm:prSet presAssocID="{CA4C3D57-D9FA-4883-B99D-BE2C64A64EF0}" presName="vert1" presStyleCnt="0"/>
      <dgm:spPr/>
    </dgm:pt>
    <dgm:pt modelId="{A72D6934-405E-CB49-8AFB-D124DA749565}" type="pres">
      <dgm:prSet presAssocID="{B0355C8F-E14F-4674-B360-26B97705CB14}" presName="thickLine" presStyleLbl="alignNode1" presStyleIdx="2" presStyleCnt="3"/>
      <dgm:spPr/>
    </dgm:pt>
    <dgm:pt modelId="{D6004422-5558-C14A-94C3-D7CFAC9CCE1F}" type="pres">
      <dgm:prSet presAssocID="{B0355C8F-E14F-4674-B360-26B97705CB14}" presName="horz1" presStyleCnt="0"/>
      <dgm:spPr/>
    </dgm:pt>
    <dgm:pt modelId="{E011F6B7-D943-8D48-897E-EF731784AFCE}" type="pres">
      <dgm:prSet presAssocID="{B0355C8F-E14F-4674-B360-26B97705CB14}" presName="tx1" presStyleLbl="revTx" presStyleIdx="2" presStyleCnt="3"/>
      <dgm:spPr/>
    </dgm:pt>
    <dgm:pt modelId="{92828DBB-8EFA-4F44-9E84-1060D9CDA3E1}" type="pres">
      <dgm:prSet presAssocID="{B0355C8F-E14F-4674-B360-26B97705CB14}" presName="vert1" presStyleCnt="0"/>
      <dgm:spPr/>
    </dgm:pt>
  </dgm:ptLst>
  <dgm:cxnLst>
    <dgm:cxn modelId="{BE963712-A0E1-924F-8170-8BB227A3734C}" type="presOf" srcId="{5F41D6BA-6A94-46DB-A4DF-CB1298DCFD68}" destId="{0AFC657C-DCCF-9143-80B1-318FD5CEDC7F}" srcOrd="0" destOrd="0" presId="urn:microsoft.com/office/officeart/2008/layout/LinedList"/>
    <dgm:cxn modelId="{0F54BF46-612A-49EC-9142-0181150B1213}" srcId="{5F41D6BA-6A94-46DB-A4DF-CB1298DCFD68}" destId="{B0355C8F-E14F-4674-B360-26B97705CB14}" srcOrd="2" destOrd="0" parTransId="{B5683F1B-F1ED-47C6-B2BF-1DC9BC95794C}" sibTransId="{0ED25A16-8700-4B28-BBF4-6E6FDB909248}"/>
    <dgm:cxn modelId="{3E23B854-D16B-423F-B07F-75A11A09C1F3}" srcId="{5F41D6BA-6A94-46DB-A4DF-CB1298DCFD68}" destId="{CA4C3D57-D9FA-4883-B99D-BE2C64A64EF0}" srcOrd="1" destOrd="0" parTransId="{388835C1-449A-414C-8F27-2A1B4AE9D995}" sibTransId="{818EC446-9B6D-4D2F-B4E0-1E623FDAED39}"/>
    <dgm:cxn modelId="{0FB40279-1BDC-3940-85E6-28781FFC5600}" type="presOf" srcId="{B0355C8F-E14F-4674-B360-26B97705CB14}" destId="{E011F6B7-D943-8D48-897E-EF731784AFCE}" srcOrd="0" destOrd="0" presId="urn:microsoft.com/office/officeart/2008/layout/LinedList"/>
    <dgm:cxn modelId="{54AE5183-7BA1-F043-865C-8FA0407BD3B3}" type="presOf" srcId="{1BD66818-03FF-440E-8A3C-A74B4814CE5A}" destId="{320A9904-F677-9A43-B8D2-C11CF5E8F981}" srcOrd="0" destOrd="0" presId="urn:microsoft.com/office/officeart/2008/layout/LinedList"/>
    <dgm:cxn modelId="{AF0735E2-155D-F342-A613-0602768E9ADC}" type="presOf" srcId="{CA4C3D57-D9FA-4883-B99D-BE2C64A64EF0}" destId="{DF6955A3-7F14-F94E-915E-043FFBD349D3}" srcOrd="0" destOrd="0" presId="urn:microsoft.com/office/officeart/2008/layout/LinedList"/>
    <dgm:cxn modelId="{F5EFA6E5-0A24-48FF-AD35-4CFFE3822395}" srcId="{5F41D6BA-6A94-46DB-A4DF-CB1298DCFD68}" destId="{1BD66818-03FF-440E-8A3C-A74B4814CE5A}" srcOrd="0" destOrd="0" parTransId="{8F16B57B-EB97-4176-ADE8-F57E730B4DA1}" sibTransId="{4955D1E2-25C1-4CFC-92BC-8C96C05B3042}"/>
    <dgm:cxn modelId="{1FEC84C5-C897-454B-8106-56F13987A390}" type="presParOf" srcId="{0AFC657C-DCCF-9143-80B1-318FD5CEDC7F}" destId="{EB073DD5-AE38-6F48-91A4-E43BE17231E6}" srcOrd="0" destOrd="0" presId="urn:microsoft.com/office/officeart/2008/layout/LinedList"/>
    <dgm:cxn modelId="{3DB08EB0-939F-5442-8871-516B02AE1D78}" type="presParOf" srcId="{0AFC657C-DCCF-9143-80B1-318FD5CEDC7F}" destId="{B9C9824E-46A3-484E-930D-46E8918AC181}" srcOrd="1" destOrd="0" presId="urn:microsoft.com/office/officeart/2008/layout/LinedList"/>
    <dgm:cxn modelId="{E967CFAB-9DBB-294D-9C29-0EAF73CAA091}" type="presParOf" srcId="{B9C9824E-46A3-484E-930D-46E8918AC181}" destId="{320A9904-F677-9A43-B8D2-C11CF5E8F981}" srcOrd="0" destOrd="0" presId="urn:microsoft.com/office/officeart/2008/layout/LinedList"/>
    <dgm:cxn modelId="{C412929F-6A17-CA4D-9FDA-308F9FA9BF72}" type="presParOf" srcId="{B9C9824E-46A3-484E-930D-46E8918AC181}" destId="{54961A90-B852-1B41-AC97-081488529E2E}" srcOrd="1" destOrd="0" presId="urn:microsoft.com/office/officeart/2008/layout/LinedList"/>
    <dgm:cxn modelId="{4CEE59F5-923D-7D49-B89A-4AED3EEBEC06}" type="presParOf" srcId="{0AFC657C-DCCF-9143-80B1-318FD5CEDC7F}" destId="{199ED417-51BD-3444-B8FB-F02DAAA3AD2E}" srcOrd="2" destOrd="0" presId="urn:microsoft.com/office/officeart/2008/layout/LinedList"/>
    <dgm:cxn modelId="{9F41C543-26E6-0E4F-A153-4F2C1B6B5816}" type="presParOf" srcId="{0AFC657C-DCCF-9143-80B1-318FD5CEDC7F}" destId="{0E646D2D-4A1A-4049-9417-7E44939BD58F}" srcOrd="3" destOrd="0" presId="urn:microsoft.com/office/officeart/2008/layout/LinedList"/>
    <dgm:cxn modelId="{75C479E9-D5DB-BA42-928B-EAE3742A9C85}" type="presParOf" srcId="{0E646D2D-4A1A-4049-9417-7E44939BD58F}" destId="{DF6955A3-7F14-F94E-915E-043FFBD349D3}" srcOrd="0" destOrd="0" presId="urn:microsoft.com/office/officeart/2008/layout/LinedList"/>
    <dgm:cxn modelId="{35CE6543-D4C8-4C46-8993-D6C2EA8BEABF}" type="presParOf" srcId="{0E646D2D-4A1A-4049-9417-7E44939BD58F}" destId="{6428C14E-8B49-334A-93CE-A438E6E0A3BE}" srcOrd="1" destOrd="0" presId="urn:microsoft.com/office/officeart/2008/layout/LinedList"/>
    <dgm:cxn modelId="{64EA41A7-7E9B-8840-AFEE-7A8CE58469F5}" type="presParOf" srcId="{0AFC657C-DCCF-9143-80B1-318FD5CEDC7F}" destId="{A72D6934-405E-CB49-8AFB-D124DA749565}" srcOrd="4" destOrd="0" presId="urn:microsoft.com/office/officeart/2008/layout/LinedList"/>
    <dgm:cxn modelId="{B918E83E-6FF2-1848-9685-155B6BCE5A23}" type="presParOf" srcId="{0AFC657C-DCCF-9143-80B1-318FD5CEDC7F}" destId="{D6004422-5558-C14A-94C3-D7CFAC9CCE1F}" srcOrd="5" destOrd="0" presId="urn:microsoft.com/office/officeart/2008/layout/LinedList"/>
    <dgm:cxn modelId="{BD837121-5909-6440-87A4-D50A0463B2B9}" type="presParOf" srcId="{D6004422-5558-C14A-94C3-D7CFAC9CCE1F}" destId="{E011F6B7-D943-8D48-897E-EF731784AFCE}" srcOrd="0" destOrd="0" presId="urn:microsoft.com/office/officeart/2008/layout/LinedList"/>
    <dgm:cxn modelId="{812B7F21-33B9-064F-A09D-A53EA99E77E2}" type="presParOf" srcId="{D6004422-5558-C14A-94C3-D7CFAC9CCE1F}" destId="{92828DBB-8EFA-4F44-9E84-1060D9CDA3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0CF19-1231-4B3B-894F-BF67ACA1DFB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7645A4-0C2D-4918-9067-5ECE41DDEDEC}">
      <dgm:prSet/>
      <dgm:spPr/>
      <dgm:t>
        <a:bodyPr/>
        <a:lstStyle/>
        <a:p>
          <a:r>
            <a:rPr lang="en-US" dirty="0"/>
            <a:t>Commenced a </a:t>
          </a:r>
          <a:r>
            <a:rPr lang="en-US" dirty="0" err="1"/>
            <a:t>programme</a:t>
          </a:r>
          <a:r>
            <a:rPr lang="en-US" dirty="0"/>
            <a:t> to upskill specialist diabetes doctors, nurses and dietitians in HCL therapy – pre-learning, face-to-face learning, post learning plus competencies</a:t>
          </a:r>
        </a:p>
      </dgm:t>
    </dgm:pt>
    <dgm:pt modelId="{D5E2BBC7-9009-4F29-B8E4-323D95AB4E62}" type="parTrans" cxnId="{D782D667-04C8-4425-94B0-818F141EE25A}">
      <dgm:prSet/>
      <dgm:spPr/>
      <dgm:t>
        <a:bodyPr/>
        <a:lstStyle/>
        <a:p>
          <a:endParaRPr lang="en-US"/>
        </a:p>
      </dgm:t>
    </dgm:pt>
    <dgm:pt modelId="{91FC401D-40C8-4C1A-A074-9FE6D24CAE2C}" type="sibTrans" cxnId="{D782D667-04C8-4425-94B0-818F141EE25A}">
      <dgm:prSet/>
      <dgm:spPr/>
      <dgm:t>
        <a:bodyPr/>
        <a:lstStyle/>
        <a:p>
          <a:endParaRPr lang="en-US"/>
        </a:p>
      </dgm:t>
    </dgm:pt>
    <dgm:pt modelId="{6690D33A-5C7F-4CF2-A453-268AC7321DD8}">
      <dgm:prSet/>
      <dgm:spPr/>
      <dgm:t>
        <a:bodyPr/>
        <a:lstStyle/>
        <a:p>
          <a:r>
            <a:rPr lang="en-US"/>
            <a:t>Webinars to educate inpatient staff and primary care staff on what they need to know</a:t>
          </a:r>
        </a:p>
      </dgm:t>
    </dgm:pt>
    <dgm:pt modelId="{A4AB4741-EB01-41A7-B9B5-690C776E785D}" type="parTrans" cxnId="{39B2F095-2C17-4001-B1B5-E586F8D379DD}">
      <dgm:prSet/>
      <dgm:spPr/>
      <dgm:t>
        <a:bodyPr/>
        <a:lstStyle/>
        <a:p>
          <a:endParaRPr lang="en-US"/>
        </a:p>
      </dgm:t>
    </dgm:pt>
    <dgm:pt modelId="{32271274-E386-4212-9F1A-C1A6A684FC9D}" type="sibTrans" cxnId="{39B2F095-2C17-4001-B1B5-E586F8D379DD}">
      <dgm:prSet/>
      <dgm:spPr/>
      <dgm:t>
        <a:bodyPr/>
        <a:lstStyle/>
        <a:p>
          <a:endParaRPr lang="en-US"/>
        </a:p>
      </dgm:t>
    </dgm:pt>
    <dgm:pt modelId="{646629D1-A82B-43F5-8504-FCA4C93D8E9D}">
      <dgm:prSet/>
      <dgm:spPr/>
      <dgm:t>
        <a:bodyPr/>
        <a:lstStyle/>
        <a:p>
          <a:r>
            <a:rPr lang="en-US"/>
            <a:t>Clinical case discussions to support less experienced centres</a:t>
          </a:r>
        </a:p>
      </dgm:t>
    </dgm:pt>
    <dgm:pt modelId="{C01C8F92-617C-46E7-8A4F-8D3B56E7164C}" type="parTrans" cxnId="{4771658F-41F5-4753-B3D7-968ECD9E7DE8}">
      <dgm:prSet/>
      <dgm:spPr/>
      <dgm:t>
        <a:bodyPr/>
        <a:lstStyle/>
        <a:p>
          <a:endParaRPr lang="en-US"/>
        </a:p>
      </dgm:t>
    </dgm:pt>
    <dgm:pt modelId="{1FA4B00C-9A6B-4B9A-A9C9-EADD42250791}" type="sibTrans" cxnId="{4771658F-41F5-4753-B3D7-968ECD9E7DE8}">
      <dgm:prSet/>
      <dgm:spPr/>
      <dgm:t>
        <a:bodyPr/>
        <a:lstStyle/>
        <a:p>
          <a:endParaRPr lang="en-US"/>
        </a:p>
      </dgm:t>
    </dgm:pt>
    <dgm:pt modelId="{21F6F08A-05E3-474F-9D5A-2A8C2263ED22}" type="pres">
      <dgm:prSet presAssocID="{1B70CF19-1231-4B3B-894F-BF67ACA1DFB8}" presName="linear" presStyleCnt="0">
        <dgm:presLayoutVars>
          <dgm:animLvl val="lvl"/>
          <dgm:resizeHandles val="exact"/>
        </dgm:presLayoutVars>
      </dgm:prSet>
      <dgm:spPr/>
    </dgm:pt>
    <dgm:pt modelId="{06750D9B-6A3B-1F43-B78B-0E3EF1743486}" type="pres">
      <dgm:prSet presAssocID="{997645A4-0C2D-4918-9067-5ECE41DDED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B8AF41-F360-6C41-8D82-73F0A8E3A9D0}" type="pres">
      <dgm:prSet presAssocID="{91FC401D-40C8-4C1A-A074-9FE6D24CAE2C}" presName="spacer" presStyleCnt="0"/>
      <dgm:spPr/>
    </dgm:pt>
    <dgm:pt modelId="{D7DD9C0E-FF38-FD41-ACE9-546C1B0BFCC3}" type="pres">
      <dgm:prSet presAssocID="{6690D33A-5C7F-4CF2-A453-268AC7321D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2CB3D4-5B7D-FA4B-B571-91E38E0554E3}" type="pres">
      <dgm:prSet presAssocID="{32271274-E386-4212-9F1A-C1A6A684FC9D}" presName="spacer" presStyleCnt="0"/>
      <dgm:spPr/>
    </dgm:pt>
    <dgm:pt modelId="{FE7437D8-901E-FD49-87EE-404A62EF17EF}" type="pres">
      <dgm:prSet presAssocID="{646629D1-A82B-43F5-8504-FCA4C93D8E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5B0B35-4A1C-0846-A990-9C8A4DBE3986}" type="presOf" srcId="{997645A4-0C2D-4918-9067-5ECE41DDEDEC}" destId="{06750D9B-6A3B-1F43-B78B-0E3EF1743486}" srcOrd="0" destOrd="0" presId="urn:microsoft.com/office/officeart/2005/8/layout/vList2"/>
    <dgm:cxn modelId="{41F42544-1966-534E-8CC0-2655FF1F9DB5}" type="presOf" srcId="{646629D1-A82B-43F5-8504-FCA4C93D8E9D}" destId="{FE7437D8-901E-FD49-87EE-404A62EF17EF}" srcOrd="0" destOrd="0" presId="urn:microsoft.com/office/officeart/2005/8/layout/vList2"/>
    <dgm:cxn modelId="{D782D667-04C8-4425-94B0-818F141EE25A}" srcId="{1B70CF19-1231-4B3B-894F-BF67ACA1DFB8}" destId="{997645A4-0C2D-4918-9067-5ECE41DDEDEC}" srcOrd="0" destOrd="0" parTransId="{D5E2BBC7-9009-4F29-B8E4-323D95AB4E62}" sibTransId="{91FC401D-40C8-4C1A-A074-9FE6D24CAE2C}"/>
    <dgm:cxn modelId="{4771658F-41F5-4753-B3D7-968ECD9E7DE8}" srcId="{1B70CF19-1231-4B3B-894F-BF67ACA1DFB8}" destId="{646629D1-A82B-43F5-8504-FCA4C93D8E9D}" srcOrd="2" destOrd="0" parTransId="{C01C8F92-617C-46E7-8A4F-8D3B56E7164C}" sibTransId="{1FA4B00C-9A6B-4B9A-A9C9-EADD42250791}"/>
    <dgm:cxn modelId="{39B2F095-2C17-4001-B1B5-E586F8D379DD}" srcId="{1B70CF19-1231-4B3B-894F-BF67ACA1DFB8}" destId="{6690D33A-5C7F-4CF2-A453-268AC7321DD8}" srcOrd="1" destOrd="0" parTransId="{A4AB4741-EB01-41A7-B9B5-690C776E785D}" sibTransId="{32271274-E386-4212-9F1A-C1A6A684FC9D}"/>
    <dgm:cxn modelId="{5158A8BD-E4CB-5048-BC0E-8BDD126E8562}" type="presOf" srcId="{6690D33A-5C7F-4CF2-A453-268AC7321DD8}" destId="{D7DD9C0E-FF38-FD41-ACE9-546C1B0BFCC3}" srcOrd="0" destOrd="0" presId="urn:microsoft.com/office/officeart/2005/8/layout/vList2"/>
    <dgm:cxn modelId="{37D1ABF6-7639-8641-862C-3DA572F849AA}" type="presOf" srcId="{1B70CF19-1231-4B3B-894F-BF67ACA1DFB8}" destId="{21F6F08A-05E3-474F-9D5A-2A8C2263ED22}" srcOrd="0" destOrd="0" presId="urn:microsoft.com/office/officeart/2005/8/layout/vList2"/>
    <dgm:cxn modelId="{4720775B-C8DB-8844-B9E6-743BDBAD837D}" type="presParOf" srcId="{21F6F08A-05E3-474F-9D5A-2A8C2263ED22}" destId="{06750D9B-6A3B-1F43-B78B-0E3EF1743486}" srcOrd="0" destOrd="0" presId="urn:microsoft.com/office/officeart/2005/8/layout/vList2"/>
    <dgm:cxn modelId="{C0C51382-425B-1747-AA9E-B47940171ECC}" type="presParOf" srcId="{21F6F08A-05E3-474F-9D5A-2A8C2263ED22}" destId="{1AB8AF41-F360-6C41-8D82-73F0A8E3A9D0}" srcOrd="1" destOrd="0" presId="urn:microsoft.com/office/officeart/2005/8/layout/vList2"/>
    <dgm:cxn modelId="{B9C9C59B-150C-CF48-A3FD-D02A1FF901AD}" type="presParOf" srcId="{21F6F08A-05E3-474F-9D5A-2A8C2263ED22}" destId="{D7DD9C0E-FF38-FD41-ACE9-546C1B0BFCC3}" srcOrd="2" destOrd="0" presId="urn:microsoft.com/office/officeart/2005/8/layout/vList2"/>
    <dgm:cxn modelId="{0DDC9524-DA46-8B4C-AEFB-599BAE9052BE}" type="presParOf" srcId="{21F6F08A-05E3-474F-9D5A-2A8C2263ED22}" destId="{522CB3D4-5B7D-FA4B-B571-91E38E0554E3}" srcOrd="3" destOrd="0" presId="urn:microsoft.com/office/officeart/2005/8/layout/vList2"/>
    <dgm:cxn modelId="{BCCA204B-BB30-1B42-B239-50AD2C7DA67B}" type="presParOf" srcId="{21F6F08A-05E3-474F-9D5A-2A8C2263ED22}" destId="{FE7437D8-901E-FD49-87EE-404A62EF17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241A3-ACDA-40A2-BF77-7F3088AB31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8738BF-8297-4FED-B0D6-0297B57B125B}">
      <dgm:prSet/>
      <dgm:spPr/>
      <dgm:t>
        <a:bodyPr/>
        <a:lstStyle/>
        <a:p>
          <a:r>
            <a:rPr lang="en-US" dirty="0"/>
            <a:t>Similar to other health systems there are unacceptable inequalities  in pump use based on deprivation and ethnicity</a:t>
          </a:r>
        </a:p>
      </dgm:t>
    </dgm:pt>
    <dgm:pt modelId="{D0B25B13-C0C9-41B7-BE99-683072D5EE99}" type="parTrans" cxnId="{7CB9DA58-0A68-4D78-ADA9-517A456D3DE9}">
      <dgm:prSet/>
      <dgm:spPr/>
      <dgm:t>
        <a:bodyPr/>
        <a:lstStyle/>
        <a:p>
          <a:endParaRPr lang="en-US"/>
        </a:p>
      </dgm:t>
    </dgm:pt>
    <dgm:pt modelId="{98DEB86D-518A-46AF-9A4E-F9513A066139}" type="sibTrans" cxnId="{7CB9DA58-0A68-4D78-ADA9-517A456D3DE9}">
      <dgm:prSet/>
      <dgm:spPr/>
      <dgm:t>
        <a:bodyPr/>
        <a:lstStyle/>
        <a:p>
          <a:endParaRPr lang="en-US"/>
        </a:p>
      </dgm:t>
    </dgm:pt>
    <dgm:pt modelId="{7CDA24F9-93D2-43FA-B2FD-DBA0D9151396}">
      <dgm:prSet/>
      <dgm:spPr/>
      <dgm:t>
        <a:bodyPr/>
        <a:lstStyle/>
        <a:p>
          <a:r>
            <a:rPr lang="en-US"/>
            <a:t>Reducing paperwork / form filling</a:t>
          </a:r>
        </a:p>
      </dgm:t>
    </dgm:pt>
    <dgm:pt modelId="{1FBC8E10-CDA2-493C-8ACE-CA3EB6635C73}" type="parTrans" cxnId="{EDC4DB51-2F2B-4F80-9E4D-2625A5CB3FCB}">
      <dgm:prSet/>
      <dgm:spPr/>
      <dgm:t>
        <a:bodyPr/>
        <a:lstStyle/>
        <a:p>
          <a:endParaRPr lang="en-US"/>
        </a:p>
      </dgm:t>
    </dgm:pt>
    <dgm:pt modelId="{52CCB6F3-E67B-41D7-B8F5-EED5DFC2F0D5}" type="sibTrans" cxnId="{EDC4DB51-2F2B-4F80-9E4D-2625A5CB3FCB}">
      <dgm:prSet/>
      <dgm:spPr/>
      <dgm:t>
        <a:bodyPr/>
        <a:lstStyle/>
        <a:p>
          <a:endParaRPr lang="en-US"/>
        </a:p>
      </dgm:t>
    </dgm:pt>
    <dgm:pt modelId="{0DB71606-1220-42FD-A893-90C0AD752547}">
      <dgm:prSet/>
      <dgm:spPr/>
      <dgm:t>
        <a:bodyPr/>
        <a:lstStyle/>
        <a:p>
          <a:r>
            <a:rPr lang="en-US" dirty="0"/>
            <a:t>Finding those lost to follow up from secondary care – maybe 30% (most frequent in the most deprived, ethnic minority background and age) and encouraging referral</a:t>
          </a:r>
        </a:p>
      </dgm:t>
    </dgm:pt>
    <dgm:pt modelId="{44D26162-EE4F-4C13-B49C-DB883DE10BAE}" type="parTrans" cxnId="{05ED4F1E-E1F2-444F-9001-FE1F4699636C}">
      <dgm:prSet/>
      <dgm:spPr/>
      <dgm:t>
        <a:bodyPr/>
        <a:lstStyle/>
        <a:p>
          <a:endParaRPr lang="en-US"/>
        </a:p>
      </dgm:t>
    </dgm:pt>
    <dgm:pt modelId="{6AB9B8F5-6617-434C-8603-153E42B2F8AC}" type="sibTrans" cxnId="{05ED4F1E-E1F2-444F-9001-FE1F4699636C}">
      <dgm:prSet/>
      <dgm:spPr/>
      <dgm:t>
        <a:bodyPr/>
        <a:lstStyle/>
        <a:p>
          <a:endParaRPr lang="en-US"/>
        </a:p>
      </dgm:t>
    </dgm:pt>
    <dgm:pt modelId="{CF7C6397-A385-44D3-8CDF-DFB40A992C12}">
      <dgm:prSet/>
      <dgm:spPr/>
      <dgm:t>
        <a:bodyPr/>
        <a:lstStyle/>
        <a:p>
          <a:r>
            <a:rPr lang="en-US"/>
            <a:t>Working in different languages, accessing tech and expenses</a:t>
          </a:r>
        </a:p>
      </dgm:t>
    </dgm:pt>
    <dgm:pt modelId="{D56DFA1A-C91F-4F6A-A20B-B9CA0C2DC7CB}" type="parTrans" cxnId="{A17B1AFD-74B7-46A9-987F-932DD836EEF5}">
      <dgm:prSet/>
      <dgm:spPr/>
      <dgm:t>
        <a:bodyPr/>
        <a:lstStyle/>
        <a:p>
          <a:endParaRPr lang="en-US"/>
        </a:p>
      </dgm:t>
    </dgm:pt>
    <dgm:pt modelId="{F4AE8856-DF24-4115-B675-4E23805BD9FF}" type="sibTrans" cxnId="{A17B1AFD-74B7-46A9-987F-932DD836EEF5}">
      <dgm:prSet/>
      <dgm:spPr/>
      <dgm:t>
        <a:bodyPr/>
        <a:lstStyle/>
        <a:p>
          <a:endParaRPr lang="en-US"/>
        </a:p>
      </dgm:t>
    </dgm:pt>
    <dgm:pt modelId="{8383ABC6-A6E2-4C5B-83C3-B9D59E0AAD06}">
      <dgm:prSet/>
      <dgm:spPr/>
      <dgm:t>
        <a:bodyPr/>
        <a:lstStyle/>
        <a:p>
          <a:r>
            <a:rPr lang="en-US" dirty="0" err="1"/>
            <a:t>Individualising</a:t>
          </a:r>
          <a:r>
            <a:rPr lang="en-US" dirty="0"/>
            <a:t> approach in those who would struggle with carb counting, literacy and have additional support needs</a:t>
          </a:r>
        </a:p>
      </dgm:t>
    </dgm:pt>
    <dgm:pt modelId="{F89FF001-C97C-40F8-AE54-323339EF3919}" type="parTrans" cxnId="{DE8D8ECC-7A8F-4CC6-9216-91F850865745}">
      <dgm:prSet/>
      <dgm:spPr/>
      <dgm:t>
        <a:bodyPr/>
        <a:lstStyle/>
        <a:p>
          <a:endParaRPr lang="en-US"/>
        </a:p>
      </dgm:t>
    </dgm:pt>
    <dgm:pt modelId="{FAB7817B-1DC8-4F8B-9C6C-2B48171ECF13}" type="sibTrans" cxnId="{DE8D8ECC-7A8F-4CC6-9216-91F850865745}">
      <dgm:prSet/>
      <dgm:spPr/>
      <dgm:t>
        <a:bodyPr/>
        <a:lstStyle/>
        <a:p>
          <a:endParaRPr lang="en-US"/>
        </a:p>
      </dgm:t>
    </dgm:pt>
    <dgm:pt modelId="{44630971-0710-5F4F-B3FF-A6B9CB1E69EF}" type="pres">
      <dgm:prSet presAssocID="{7AF241A3-ACDA-40A2-BF77-7F3088AB3132}" presName="vert0" presStyleCnt="0">
        <dgm:presLayoutVars>
          <dgm:dir/>
          <dgm:animOne val="branch"/>
          <dgm:animLvl val="lvl"/>
        </dgm:presLayoutVars>
      </dgm:prSet>
      <dgm:spPr/>
    </dgm:pt>
    <dgm:pt modelId="{500A8498-2888-B84D-BB3D-3EDC22D9D8DC}" type="pres">
      <dgm:prSet presAssocID="{418738BF-8297-4FED-B0D6-0297B57B125B}" presName="thickLine" presStyleLbl="alignNode1" presStyleIdx="0" presStyleCnt="5"/>
      <dgm:spPr/>
    </dgm:pt>
    <dgm:pt modelId="{47FB70E7-7EEB-544F-B207-6D33A4A92269}" type="pres">
      <dgm:prSet presAssocID="{418738BF-8297-4FED-B0D6-0297B57B125B}" presName="horz1" presStyleCnt="0"/>
      <dgm:spPr/>
    </dgm:pt>
    <dgm:pt modelId="{471DAFEC-E72E-DD4F-B684-CDC030CD9FB9}" type="pres">
      <dgm:prSet presAssocID="{418738BF-8297-4FED-B0D6-0297B57B125B}" presName="tx1" presStyleLbl="revTx" presStyleIdx="0" presStyleCnt="5" custScaleY="84041"/>
      <dgm:spPr/>
    </dgm:pt>
    <dgm:pt modelId="{69FC6F94-7EA9-3941-8BBB-8BB333F314A0}" type="pres">
      <dgm:prSet presAssocID="{418738BF-8297-4FED-B0D6-0297B57B125B}" presName="vert1" presStyleCnt="0"/>
      <dgm:spPr/>
    </dgm:pt>
    <dgm:pt modelId="{66FA4584-256A-C344-9D94-A5B68F3A73ED}" type="pres">
      <dgm:prSet presAssocID="{7CDA24F9-93D2-43FA-B2FD-DBA0D9151396}" presName="thickLine" presStyleLbl="alignNode1" presStyleIdx="1" presStyleCnt="5"/>
      <dgm:spPr/>
    </dgm:pt>
    <dgm:pt modelId="{380F5215-B858-C44F-BC5E-53584BAF47F0}" type="pres">
      <dgm:prSet presAssocID="{7CDA24F9-93D2-43FA-B2FD-DBA0D9151396}" presName="horz1" presStyleCnt="0"/>
      <dgm:spPr/>
    </dgm:pt>
    <dgm:pt modelId="{DBBE97A4-49DD-8046-9D3F-1279CC24B436}" type="pres">
      <dgm:prSet presAssocID="{7CDA24F9-93D2-43FA-B2FD-DBA0D9151396}" presName="tx1" presStyleLbl="revTx" presStyleIdx="1" presStyleCnt="5"/>
      <dgm:spPr/>
    </dgm:pt>
    <dgm:pt modelId="{DACE8200-34EB-254E-94C7-6923A203529B}" type="pres">
      <dgm:prSet presAssocID="{7CDA24F9-93D2-43FA-B2FD-DBA0D9151396}" presName="vert1" presStyleCnt="0"/>
      <dgm:spPr/>
    </dgm:pt>
    <dgm:pt modelId="{482AEA45-05AE-E54E-B556-4A23D545A0B4}" type="pres">
      <dgm:prSet presAssocID="{0DB71606-1220-42FD-A893-90C0AD752547}" presName="thickLine" presStyleLbl="alignNode1" presStyleIdx="2" presStyleCnt="5"/>
      <dgm:spPr/>
    </dgm:pt>
    <dgm:pt modelId="{6C0F79E8-CC5E-924C-A304-BF00A4AFEE44}" type="pres">
      <dgm:prSet presAssocID="{0DB71606-1220-42FD-A893-90C0AD752547}" presName="horz1" presStyleCnt="0"/>
      <dgm:spPr/>
    </dgm:pt>
    <dgm:pt modelId="{7CA37C4B-510A-694D-9B7B-23B5B7CE0932}" type="pres">
      <dgm:prSet presAssocID="{0DB71606-1220-42FD-A893-90C0AD752547}" presName="tx1" presStyleLbl="revTx" presStyleIdx="2" presStyleCnt="5"/>
      <dgm:spPr/>
    </dgm:pt>
    <dgm:pt modelId="{C95D7FAC-B9C3-D042-8157-0E7D8AD71F88}" type="pres">
      <dgm:prSet presAssocID="{0DB71606-1220-42FD-A893-90C0AD752547}" presName="vert1" presStyleCnt="0"/>
      <dgm:spPr/>
    </dgm:pt>
    <dgm:pt modelId="{AB1591AE-2CCD-834E-8FE9-7D31A2D0D1D4}" type="pres">
      <dgm:prSet presAssocID="{CF7C6397-A385-44D3-8CDF-DFB40A992C12}" presName="thickLine" presStyleLbl="alignNode1" presStyleIdx="3" presStyleCnt="5"/>
      <dgm:spPr/>
    </dgm:pt>
    <dgm:pt modelId="{0F36350F-CB6C-1844-A781-2546C2DDF3FC}" type="pres">
      <dgm:prSet presAssocID="{CF7C6397-A385-44D3-8CDF-DFB40A992C12}" presName="horz1" presStyleCnt="0"/>
      <dgm:spPr/>
    </dgm:pt>
    <dgm:pt modelId="{7B46E3E2-1E08-2846-A849-31226B1500B5}" type="pres">
      <dgm:prSet presAssocID="{CF7C6397-A385-44D3-8CDF-DFB40A992C12}" presName="tx1" presStyleLbl="revTx" presStyleIdx="3" presStyleCnt="5"/>
      <dgm:spPr/>
    </dgm:pt>
    <dgm:pt modelId="{215C074F-8AA6-9044-BDF9-C866B5295E1E}" type="pres">
      <dgm:prSet presAssocID="{CF7C6397-A385-44D3-8CDF-DFB40A992C12}" presName="vert1" presStyleCnt="0"/>
      <dgm:spPr/>
    </dgm:pt>
    <dgm:pt modelId="{DC8633E9-68D4-BC4C-89A6-0AD9A789061F}" type="pres">
      <dgm:prSet presAssocID="{8383ABC6-A6E2-4C5B-83C3-B9D59E0AAD06}" presName="thickLine" presStyleLbl="alignNode1" presStyleIdx="4" presStyleCnt="5"/>
      <dgm:spPr/>
    </dgm:pt>
    <dgm:pt modelId="{66D5741E-0C91-6D4F-BE98-F61387933577}" type="pres">
      <dgm:prSet presAssocID="{8383ABC6-A6E2-4C5B-83C3-B9D59E0AAD06}" presName="horz1" presStyleCnt="0"/>
      <dgm:spPr/>
    </dgm:pt>
    <dgm:pt modelId="{F084148B-769A-FC47-A552-5F4B34C1B737}" type="pres">
      <dgm:prSet presAssocID="{8383ABC6-A6E2-4C5B-83C3-B9D59E0AAD06}" presName="tx1" presStyleLbl="revTx" presStyleIdx="4" presStyleCnt="5"/>
      <dgm:spPr/>
    </dgm:pt>
    <dgm:pt modelId="{0B8A3C34-BF78-8A40-B610-FFF7738A07B9}" type="pres">
      <dgm:prSet presAssocID="{8383ABC6-A6E2-4C5B-83C3-B9D59E0AAD06}" presName="vert1" presStyleCnt="0"/>
      <dgm:spPr/>
    </dgm:pt>
  </dgm:ptLst>
  <dgm:cxnLst>
    <dgm:cxn modelId="{126B5516-E495-1244-B33C-F1EE4A9F672D}" type="presOf" srcId="{8383ABC6-A6E2-4C5B-83C3-B9D59E0AAD06}" destId="{F084148B-769A-FC47-A552-5F4B34C1B737}" srcOrd="0" destOrd="0" presId="urn:microsoft.com/office/officeart/2008/layout/LinedList"/>
    <dgm:cxn modelId="{05ED4F1E-E1F2-444F-9001-FE1F4699636C}" srcId="{7AF241A3-ACDA-40A2-BF77-7F3088AB3132}" destId="{0DB71606-1220-42FD-A893-90C0AD752547}" srcOrd="2" destOrd="0" parTransId="{44D26162-EE4F-4C13-B49C-DB883DE10BAE}" sibTransId="{6AB9B8F5-6617-434C-8603-153E42B2F8AC}"/>
    <dgm:cxn modelId="{7C7E625C-F871-BE49-841E-E6C9C14DBC4A}" type="presOf" srcId="{418738BF-8297-4FED-B0D6-0297B57B125B}" destId="{471DAFEC-E72E-DD4F-B684-CDC030CD9FB9}" srcOrd="0" destOrd="0" presId="urn:microsoft.com/office/officeart/2008/layout/LinedList"/>
    <dgm:cxn modelId="{CDA12F70-9BEA-1D4E-9C69-C38DEE921A43}" type="presOf" srcId="{7AF241A3-ACDA-40A2-BF77-7F3088AB3132}" destId="{44630971-0710-5F4F-B3FF-A6B9CB1E69EF}" srcOrd="0" destOrd="0" presId="urn:microsoft.com/office/officeart/2008/layout/LinedList"/>
    <dgm:cxn modelId="{EDC4DB51-2F2B-4F80-9E4D-2625A5CB3FCB}" srcId="{7AF241A3-ACDA-40A2-BF77-7F3088AB3132}" destId="{7CDA24F9-93D2-43FA-B2FD-DBA0D9151396}" srcOrd="1" destOrd="0" parTransId="{1FBC8E10-CDA2-493C-8ACE-CA3EB6635C73}" sibTransId="{52CCB6F3-E67B-41D7-B8F5-EED5DFC2F0D5}"/>
    <dgm:cxn modelId="{6E550375-2C51-7648-9367-96E09F457BF4}" type="presOf" srcId="{7CDA24F9-93D2-43FA-B2FD-DBA0D9151396}" destId="{DBBE97A4-49DD-8046-9D3F-1279CC24B436}" srcOrd="0" destOrd="0" presId="urn:microsoft.com/office/officeart/2008/layout/LinedList"/>
    <dgm:cxn modelId="{C64A3B56-5DA8-DE49-9A31-6874D8D60846}" type="presOf" srcId="{0DB71606-1220-42FD-A893-90C0AD752547}" destId="{7CA37C4B-510A-694D-9B7B-23B5B7CE0932}" srcOrd="0" destOrd="0" presId="urn:microsoft.com/office/officeart/2008/layout/LinedList"/>
    <dgm:cxn modelId="{7CB9DA58-0A68-4D78-ADA9-517A456D3DE9}" srcId="{7AF241A3-ACDA-40A2-BF77-7F3088AB3132}" destId="{418738BF-8297-4FED-B0D6-0297B57B125B}" srcOrd="0" destOrd="0" parTransId="{D0B25B13-C0C9-41B7-BE99-683072D5EE99}" sibTransId="{98DEB86D-518A-46AF-9A4E-F9513A066139}"/>
    <dgm:cxn modelId="{DE8D8ECC-7A8F-4CC6-9216-91F850865745}" srcId="{7AF241A3-ACDA-40A2-BF77-7F3088AB3132}" destId="{8383ABC6-A6E2-4C5B-83C3-B9D59E0AAD06}" srcOrd="4" destOrd="0" parTransId="{F89FF001-C97C-40F8-AE54-323339EF3919}" sibTransId="{FAB7817B-1DC8-4F8B-9C6C-2B48171ECF13}"/>
    <dgm:cxn modelId="{D495D9DF-A92C-EE4C-844F-D7CF64723706}" type="presOf" srcId="{CF7C6397-A385-44D3-8CDF-DFB40A992C12}" destId="{7B46E3E2-1E08-2846-A849-31226B1500B5}" srcOrd="0" destOrd="0" presId="urn:microsoft.com/office/officeart/2008/layout/LinedList"/>
    <dgm:cxn modelId="{A17B1AFD-74B7-46A9-987F-932DD836EEF5}" srcId="{7AF241A3-ACDA-40A2-BF77-7F3088AB3132}" destId="{CF7C6397-A385-44D3-8CDF-DFB40A992C12}" srcOrd="3" destOrd="0" parTransId="{D56DFA1A-C91F-4F6A-A20B-B9CA0C2DC7CB}" sibTransId="{F4AE8856-DF24-4115-B675-4E23805BD9FF}"/>
    <dgm:cxn modelId="{EF9531DC-16DD-FA45-BB9F-BDE391C0AF97}" type="presParOf" srcId="{44630971-0710-5F4F-B3FF-A6B9CB1E69EF}" destId="{500A8498-2888-B84D-BB3D-3EDC22D9D8DC}" srcOrd="0" destOrd="0" presId="urn:microsoft.com/office/officeart/2008/layout/LinedList"/>
    <dgm:cxn modelId="{C8B51D67-76F0-1D4E-9AC8-89A4E827A4EF}" type="presParOf" srcId="{44630971-0710-5F4F-B3FF-A6B9CB1E69EF}" destId="{47FB70E7-7EEB-544F-B207-6D33A4A92269}" srcOrd="1" destOrd="0" presId="urn:microsoft.com/office/officeart/2008/layout/LinedList"/>
    <dgm:cxn modelId="{0E73A2FD-EA60-1647-90E8-3A45A64C9483}" type="presParOf" srcId="{47FB70E7-7EEB-544F-B207-6D33A4A92269}" destId="{471DAFEC-E72E-DD4F-B684-CDC030CD9FB9}" srcOrd="0" destOrd="0" presId="urn:microsoft.com/office/officeart/2008/layout/LinedList"/>
    <dgm:cxn modelId="{E2E07337-2BA5-7B41-84CA-028A6419322E}" type="presParOf" srcId="{47FB70E7-7EEB-544F-B207-6D33A4A92269}" destId="{69FC6F94-7EA9-3941-8BBB-8BB333F314A0}" srcOrd="1" destOrd="0" presId="urn:microsoft.com/office/officeart/2008/layout/LinedList"/>
    <dgm:cxn modelId="{05CE9FDE-065A-9444-8390-9178097D9210}" type="presParOf" srcId="{44630971-0710-5F4F-B3FF-A6B9CB1E69EF}" destId="{66FA4584-256A-C344-9D94-A5B68F3A73ED}" srcOrd="2" destOrd="0" presId="urn:microsoft.com/office/officeart/2008/layout/LinedList"/>
    <dgm:cxn modelId="{F0F9147F-4D03-2E46-BF88-26D4BC741F23}" type="presParOf" srcId="{44630971-0710-5F4F-B3FF-A6B9CB1E69EF}" destId="{380F5215-B858-C44F-BC5E-53584BAF47F0}" srcOrd="3" destOrd="0" presId="urn:microsoft.com/office/officeart/2008/layout/LinedList"/>
    <dgm:cxn modelId="{4012E83C-238B-794E-AEA1-79F505966A2D}" type="presParOf" srcId="{380F5215-B858-C44F-BC5E-53584BAF47F0}" destId="{DBBE97A4-49DD-8046-9D3F-1279CC24B436}" srcOrd="0" destOrd="0" presId="urn:microsoft.com/office/officeart/2008/layout/LinedList"/>
    <dgm:cxn modelId="{883F02BA-061B-0046-9FC0-DDE3788D2DA5}" type="presParOf" srcId="{380F5215-B858-C44F-BC5E-53584BAF47F0}" destId="{DACE8200-34EB-254E-94C7-6923A203529B}" srcOrd="1" destOrd="0" presId="urn:microsoft.com/office/officeart/2008/layout/LinedList"/>
    <dgm:cxn modelId="{DFB7FF05-D2FD-0D46-B8BE-383462A18674}" type="presParOf" srcId="{44630971-0710-5F4F-B3FF-A6B9CB1E69EF}" destId="{482AEA45-05AE-E54E-B556-4A23D545A0B4}" srcOrd="4" destOrd="0" presId="urn:microsoft.com/office/officeart/2008/layout/LinedList"/>
    <dgm:cxn modelId="{7E0AC5FA-4986-794E-89A6-EFBFB95B0AC4}" type="presParOf" srcId="{44630971-0710-5F4F-B3FF-A6B9CB1E69EF}" destId="{6C0F79E8-CC5E-924C-A304-BF00A4AFEE44}" srcOrd="5" destOrd="0" presId="urn:microsoft.com/office/officeart/2008/layout/LinedList"/>
    <dgm:cxn modelId="{E0FE281E-1C3F-FF4E-AFA8-C6608D2BCF21}" type="presParOf" srcId="{6C0F79E8-CC5E-924C-A304-BF00A4AFEE44}" destId="{7CA37C4B-510A-694D-9B7B-23B5B7CE0932}" srcOrd="0" destOrd="0" presId="urn:microsoft.com/office/officeart/2008/layout/LinedList"/>
    <dgm:cxn modelId="{C517910F-8189-5543-8DC2-E42C5E21FF91}" type="presParOf" srcId="{6C0F79E8-CC5E-924C-A304-BF00A4AFEE44}" destId="{C95D7FAC-B9C3-D042-8157-0E7D8AD71F88}" srcOrd="1" destOrd="0" presId="urn:microsoft.com/office/officeart/2008/layout/LinedList"/>
    <dgm:cxn modelId="{2595FB74-3994-A343-95CC-6D1B472B79B2}" type="presParOf" srcId="{44630971-0710-5F4F-B3FF-A6B9CB1E69EF}" destId="{AB1591AE-2CCD-834E-8FE9-7D31A2D0D1D4}" srcOrd="6" destOrd="0" presId="urn:microsoft.com/office/officeart/2008/layout/LinedList"/>
    <dgm:cxn modelId="{2FAAD416-049E-BA4A-9E82-2FF97C2C663B}" type="presParOf" srcId="{44630971-0710-5F4F-B3FF-A6B9CB1E69EF}" destId="{0F36350F-CB6C-1844-A781-2546C2DDF3FC}" srcOrd="7" destOrd="0" presId="urn:microsoft.com/office/officeart/2008/layout/LinedList"/>
    <dgm:cxn modelId="{15A8676E-3302-5F46-9456-0603D12651D8}" type="presParOf" srcId="{0F36350F-CB6C-1844-A781-2546C2DDF3FC}" destId="{7B46E3E2-1E08-2846-A849-31226B1500B5}" srcOrd="0" destOrd="0" presId="urn:microsoft.com/office/officeart/2008/layout/LinedList"/>
    <dgm:cxn modelId="{3AE08A2A-E971-2649-ABC1-5B82CCB289F5}" type="presParOf" srcId="{0F36350F-CB6C-1844-A781-2546C2DDF3FC}" destId="{215C074F-8AA6-9044-BDF9-C866B5295E1E}" srcOrd="1" destOrd="0" presId="urn:microsoft.com/office/officeart/2008/layout/LinedList"/>
    <dgm:cxn modelId="{5A28E2F4-93DD-A043-9DAD-B2511E82A758}" type="presParOf" srcId="{44630971-0710-5F4F-B3FF-A6B9CB1E69EF}" destId="{DC8633E9-68D4-BC4C-89A6-0AD9A789061F}" srcOrd="8" destOrd="0" presId="urn:microsoft.com/office/officeart/2008/layout/LinedList"/>
    <dgm:cxn modelId="{648EA6F9-751C-8641-ACE2-EC3313548C27}" type="presParOf" srcId="{44630971-0710-5F4F-B3FF-A6B9CB1E69EF}" destId="{66D5741E-0C91-6D4F-BE98-F61387933577}" srcOrd="9" destOrd="0" presId="urn:microsoft.com/office/officeart/2008/layout/LinedList"/>
    <dgm:cxn modelId="{2B98B8E3-CCC4-214E-9A9E-EBEE17D61548}" type="presParOf" srcId="{66D5741E-0C91-6D4F-BE98-F61387933577}" destId="{F084148B-769A-FC47-A552-5F4B34C1B737}" srcOrd="0" destOrd="0" presId="urn:microsoft.com/office/officeart/2008/layout/LinedList"/>
    <dgm:cxn modelId="{A9808DEB-2C19-B749-9791-B62B9652A90C}" type="presParOf" srcId="{66D5741E-0C91-6D4F-BE98-F61387933577}" destId="{0B8A3C34-BF78-8A40-B610-FFF7738A0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E937A-9337-4207-84C6-207671BF8B3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4744DB-7E54-4047-8B6D-056F10657D3C}">
      <dgm:prSet/>
      <dgm:spPr/>
      <dgm:t>
        <a:bodyPr/>
        <a:lstStyle/>
        <a:p>
          <a:r>
            <a:rPr lang="en-US" dirty="0"/>
            <a:t>We need to get maximum benefit from these systems for each patient. Maximum benefit from staff resources</a:t>
          </a:r>
        </a:p>
      </dgm:t>
    </dgm:pt>
    <dgm:pt modelId="{BD8AF0C0-CBF4-4FD4-A901-8033F3855608}" type="parTrans" cxnId="{56D08D25-1FF2-4481-B0E4-080EBD650E23}">
      <dgm:prSet/>
      <dgm:spPr/>
      <dgm:t>
        <a:bodyPr/>
        <a:lstStyle/>
        <a:p>
          <a:endParaRPr lang="en-US"/>
        </a:p>
      </dgm:t>
    </dgm:pt>
    <dgm:pt modelId="{FCB0F16E-D6A1-4D1A-A9AA-D57C51A8FBEA}" type="sibTrans" cxnId="{56D08D25-1FF2-4481-B0E4-080EBD650E23}">
      <dgm:prSet/>
      <dgm:spPr/>
      <dgm:t>
        <a:bodyPr/>
        <a:lstStyle/>
        <a:p>
          <a:endParaRPr lang="en-US"/>
        </a:p>
      </dgm:t>
    </dgm:pt>
    <dgm:pt modelId="{A9007C36-3CA3-4593-9088-E02177851D58}">
      <dgm:prSet/>
      <dgm:spPr/>
      <dgm:t>
        <a:bodyPr/>
        <a:lstStyle/>
        <a:p>
          <a:r>
            <a:rPr lang="en-US"/>
            <a:t>In Cardiff we are using Medtronic Care Connect to triage our patients into red / amber / green and exploring how this can improve our follow up and outcomes</a:t>
          </a:r>
        </a:p>
      </dgm:t>
    </dgm:pt>
    <dgm:pt modelId="{A5767D3D-EA23-44BE-BE2D-E4EFF1ECFCDE}" type="parTrans" cxnId="{CB66C0A0-E11E-4DD7-B845-0FC1D17E66C6}">
      <dgm:prSet/>
      <dgm:spPr/>
      <dgm:t>
        <a:bodyPr/>
        <a:lstStyle/>
        <a:p>
          <a:endParaRPr lang="en-US"/>
        </a:p>
      </dgm:t>
    </dgm:pt>
    <dgm:pt modelId="{2DEF0AD1-5C21-48A6-8EAE-8354542C26D6}" type="sibTrans" cxnId="{CB66C0A0-E11E-4DD7-B845-0FC1D17E66C6}">
      <dgm:prSet/>
      <dgm:spPr/>
      <dgm:t>
        <a:bodyPr/>
        <a:lstStyle/>
        <a:p>
          <a:endParaRPr lang="en-US"/>
        </a:p>
      </dgm:t>
    </dgm:pt>
    <dgm:pt modelId="{F489DEDF-984D-42D1-859D-E73F01D4E4B0}">
      <dgm:prSet/>
      <dgm:spPr/>
      <dgm:t>
        <a:bodyPr/>
        <a:lstStyle/>
        <a:p>
          <a:r>
            <a:rPr lang="en-US"/>
            <a:t>Another Health Board is working on a trial of the Diabeter system to improve outcomes</a:t>
          </a:r>
        </a:p>
      </dgm:t>
    </dgm:pt>
    <dgm:pt modelId="{C90A45B3-0DB3-4D13-92D1-7F8A82D22A63}" type="parTrans" cxnId="{D2500A78-8EE0-4C3C-994D-788975E765FD}">
      <dgm:prSet/>
      <dgm:spPr/>
      <dgm:t>
        <a:bodyPr/>
        <a:lstStyle/>
        <a:p>
          <a:endParaRPr lang="en-US"/>
        </a:p>
      </dgm:t>
    </dgm:pt>
    <dgm:pt modelId="{77264499-9AAD-41F4-B4BF-6FBEA77F327E}" type="sibTrans" cxnId="{D2500A78-8EE0-4C3C-994D-788975E765FD}">
      <dgm:prSet/>
      <dgm:spPr/>
      <dgm:t>
        <a:bodyPr/>
        <a:lstStyle/>
        <a:p>
          <a:endParaRPr lang="en-US"/>
        </a:p>
      </dgm:t>
    </dgm:pt>
    <dgm:pt modelId="{922B1D23-3B0B-E044-AADE-81A6A37AA50D}" type="pres">
      <dgm:prSet presAssocID="{A92E937A-9337-4207-84C6-207671BF8B3B}" presName="linear" presStyleCnt="0">
        <dgm:presLayoutVars>
          <dgm:animLvl val="lvl"/>
          <dgm:resizeHandles val="exact"/>
        </dgm:presLayoutVars>
      </dgm:prSet>
      <dgm:spPr/>
    </dgm:pt>
    <dgm:pt modelId="{57F4A2C6-ABC5-4B44-9D46-16B35C21BEEE}" type="pres">
      <dgm:prSet presAssocID="{A64744DB-7E54-4047-8B6D-056F10657D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5FBBBF-4EE8-2A45-A8FF-95B4E68E6A39}" type="pres">
      <dgm:prSet presAssocID="{FCB0F16E-D6A1-4D1A-A9AA-D57C51A8FBEA}" presName="spacer" presStyleCnt="0"/>
      <dgm:spPr/>
    </dgm:pt>
    <dgm:pt modelId="{B65662C1-FDD7-C24B-BE4A-ABBD802B80F2}" type="pres">
      <dgm:prSet presAssocID="{A9007C36-3CA3-4593-9088-E02177851D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73F0E5-6A52-4F40-ACEB-CAADAF45F6A7}" type="pres">
      <dgm:prSet presAssocID="{2DEF0AD1-5C21-48A6-8EAE-8354542C26D6}" presName="spacer" presStyleCnt="0"/>
      <dgm:spPr/>
    </dgm:pt>
    <dgm:pt modelId="{27ACD87F-FAB0-164A-B4F4-1AC2B23CEF64}" type="pres">
      <dgm:prSet presAssocID="{F489DEDF-984D-42D1-859D-E73F01D4E4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D08D25-1FF2-4481-B0E4-080EBD650E23}" srcId="{A92E937A-9337-4207-84C6-207671BF8B3B}" destId="{A64744DB-7E54-4047-8B6D-056F10657D3C}" srcOrd="0" destOrd="0" parTransId="{BD8AF0C0-CBF4-4FD4-A901-8033F3855608}" sibTransId="{FCB0F16E-D6A1-4D1A-A9AA-D57C51A8FBEA}"/>
    <dgm:cxn modelId="{5883A56A-F626-F641-976B-3D6BA187E267}" type="presOf" srcId="{A92E937A-9337-4207-84C6-207671BF8B3B}" destId="{922B1D23-3B0B-E044-AADE-81A6A37AA50D}" srcOrd="0" destOrd="0" presId="urn:microsoft.com/office/officeart/2005/8/layout/vList2"/>
    <dgm:cxn modelId="{D2500A78-8EE0-4C3C-994D-788975E765FD}" srcId="{A92E937A-9337-4207-84C6-207671BF8B3B}" destId="{F489DEDF-984D-42D1-859D-E73F01D4E4B0}" srcOrd="2" destOrd="0" parTransId="{C90A45B3-0DB3-4D13-92D1-7F8A82D22A63}" sibTransId="{77264499-9AAD-41F4-B4BF-6FBEA77F327E}"/>
    <dgm:cxn modelId="{C3479C7C-AC5D-DC47-83AD-7BDC733AFB35}" type="presOf" srcId="{F489DEDF-984D-42D1-859D-E73F01D4E4B0}" destId="{27ACD87F-FAB0-164A-B4F4-1AC2B23CEF64}" srcOrd="0" destOrd="0" presId="urn:microsoft.com/office/officeart/2005/8/layout/vList2"/>
    <dgm:cxn modelId="{CB66C0A0-E11E-4DD7-B845-0FC1D17E66C6}" srcId="{A92E937A-9337-4207-84C6-207671BF8B3B}" destId="{A9007C36-3CA3-4593-9088-E02177851D58}" srcOrd="1" destOrd="0" parTransId="{A5767D3D-EA23-44BE-BE2D-E4EFF1ECFCDE}" sibTransId="{2DEF0AD1-5C21-48A6-8EAE-8354542C26D6}"/>
    <dgm:cxn modelId="{D2CA5FD0-D0D0-9F46-9CE6-8608DCABA74A}" type="presOf" srcId="{A64744DB-7E54-4047-8B6D-056F10657D3C}" destId="{57F4A2C6-ABC5-4B44-9D46-16B35C21BEEE}" srcOrd="0" destOrd="0" presId="urn:microsoft.com/office/officeart/2005/8/layout/vList2"/>
    <dgm:cxn modelId="{AC2847E4-58A8-8343-8C9C-DBFF408C4CC9}" type="presOf" srcId="{A9007C36-3CA3-4593-9088-E02177851D58}" destId="{B65662C1-FDD7-C24B-BE4A-ABBD802B80F2}" srcOrd="0" destOrd="0" presId="urn:microsoft.com/office/officeart/2005/8/layout/vList2"/>
    <dgm:cxn modelId="{6320B61E-484E-1143-A28E-1FE0F1761363}" type="presParOf" srcId="{922B1D23-3B0B-E044-AADE-81A6A37AA50D}" destId="{57F4A2C6-ABC5-4B44-9D46-16B35C21BEEE}" srcOrd="0" destOrd="0" presId="urn:microsoft.com/office/officeart/2005/8/layout/vList2"/>
    <dgm:cxn modelId="{43AEFF9F-E268-2049-B8C1-BD1C8C383D02}" type="presParOf" srcId="{922B1D23-3B0B-E044-AADE-81A6A37AA50D}" destId="{6C5FBBBF-4EE8-2A45-A8FF-95B4E68E6A39}" srcOrd="1" destOrd="0" presId="urn:microsoft.com/office/officeart/2005/8/layout/vList2"/>
    <dgm:cxn modelId="{AB418765-B411-2043-91F3-BC5023095F75}" type="presParOf" srcId="{922B1D23-3B0B-E044-AADE-81A6A37AA50D}" destId="{B65662C1-FDD7-C24B-BE4A-ABBD802B80F2}" srcOrd="2" destOrd="0" presId="urn:microsoft.com/office/officeart/2005/8/layout/vList2"/>
    <dgm:cxn modelId="{DF34C1F6-1FC1-F547-A43D-C6CCD7D7FA75}" type="presParOf" srcId="{922B1D23-3B0B-E044-AADE-81A6A37AA50D}" destId="{0A73F0E5-6A52-4F40-ACEB-CAADAF45F6A7}" srcOrd="3" destOrd="0" presId="urn:microsoft.com/office/officeart/2005/8/layout/vList2"/>
    <dgm:cxn modelId="{3CD88DA6-5E86-D54D-B1EB-02D02E1EBBD2}" type="presParOf" srcId="{922B1D23-3B0B-E044-AADE-81A6A37AA50D}" destId="{27ACD87F-FAB0-164A-B4F4-1AC2B23CEF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3F50F0-57DA-47E9-8B84-B7B5C3C263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352043-8373-485F-B426-BBB5A2F76371}">
      <dgm:prSet/>
      <dgm:spPr/>
      <dgm:t>
        <a:bodyPr/>
        <a:lstStyle/>
        <a:p>
          <a:r>
            <a:rPr lang="en-US"/>
            <a:t>Affects upto 140,000 of the 400,000 with type 1 diabetes in the UK</a:t>
          </a:r>
        </a:p>
      </dgm:t>
    </dgm:pt>
    <dgm:pt modelId="{522A65FD-B9AA-4419-B066-2F30FD789E49}" type="parTrans" cxnId="{E9844471-BFB0-4093-BA4A-CA965A585E43}">
      <dgm:prSet/>
      <dgm:spPr/>
      <dgm:t>
        <a:bodyPr/>
        <a:lstStyle/>
        <a:p>
          <a:endParaRPr lang="en-US"/>
        </a:p>
      </dgm:t>
    </dgm:pt>
    <dgm:pt modelId="{1397F31C-F8C5-4A80-95FE-7571CBFBCB10}" type="sibTrans" cxnId="{E9844471-BFB0-4093-BA4A-CA965A585E43}">
      <dgm:prSet/>
      <dgm:spPr/>
      <dgm:t>
        <a:bodyPr/>
        <a:lstStyle/>
        <a:p>
          <a:endParaRPr lang="en-US"/>
        </a:p>
      </dgm:t>
    </dgm:pt>
    <dgm:pt modelId="{20FF3101-7431-4BE0-B066-EB8674AC44EA}">
      <dgm:prSet/>
      <dgm:spPr/>
      <dgm:t>
        <a:bodyPr/>
        <a:lstStyle/>
        <a:p>
          <a:r>
            <a:rPr lang="en-US"/>
            <a:t>Risk factors – history of disordered eating, diabetes related stress, poor body image and hypoglycaemia fear</a:t>
          </a:r>
        </a:p>
      </dgm:t>
    </dgm:pt>
    <dgm:pt modelId="{71F4AB96-19E9-429A-9E9E-C99270ABFEE4}" type="parTrans" cxnId="{150A329D-57E9-449D-BA4F-2310EB39AFC9}">
      <dgm:prSet/>
      <dgm:spPr/>
      <dgm:t>
        <a:bodyPr/>
        <a:lstStyle/>
        <a:p>
          <a:endParaRPr lang="en-US"/>
        </a:p>
      </dgm:t>
    </dgm:pt>
    <dgm:pt modelId="{1AC8504F-736A-4758-96AC-579B13440AEB}" type="sibTrans" cxnId="{150A329D-57E9-449D-BA4F-2310EB39AFC9}">
      <dgm:prSet/>
      <dgm:spPr/>
      <dgm:t>
        <a:bodyPr/>
        <a:lstStyle/>
        <a:p>
          <a:endParaRPr lang="en-US"/>
        </a:p>
      </dgm:t>
    </dgm:pt>
    <dgm:pt modelId="{47947D05-23A5-49E3-8F99-4BFC7C8FA194}">
      <dgm:prSet/>
      <dgm:spPr/>
      <dgm:t>
        <a:bodyPr/>
        <a:lstStyle/>
        <a:p>
          <a:r>
            <a:rPr lang="en-US"/>
            <a:t>Insulin with-holding, glucose level manipulation, weight fluctuation</a:t>
          </a:r>
        </a:p>
      </dgm:t>
    </dgm:pt>
    <dgm:pt modelId="{3DBD0E22-C520-47EA-94C6-1313FED96CDF}" type="parTrans" cxnId="{C8389212-BA42-44E3-8B55-7ED8C5DB20A6}">
      <dgm:prSet/>
      <dgm:spPr/>
      <dgm:t>
        <a:bodyPr/>
        <a:lstStyle/>
        <a:p>
          <a:endParaRPr lang="en-US"/>
        </a:p>
      </dgm:t>
    </dgm:pt>
    <dgm:pt modelId="{93B87B9B-3846-46B1-B925-D0CD5BAD4951}" type="sibTrans" cxnId="{C8389212-BA42-44E3-8B55-7ED8C5DB20A6}">
      <dgm:prSet/>
      <dgm:spPr/>
      <dgm:t>
        <a:bodyPr/>
        <a:lstStyle/>
        <a:p>
          <a:endParaRPr lang="en-US"/>
        </a:p>
      </dgm:t>
    </dgm:pt>
    <dgm:pt modelId="{BBE264F0-571C-433A-997D-5417A690D4FE}">
      <dgm:prSet/>
      <dgm:spPr/>
      <dgm:t>
        <a:bodyPr/>
        <a:lstStyle/>
        <a:p>
          <a:r>
            <a:rPr lang="en-US" dirty="0"/>
            <a:t>Much greater risk of all complications including DKA </a:t>
          </a:r>
        </a:p>
        <a:p>
          <a:r>
            <a:rPr lang="en-US" dirty="0"/>
            <a:t>e.g. retinopathy 84%</a:t>
          </a:r>
        </a:p>
      </dgm:t>
    </dgm:pt>
    <dgm:pt modelId="{028887CC-1ADB-4E50-B348-0FA38476F98D}" type="parTrans" cxnId="{5563B9B6-5E35-454A-91BC-74551B89EA60}">
      <dgm:prSet/>
      <dgm:spPr/>
      <dgm:t>
        <a:bodyPr/>
        <a:lstStyle/>
        <a:p>
          <a:endParaRPr lang="en-US"/>
        </a:p>
      </dgm:t>
    </dgm:pt>
    <dgm:pt modelId="{802478FC-6779-4EEC-A268-82F625A0CBAE}" type="sibTrans" cxnId="{5563B9B6-5E35-454A-91BC-74551B89EA60}">
      <dgm:prSet/>
      <dgm:spPr/>
      <dgm:t>
        <a:bodyPr/>
        <a:lstStyle/>
        <a:p>
          <a:endParaRPr lang="en-US"/>
        </a:p>
      </dgm:t>
    </dgm:pt>
    <dgm:pt modelId="{B0996936-23F3-4949-8994-EF214B8C111C}">
      <dgm:prSet/>
      <dgm:spPr/>
      <dgm:t>
        <a:bodyPr/>
        <a:lstStyle/>
        <a:p>
          <a:r>
            <a:rPr lang="en-US"/>
            <a:t>30 x greater risk of death than age-matched controls</a:t>
          </a:r>
        </a:p>
      </dgm:t>
    </dgm:pt>
    <dgm:pt modelId="{1D267033-3987-497E-BF09-4E162F95E0BA}" type="parTrans" cxnId="{6523D0CC-9090-4357-9471-C7B38F679CD2}">
      <dgm:prSet/>
      <dgm:spPr/>
      <dgm:t>
        <a:bodyPr/>
        <a:lstStyle/>
        <a:p>
          <a:endParaRPr lang="en-US"/>
        </a:p>
      </dgm:t>
    </dgm:pt>
    <dgm:pt modelId="{DC09A10C-0787-4259-B783-D34AEADA075E}" type="sibTrans" cxnId="{6523D0CC-9090-4357-9471-C7B38F679CD2}">
      <dgm:prSet/>
      <dgm:spPr/>
      <dgm:t>
        <a:bodyPr/>
        <a:lstStyle/>
        <a:p>
          <a:endParaRPr lang="en-US"/>
        </a:p>
      </dgm:t>
    </dgm:pt>
    <dgm:pt modelId="{B2C25FDC-44D9-41EB-9027-8243A0DF6CBB}">
      <dgm:prSet/>
      <dgm:spPr/>
      <dgm:t>
        <a:bodyPr/>
        <a:lstStyle/>
        <a:p>
          <a:r>
            <a:rPr lang="en-US"/>
            <a:t>High association with depression and anxiety</a:t>
          </a:r>
        </a:p>
      </dgm:t>
    </dgm:pt>
    <dgm:pt modelId="{846AAC3C-CE59-428F-8154-C032A58028F5}" type="parTrans" cxnId="{499AA7CF-B60A-4C10-A9CA-C3444ED4A50E}">
      <dgm:prSet/>
      <dgm:spPr/>
      <dgm:t>
        <a:bodyPr/>
        <a:lstStyle/>
        <a:p>
          <a:endParaRPr lang="en-US"/>
        </a:p>
      </dgm:t>
    </dgm:pt>
    <dgm:pt modelId="{1B27ABFD-B973-4656-8F8F-13882E7D2BAA}" type="sibTrans" cxnId="{499AA7CF-B60A-4C10-A9CA-C3444ED4A50E}">
      <dgm:prSet/>
      <dgm:spPr/>
      <dgm:t>
        <a:bodyPr/>
        <a:lstStyle/>
        <a:p>
          <a:endParaRPr lang="en-US"/>
        </a:p>
      </dgm:t>
    </dgm:pt>
    <dgm:pt modelId="{B0A1F495-C705-1348-A28D-BEA1416625A8}" type="pres">
      <dgm:prSet presAssocID="{823F50F0-57DA-47E9-8B84-B7B5C3C263DA}" presName="diagram" presStyleCnt="0">
        <dgm:presLayoutVars>
          <dgm:dir/>
          <dgm:resizeHandles val="exact"/>
        </dgm:presLayoutVars>
      </dgm:prSet>
      <dgm:spPr/>
    </dgm:pt>
    <dgm:pt modelId="{6AD25E53-8A99-244F-ABB2-4FEAACC421D2}" type="pres">
      <dgm:prSet presAssocID="{CE352043-8373-485F-B426-BBB5A2F76371}" presName="node" presStyleLbl="node1" presStyleIdx="0" presStyleCnt="6">
        <dgm:presLayoutVars>
          <dgm:bulletEnabled val="1"/>
        </dgm:presLayoutVars>
      </dgm:prSet>
      <dgm:spPr/>
    </dgm:pt>
    <dgm:pt modelId="{21E76994-44E3-354A-A0B0-9708BC16B0E9}" type="pres">
      <dgm:prSet presAssocID="{1397F31C-F8C5-4A80-95FE-7571CBFBCB10}" presName="sibTrans" presStyleCnt="0"/>
      <dgm:spPr/>
    </dgm:pt>
    <dgm:pt modelId="{45B2FAAE-3DA1-C045-B0BF-455CC0B38CEE}" type="pres">
      <dgm:prSet presAssocID="{20FF3101-7431-4BE0-B066-EB8674AC44EA}" presName="node" presStyleLbl="node1" presStyleIdx="1" presStyleCnt="6">
        <dgm:presLayoutVars>
          <dgm:bulletEnabled val="1"/>
        </dgm:presLayoutVars>
      </dgm:prSet>
      <dgm:spPr/>
    </dgm:pt>
    <dgm:pt modelId="{1724068C-10F9-EB40-AB4F-59ED411737BF}" type="pres">
      <dgm:prSet presAssocID="{1AC8504F-736A-4758-96AC-579B13440AEB}" presName="sibTrans" presStyleCnt="0"/>
      <dgm:spPr/>
    </dgm:pt>
    <dgm:pt modelId="{7F980618-623C-1346-94BC-33678DABADAD}" type="pres">
      <dgm:prSet presAssocID="{47947D05-23A5-49E3-8F99-4BFC7C8FA194}" presName="node" presStyleLbl="node1" presStyleIdx="2" presStyleCnt="6">
        <dgm:presLayoutVars>
          <dgm:bulletEnabled val="1"/>
        </dgm:presLayoutVars>
      </dgm:prSet>
      <dgm:spPr/>
    </dgm:pt>
    <dgm:pt modelId="{E2584586-9F48-CD43-B5A8-5DCAA09A0D6D}" type="pres">
      <dgm:prSet presAssocID="{93B87B9B-3846-46B1-B925-D0CD5BAD4951}" presName="sibTrans" presStyleCnt="0"/>
      <dgm:spPr/>
    </dgm:pt>
    <dgm:pt modelId="{8BEB9C81-5DE8-1A45-8408-57547D77EA35}" type="pres">
      <dgm:prSet presAssocID="{BBE264F0-571C-433A-997D-5417A690D4FE}" presName="node" presStyleLbl="node1" presStyleIdx="3" presStyleCnt="6">
        <dgm:presLayoutVars>
          <dgm:bulletEnabled val="1"/>
        </dgm:presLayoutVars>
      </dgm:prSet>
      <dgm:spPr/>
    </dgm:pt>
    <dgm:pt modelId="{BF282A72-F623-DB43-83A0-3198BC6E1FBC}" type="pres">
      <dgm:prSet presAssocID="{802478FC-6779-4EEC-A268-82F625A0CBAE}" presName="sibTrans" presStyleCnt="0"/>
      <dgm:spPr/>
    </dgm:pt>
    <dgm:pt modelId="{E36F15C5-DF32-8240-89A6-8A93DF961EEB}" type="pres">
      <dgm:prSet presAssocID="{B0996936-23F3-4949-8994-EF214B8C111C}" presName="node" presStyleLbl="node1" presStyleIdx="4" presStyleCnt="6">
        <dgm:presLayoutVars>
          <dgm:bulletEnabled val="1"/>
        </dgm:presLayoutVars>
      </dgm:prSet>
      <dgm:spPr/>
    </dgm:pt>
    <dgm:pt modelId="{7DD6A467-5FFC-D945-BD0D-10A6775D5792}" type="pres">
      <dgm:prSet presAssocID="{DC09A10C-0787-4259-B783-D34AEADA075E}" presName="sibTrans" presStyleCnt="0"/>
      <dgm:spPr/>
    </dgm:pt>
    <dgm:pt modelId="{87919E88-EC22-A643-BD90-74ECE6639321}" type="pres">
      <dgm:prSet presAssocID="{B2C25FDC-44D9-41EB-9027-8243A0DF6CBB}" presName="node" presStyleLbl="node1" presStyleIdx="5" presStyleCnt="6">
        <dgm:presLayoutVars>
          <dgm:bulletEnabled val="1"/>
        </dgm:presLayoutVars>
      </dgm:prSet>
      <dgm:spPr/>
    </dgm:pt>
  </dgm:ptLst>
  <dgm:cxnLst>
    <dgm:cxn modelId="{C8389212-BA42-44E3-8B55-7ED8C5DB20A6}" srcId="{823F50F0-57DA-47E9-8B84-B7B5C3C263DA}" destId="{47947D05-23A5-49E3-8F99-4BFC7C8FA194}" srcOrd="2" destOrd="0" parTransId="{3DBD0E22-C520-47EA-94C6-1313FED96CDF}" sibTransId="{93B87B9B-3846-46B1-B925-D0CD5BAD4951}"/>
    <dgm:cxn modelId="{B2675C13-CB1D-4A48-9965-362BB8E673D9}" type="presOf" srcId="{47947D05-23A5-49E3-8F99-4BFC7C8FA194}" destId="{7F980618-623C-1346-94BC-33678DABADAD}" srcOrd="0" destOrd="0" presId="urn:microsoft.com/office/officeart/2005/8/layout/default"/>
    <dgm:cxn modelId="{7654C21F-6619-8E4C-9CD4-66111301034A}" type="presOf" srcId="{20FF3101-7431-4BE0-B066-EB8674AC44EA}" destId="{45B2FAAE-3DA1-C045-B0BF-455CC0B38CEE}" srcOrd="0" destOrd="0" presId="urn:microsoft.com/office/officeart/2005/8/layout/default"/>
    <dgm:cxn modelId="{58CA804C-61F3-BE45-A46C-80E2A3BE61FA}" type="presOf" srcId="{CE352043-8373-485F-B426-BBB5A2F76371}" destId="{6AD25E53-8A99-244F-ABB2-4FEAACC421D2}" srcOrd="0" destOrd="0" presId="urn:microsoft.com/office/officeart/2005/8/layout/default"/>
    <dgm:cxn modelId="{E9844471-BFB0-4093-BA4A-CA965A585E43}" srcId="{823F50F0-57DA-47E9-8B84-B7B5C3C263DA}" destId="{CE352043-8373-485F-B426-BBB5A2F76371}" srcOrd="0" destOrd="0" parTransId="{522A65FD-B9AA-4419-B066-2F30FD789E49}" sibTransId="{1397F31C-F8C5-4A80-95FE-7571CBFBCB10}"/>
    <dgm:cxn modelId="{4DC4378A-842D-C549-95EC-90881EBA1BFF}" type="presOf" srcId="{823F50F0-57DA-47E9-8B84-B7B5C3C263DA}" destId="{B0A1F495-C705-1348-A28D-BEA1416625A8}" srcOrd="0" destOrd="0" presId="urn:microsoft.com/office/officeart/2005/8/layout/default"/>
    <dgm:cxn modelId="{31F75B8F-B97C-E740-9DE8-1B895068E9D3}" type="presOf" srcId="{BBE264F0-571C-433A-997D-5417A690D4FE}" destId="{8BEB9C81-5DE8-1A45-8408-57547D77EA35}" srcOrd="0" destOrd="0" presId="urn:microsoft.com/office/officeart/2005/8/layout/default"/>
    <dgm:cxn modelId="{7F2FE091-46E2-DF48-B8D2-C274D5665627}" type="presOf" srcId="{B2C25FDC-44D9-41EB-9027-8243A0DF6CBB}" destId="{87919E88-EC22-A643-BD90-74ECE6639321}" srcOrd="0" destOrd="0" presId="urn:microsoft.com/office/officeart/2005/8/layout/default"/>
    <dgm:cxn modelId="{150A329D-57E9-449D-BA4F-2310EB39AFC9}" srcId="{823F50F0-57DA-47E9-8B84-B7B5C3C263DA}" destId="{20FF3101-7431-4BE0-B066-EB8674AC44EA}" srcOrd="1" destOrd="0" parTransId="{71F4AB96-19E9-429A-9E9E-C99270ABFEE4}" sibTransId="{1AC8504F-736A-4758-96AC-579B13440AEB}"/>
    <dgm:cxn modelId="{965DAEAE-A83A-654B-AA88-F48EF1810096}" type="presOf" srcId="{B0996936-23F3-4949-8994-EF214B8C111C}" destId="{E36F15C5-DF32-8240-89A6-8A93DF961EEB}" srcOrd="0" destOrd="0" presId="urn:microsoft.com/office/officeart/2005/8/layout/default"/>
    <dgm:cxn modelId="{5563B9B6-5E35-454A-91BC-74551B89EA60}" srcId="{823F50F0-57DA-47E9-8B84-B7B5C3C263DA}" destId="{BBE264F0-571C-433A-997D-5417A690D4FE}" srcOrd="3" destOrd="0" parTransId="{028887CC-1ADB-4E50-B348-0FA38476F98D}" sibTransId="{802478FC-6779-4EEC-A268-82F625A0CBAE}"/>
    <dgm:cxn modelId="{6523D0CC-9090-4357-9471-C7B38F679CD2}" srcId="{823F50F0-57DA-47E9-8B84-B7B5C3C263DA}" destId="{B0996936-23F3-4949-8994-EF214B8C111C}" srcOrd="4" destOrd="0" parTransId="{1D267033-3987-497E-BF09-4E162F95E0BA}" sibTransId="{DC09A10C-0787-4259-B783-D34AEADA075E}"/>
    <dgm:cxn modelId="{499AA7CF-B60A-4C10-A9CA-C3444ED4A50E}" srcId="{823F50F0-57DA-47E9-8B84-B7B5C3C263DA}" destId="{B2C25FDC-44D9-41EB-9027-8243A0DF6CBB}" srcOrd="5" destOrd="0" parTransId="{846AAC3C-CE59-428F-8154-C032A58028F5}" sibTransId="{1B27ABFD-B973-4656-8F8F-13882E7D2BAA}"/>
    <dgm:cxn modelId="{5D5A45CB-F4EE-B144-AD8E-478DE5355180}" type="presParOf" srcId="{B0A1F495-C705-1348-A28D-BEA1416625A8}" destId="{6AD25E53-8A99-244F-ABB2-4FEAACC421D2}" srcOrd="0" destOrd="0" presId="urn:microsoft.com/office/officeart/2005/8/layout/default"/>
    <dgm:cxn modelId="{EBF982AE-A71D-604E-8B09-E69B1A00D384}" type="presParOf" srcId="{B0A1F495-C705-1348-A28D-BEA1416625A8}" destId="{21E76994-44E3-354A-A0B0-9708BC16B0E9}" srcOrd="1" destOrd="0" presId="urn:microsoft.com/office/officeart/2005/8/layout/default"/>
    <dgm:cxn modelId="{A6AE15A7-28FD-0344-9B27-899F96AED32A}" type="presParOf" srcId="{B0A1F495-C705-1348-A28D-BEA1416625A8}" destId="{45B2FAAE-3DA1-C045-B0BF-455CC0B38CEE}" srcOrd="2" destOrd="0" presId="urn:microsoft.com/office/officeart/2005/8/layout/default"/>
    <dgm:cxn modelId="{BF761AC8-45E8-F54B-8B3C-AAF3F46BE6C7}" type="presParOf" srcId="{B0A1F495-C705-1348-A28D-BEA1416625A8}" destId="{1724068C-10F9-EB40-AB4F-59ED411737BF}" srcOrd="3" destOrd="0" presId="urn:microsoft.com/office/officeart/2005/8/layout/default"/>
    <dgm:cxn modelId="{268EBB22-D927-A04D-A70A-E92F07E02049}" type="presParOf" srcId="{B0A1F495-C705-1348-A28D-BEA1416625A8}" destId="{7F980618-623C-1346-94BC-33678DABADAD}" srcOrd="4" destOrd="0" presId="urn:microsoft.com/office/officeart/2005/8/layout/default"/>
    <dgm:cxn modelId="{72A5C0E3-6B38-2A44-8750-30FBF5544410}" type="presParOf" srcId="{B0A1F495-C705-1348-A28D-BEA1416625A8}" destId="{E2584586-9F48-CD43-B5A8-5DCAA09A0D6D}" srcOrd="5" destOrd="0" presId="urn:microsoft.com/office/officeart/2005/8/layout/default"/>
    <dgm:cxn modelId="{FB7A3BD9-E832-1B4E-83AA-2A6E6C568FB8}" type="presParOf" srcId="{B0A1F495-C705-1348-A28D-BEA1416625A8}" destId="{8BEB9C81-5DE8-1A45-8408-57547D77EA35}" srcOrd="6" destOrd="0" presId="urn:microsoft.com/office/officeart/2005/8/layout/default"/>
    <dgm:cxn modelId="{A81598F6-1B04-1849-8FEF-D44A09F9860A}" type="presParOf" srcId="{B0A1F495-C705-1348-A28D-BEA1416625A8}" destId="{BF282A72-F623-DB43-83A0-3198BC6E1FBC}" srcOrd="7" destOrd="0" presId="urn:microsoft.com/office/officeart/2005/8/layout/default"/>
    <dgm:cxn modelId="{043AA371-D64A-6048-BC7E-FC59222741F4}" type="presParOf" srcId="{B0A1F495-C705-1348-A28D-BEA1416625A8}" destId="{E36F15C5-DF32-8240-89A6-8A93DF961EEB}" srcOrd="8" destOrd="0" presId="urn:microsoft.com/office/officeart/2005/8/layout/default"/>
    <dgm:cxn modelId="{F8C0BE35-904B-0C43-9035-CFC68F972FC3}" type="presParOf" srcId="{B0A1F495-C705-1348-A28D-BEA1416625A8}" destId="{7DD6A467-5FFC-D945-BD0D-10A6775D5792}" srcOrd="9" destOrd="0" presId="urn:microsoft.com/office/officeart/2005/8/layout/default"/>
    <dgm:cxn modelId="{672C1C5E-0A41-364B-89B4-038EC8334ADC}" type="presParOf" srcId="{B0A1F495-C705-1348-A28D-BEA1416625A8}" destId="{87919E88-EC22-A643-BD90-74ECE66393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A25EBE-1169-4F1F-A467-F4F206E607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5C65DF-2E73-4BB3-8ABC-A030EEC6D5A4}">
      <dgm:prSet/>
      <dgm:spPr/>
      <dgm:t>
        <a:bodyPr/>
        <a:lstStyle/>
        <a:p>
          <a:r>
            <a:rPr lang="en-US"/>
            <a:t>Intense focus on food and glucose management may precipitate or worsen disordered eating in type 1 diabetes</a:t>
          </a:r>
        </a:p>
      </dgm:t>
    </dgm:pt>
    <dgm:pt modelId="{30072FFC-5F76-40E8-A10D-23424B42707B}" type="parTrans" cxnId="{FF35712A-8DB5-403E-8B06-A03C6E9B6D8F}">
      <dgm:prSet/>
      <dgm:spPr/>
      <dgm:t>
        <a:bodyPr/>
        <a:lstStyle/>
        <a:p>
          <a:endParaRPr lang="en-US"/>
        </a:p>
      </dgm:t>
    </dgm:pt>
    <dgm:pt modelId="{4DF5CF1B-DA14-4431-99D0-2A557AC80F9C}" type="sibTrans" cxnId="{FF35712A-8DB5-403E-8B06-A03C6E9B6D8F}">
      <dgm:prSet/>
      <dgm:spPr/>
      <dgm:t>
        <a:bodyPr/>
        <a:lstStyle/>
        <a:p>
          <a:endParaRPr lang="en-US"/>
        </a:p>
      </dgm:t>
    </dgm:pt>
    <dgm:pt modelId="{EC2C0995-D34B-43D4-989B-E2B7E8C37F6A}">
      <dgm:prSet/>
      <dgm:spPr/>
      <dgm:t>
        <a:bodyPr/>
        <a:lstStyle/>
        <a:p>
          <a:r>
            <a:rPr lang="en-US"/>
            <a:t>Pumps may affect body image and intensify the focus on food and glucose control</a:t>
          </a:r>
        </a:p>
      </dgm:t>
    </dgm:pt>
    <dgm:pt modelId="{00769EC1-09D4-45A8-AC38-C2607FDDDF92}" type="parTrans" cxnId="{0CB2459E-BE50-4A68-A127-073F33342DF1}">
      <dgm:prSet/>
      <dgm:spPr/>
      <dgm:t>
        <a:bodyPr/>
        <a:lstStyle/>
        <a:p>
          <a:endParaRPr lang="en-US"/>
        </a:p>
      </dgm:t>
    </dgm:pt>
    <dgm:pt modelId="{8436867B-16B2-4A08-9852-5C9FA88E790E}" type="sibTrans" cxnId="{0CB2459E-BE50-4A68-A127-073F33342DF1}">
      <dgm:prSet/>
      <dgm:spPr/>
      <dgm:t>
        <a:bodyPr/>
        <a:lstStyle/>
        <a:p>
          <a:endParaRPr lang="en-US"/>
        </a:p>
      </dgm:t>
    </dgm:pt>
    <dgm:pt modelId="{59EC76F1-1493-476D-977F-126473D2DBA9}">
      <dgm:prSet/>
      <dgm:spPr/>
      <dgm:t>
        <a:bodyPr/>
        <a:lstStyle/>
        <a:p>
          <a:r>
            <a:rPr lang="en-US"/>
            <a:t>Does the treatment regime affect TIDE?</a:t>
          </a:r>
        </a:p>
      </dgm:t>
    </dgm:pt>
    <dgm:pt modelId="{4F765537-F43F-4EEC-934C-A5260669B5D1}" type="parTrans" cxnId="{3DA2343C-9E54-497C-A57A-6A642ACB9137}">
      <dgm:prSet/>
      <dgm:spPr/>
      <dgm:t>
        <a:bodyPr/>
        <a:lstStyle/>
        <a:p>
          <a:endParaRPr lang="en-US"/>
        </a:p>
      </dgm:t>
    </dgm:pt>
    <dgm:pt modelId="{68B8FBE5-AA0A-4EB8-867C-AE676C112D68}" type="sibTrans" cxnId="{3DA2343C-9E54-497C-A57A-6A642ACB9137}">
      <dgm:prSet/>
      <dgm:spPr/>
      <dgm:t>
        <a:bodyPr/>
        <a:lstStyle/>
        <a:p>
          <a:endParaRPr lang="en-US"/>
        </a:p>
      </dgm:t>
    </dgm:pt>
    <dgm:pt modelId="{F09B0B7D-3E94-5B4C-830D-46C44D7A5A38}" type="pres">
      <dgm:prSet presAssocID="{CAA25EBE-1169-4F1F-A467-F4F206E607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1C03C-B363-FE48-95F0-2A26A2344DA0}" type="pres">
      <dgm:prSet presAssocID="{8C5C65DF-2E73-4BB3-8ABC-A030EEC6D5A4}" presName="hierRoot1" presStyleCnt="0"/>
      <dgm:spPr/>
    </dgm:pt>
    <dgm:pt modelId="{85A32227-F23F-AE45-966C-D3962502E185}" type="pres">
      <dgm:prSet presAssocID="{8C5C65DF-2E73-4BB3-8ABC-A030EEC6D5A4}" presName="composite" presStyleCnt="0"/>
      <dgm:spPr/>
    </dgm:pt>
    <dgm:pt modelId="{B9D726E7-904B-0440-AFF8-1FB09E7F2162}" type="pres">
      <dgm:prSet presAssocID="{8C5C65DF-2E73-4BB3-8ABC-A030EEC6D5A4}" presName="background" presStyleLbl="node0" presStyleIdx="0" presStyleCnt="3"/>
      <dgm:spPr/>
    </dgm:pt>
    <dgm:pt modelId="{97DE04B1-2F9C-9E41-BDF1-26DFA497ECBD}" type="pres">
      <dgm:prSet presAssocID="{8C5C65DF-2E73-4BB3-8ABC-A030EEC6D5A4}" presName="text" presStyleLbl="fgAcc0" presStyleIdx="0" presStyleCnt="3">
        <dgm:presLayoutVars>
          <dgm:chPref val="3"/>
        </dgm:presLayoutVars>
      </dgm:prSet>
      <dgm:spPr/>
    </dgm:pt>
    <dgm:pt modelId="{733263C7-FF3E-7244-8168-7B751C81FCFC}" type="pres">
      <dgm:prSet presAssocID="{8C5C65DF-2E73-4BB3-8ABC-A030EEC6D5A4}" presName="hierChild2" presStyleCnt="0"/>
      <dgm:spPr/>
    </dgm:pt>
    <dgm:pt modelId="{8BDEB035-FBBB-B043-BB12-E05113AB06DF}" type="pres">
      <dgm:prSet presAssocID="{EC2C0995-D34B-43D4-989B-E2B7E8C37F6A}" presName="hierRoot1" presStyleCnt="0"/>
      <dgm:spPr/>
    </dgm:pt>
    <dgm:pt modelId="{B3336345-33C2-FA4E-97CB-898B12694CE7}" type="pres">
      <dgm:prSet presAssocID="{EC2C0995-D34B-43D4-989B-E2B7E8C37F6A}" presName="composite" presStyleCnt="0"/>
      <dgm:spPr/>
    </dgm:pt>
    <dgm:pt modelId="{BDDDD2F3-F592-744A-9391-969F9711BFA6}" type="pres">
      <dgm:prSet presAssocID="{EC2C0995-D34B-43D4-989B-E2B7E8C37F6A}" presName="background" presStyleLbl="node0" presStyleIdx="1" presStyleCnt="3"/>
      <dgm:spPr/>
    </dgm:pt>
    <dgm:pt modelId="{06B86591-334B-6748-A573-A83C2D172C98}" type="pres">
      <dgm:prSet presAssocID="{EC2C0995-D34B-43D4-989B-E2B7E8C37F6A}" presName="text" presStyleLbl="fgAcc0" presStyleIdx="1" presStyleCnt="3">
        <dgm:presLayoutVars>
          <dgm:chPref val="3"/>
        </dgm:presLayoutVars>
      </dgm:prSet>
      <dgm:spPr/>
    </dgm:pt>
    <dgm:pt modelId="{C444E9C7-962C-EE45-BD47-530FF13286A2}" type="pres">
      <dgm:prSet presAssocID="{EC2C0995-D34B-43D4-989B-E2B7E8C37F6A}" presName="hierChild2" presStyleCnt="0"/>
      <dgm:spPr/>
    </dgm:pt>
    <dgm:pt modelId="{5BB2C4DF-D2F9-BE42-9718-5D9EFA92E021}" type="pres">
      <dgm:prSet presAssocID="{59EC76F1-1493-476D-977F-126473D2DBA9}" presName="hierRoot1" presStyleCnt="0"/>
      <dgm:spPr/>
    </dgm:pt>
    <dgm:pt modelId="{46E21132-5D6E-C847-A154-AC5EB2B1EFDA}" type="pres">
      <dgm:prSet presAssocID="{59EC76F1-1493-476D-977F-126473D2DBA9}" presName="composite" presStyleCnt="0"/>
      <dgm:spPr/>
    </dgm:pt>
    <dgm:pt modelId="{D36E2179-1F40-0847-90AF-9D2201AC7381}" type="pres">
      <dgm:prSet presAssocID="{59EC76F1-1493-476D-977F-126473D2DBA9}" presName="background" presStyleLbl="node0" presStyleIdx="2" presStyleCnt="3"/>
      <dgm:spPr/>
    </dgm:pt>
    <dgm:pt modelId="{CFBA6B8B-F894-AB4C-99D0-A79D62F8BCAB}" type="pres">
      <dgm:prSet presAssocID="{59EC76F1-1493-476D-977F-126473D2DBA9}" presName="text" presStyleLbl="fgAcc0" presStyleIdx="2" presStyleCnt="3">
        <dgm:presLayoutVars>
          <dgm:chPref val="3"/>
        </dgm:presLayoutVars>
      </dgm:prSet>
      <dgm:spPr/>
    </dgm:pt>
    <dgm:pt modelId="{F4E707E4-EAA4-1348-BEDD-87C3D1E1606A}" type="pres">
      <dgm:prSet presAssocID="{59EC76F1-1493-476D-977F-126473D2DBA9}" presName="hierChild2" presStyleCnt="0"/>
      <dgm:spPr/>
    </dgm:pt>
  </dgm:ptLst>
  <dgm:cxnLst>
    <dgm:cxn modelId="{FF35712A-8DB5-403E-8B06-A03C6E9B6D8F}" srcId="{CAA25EBE-1169-4F1F-A467-F4F206E607E4}" destId="{8C5C65DF-2E73-4BB3-8ABC-A030EEC6D5A4}" srcOrd="0" destOrd="0" parTransId="{30072FFC-5F76-40E8-A10D-23424B42707B}" sibTransId="{4DF5CF1B-DA14-4431-99D0-2A557AC80F9C}"/>
    <dgm:cxn modelId="{3DA2343C-9E54-497C-A57A-6A642ACB9137}" srcId="{CAA25EBE-1169-4F1F-A467-F4F206E607E4}" destId="{59EC76F1-1493-476D-977F-126473D2DBA9}" srcOrd="2" destOrd="0" parTransId="{4F765537-F43F-4EEC-934C-A5260669B5D1}" sibTransId="{68B8FBE5-AA0A-4EB8-867C-AE676C112D68}"/>
    <dgm:cxn modelId="{0CB2459E-BE50-4A68-A127-073F33342DF1}" srcId="{CAA25EBE-1169-4F1F-A467-F4F206E607E4}" destId="{EC2C0995-D34B-43D4-989B-E2B7E8C37F6A}" srcOrd="1" destOrd="0" parTransId="{00769EC1-09D4-45A8-AC38-C2607FDDDF92}" sibTransId="{8436867B-16B2-4A08-9852-5C9FA88E790E}"/>
    <dgm:cxn modelId="{7E7D62DC-6591-F945-BDA9-F144B177F18B}" type="presOf" srcId="{59EC76F1-1493-476D-977F-126473D2DBA9}" destId="{CFBA6B8B-F894-AB4C-99D0-A79D62F8BCAB}" srcOrd="0" destOrd="0" presId="urn:microsoft.com/office/officeart/2005/8/layout/hierarchy1"/>
    <dgm:cxn modelId="{08E123EA-8C51-FF48-A95C-8E84E4CAE1EF}" type="presOf" srcId="{EC2C0995-D34B-43D4-989B-E2B7E8C37F6A}" destId="{06B86591-334B-6748-A573-A83C2D172C98}" srcOrd="0" destOrd="0" presId="urn:microsoft.com/office/officeart/2005/8/layout/hierarchy1"/>
    <dgm:cxn modelId="{BEFEA3EF-C349-8946-AF76-000EB442099A}" type="presOf" srcId="{8C5C65DF-2E73-4BB3-8ABC-A030EEC6D5A4}" destId="{97DE04B1-2F9C-9E41-BDF1-26DFA497ECBD}" srcOrd="0" destOrd="0" presId="urn:microsoft.com/office/officeart/2005/8/layout/hierarchy1"/>
    <dgm:cxn modelId="{DBEC5BF7-6DD7-2A47-B52B-BE118C0156C6}" type="presOf" srcId="{CAA25EBE-1169-4F1F-A467-F4F206E607E4}" destId="{F09B0B7D-3E94-5B4C-830D-46C44D7A5A38}" srcOrd="0" destOrd="0" presId="urn:microsoft.com/office/officeart/2005/8/layout/hierarchy1"/>
    <dgm:cxn modelId="{750545AF-AA75-6E4A-992D-1BCE7A76CE21}" type="presParOf" srcId="{F09B0B7D-3E94-5B4C-830D-46C44D7A5A38}" destId="{F2C1C03C-B363-FE48-95F0-2A26A2344DA0}" srcOrd="0" destOrd="0" presId="urn:microsoft.com/office/officeart/2005/8/layout/hierarchy1"/>
    <dgm:cxn modelId="{4EECA34E-74CE-3349-8E96-0234290B116B}" type="presParOf" srcId="{F2C1C03C-B363-FE48-95F0-2A26A2344DA0}" destId="{85A32227-F23F-AE45-966C-D3962502E185}" srcOrd="0" destOrd="0" presId="urn:microsoft.com/office/officeart/2005/8/layout/hierarchy1"/>
    <dgm:cxn modelId="{194C42C0-B379-2349-9257-C58A559C96CB}" type="presParOf" srcId="{85A32227-F23F-AE45-966C-D3962502E185}" destId="{B9D726E7-904B-0440-AFF8-1FB09E7F2162}" srcOrd="0" destOrd="0" presId="urn:microsoft.com/office/officeart/2005/8/layout/hierarchy1"/>
    <dgm:cxn modelId="{FF1CB359-6B25-F248-9281-27CB131CBFB5}" type="presParOf" srcId="{85A32227-F23F-AE45-966C-D3962502E185}" destId="{97DE04B1-2F9C-9E41-BDF1-26DFA497ECBD}" srcOrd="1" destOrd="0" presId="urn:microsoft.com/office/officeart/2005/8/layout/hierarchy1"/>
    <dgm:cxn modelId="{5C5D5350-A5BC-DE42-8E33-82A4D5C1922C}" type="presParOf" srcId="{F2C1C03C-B363-FE48-95F0-2A26A2344DA0}" destId="{733263C7-FF3E-7244-8168-7B751C81FCFC}" srcOrd="1" destOrd="0" presId="urn:microsoft.com/office/officeart/2005/8/layout/hierarchy1"/>
    <dgm:cxn modelId="{A4A01ACE-1B6D-2044-A078-610356D0D4AD}" type="presParOf" srcId="{F09B0B7D-3E94-5B4C-830D-46C44D7A5A38}" destId="{8BDEB035-FBBB-B043-BB12-E05113AB06DF}" srcOrd="1" destOrd="0" presId="urn:microsoft.com/office/officeart/2005/8/layout/hierarchy1"/>
    <dgm:cxn modelId="{2AA1F08A-D802-6740-A960-AAA53076A365}" type="presParOf" srcId="{8BDEB035-FBBB-B043-BB12-E05113AB06DF}" destId="{B3336345-33C2-FA4E-97CB-898B12694CE7}" srcOrd="0" destOrd="0" presId="urn:microsoft.com/office/officeart/2005/8/layout/hierarchy1"/>
    <dgm:cxn modelId="{10482982-4D5E-E845-A6CE-7198CD9CD254}" type="presParOf" srcId="{B3336345-33C2-FA4E-97CB-898B12694CE7}" destId="{BDDDD2F3-F592-744A-9391-969F9711BFA6}" srcOrd="0" destOrd="0" presId="urn:microsoft.com/office/officeart/2005/8/layout/hierarchy1"/>
    <dgm:cxn modelId="{A4A67B7D-FC12-B040-AD0F-3A021B2DDA24}" type="presParOf" srcId="{B3336345-33C2-FA4E-97CB-898B12694CE7}" destId="{06B86591-334B-6748-A573-A83C2D172C98}" srcOrd="1" destOrd="0" presId="urn:microsoft.com/office/officeart/2005/8/layout/hierarchy1"/>
    <dgm:cxn modelId="{39235FC9-1EEB-4E40-8683-768B5AC33C40}" type="presParOf" srcId="{8BDEB035-FBBB-B043-BB12-E05113AB06DF}" destId="{C444E9C7-962C-EE45-BD47-530FF13286A2}" srcOrd="1" destOrd="0" presId="urn:microsoft.com/office/officeart/2005/8/layout/hierarchy1"/>
    <dgm:cxn modelId="{61D99089-CCF0-934F-B571-4123F5CA4B3A}" type="presParOf" srcId="{F09B0B7D-3E94-5B4C-830D-46C44D7A5A38}" destId="{5BB2C4DF-D2F9-BE42-9718-5D9EFA92E021}" srcOrd="2" destOrd="0" presId="urn:microsoft.com/office/officeart/2005/8/layout/hierarchy1"/>
    <dgm:cxn modelId="{2B4A8059-43F2-6F4D-AB7C-5AC30D1E6B1E}" type="presParOf" srcId="{5BB2C4DF-D2F9-BE42-9718-5D9EFA92E021}" destId="{46E21132-5D6E-C847-A154-AC5EB2B1EFDA}" srcOrd="0" destOrd="0" presId="urn:microsoft.com/office/officeart/2005/8/layout/hierarchy1"/>
    <dgm:cxn modelId="{FEC1DB82-2217-E848-AC9B-3453FE8BB69E}" type="presParOf" srcId="{46E21132-5D6E-C847-A154-AC5EB2B1EFDA}" destId="{D36E2179-1F40-0847-90AF-9D2201AC7381}" srcOrd="0" destOrd="0" presId="urn:microsoft.com/office/officeart/2005/8/layout/hierarchy1"/>
    <dgm:cxn modelId="{623E4F89-F74C-424D-A150-623F3C06A537}" type="presParOf" srcId="{46E21132-5D6E-C847-A154-AC5EB2B1EFDA}" destId="{CFBA6B8B-F894-AB4C-99D0-A79D62F8BCAB}" srcOrd="1" destOrd="0" presId="urn:microsoft.com/office/officeart/2005/8/layout/hierarchy1"/>
    <dgm:cxn modelId="{43BB1F66-9B90-0E45-B4EB-080921BC0C08}" type="presParOf" srcId="{5BB2C4DF-D2F9-BE42-9718-5D9EFA92E021}" destId="{F4E707E4-EAA4-1348-BEDD-87C3D1E160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FCFD9-8146-DB4A-9126-4E68FAA5BBC5}">
      <dsp:nvSpPr>
        <dsp:cNvPr id="0" name=""/>
        <dsp:cNvSpPr/>
      </dsp:nvSpPr>
      <dsp:spPr>
        <a:xfrm>
          <a:off x="3075" y="405811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 </a:t>
          </a:r>
          <a:r>
            <a:rPr lang="en-US" sz="2000" kern="1200" dirty="0" err="1"/>
            <a:t>hypoglycaemia</a:t>
          </a:r>
          <a:r>
            <a:rPr lang="en-US" sz="2000" kern="1200" dirty="0"/>
            <a:t>     per year		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7.5% *</a:t>
          </a:r>
        </a:p>
      </dsp:txBody>
      <dsp:txXfrm>
        <a:off x="3075" y="405811"/>
        <a:ext cx="2439661" cy="1463796"/>
      </dsp:txXfrm>
    </dsp:sp>
    <dsp:sp modelId="{358BBAE6-B423-BC49-8997-26DF67255953}">
      <dsp:nvSpPr>
        <dsp:cNvPr id="0" name=""/>
        <dsp:cNvSpPr/>
      </dsp:nvSpPr>
      <dsp:spPr>
        <a:xfrm>
          <a:off x="2686702" y="405811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     </a:t>
          </a:r>
          <a:r>
            <a:rPr lang="en-US" sz="2000" kern="1200" dirty="0"/>
            <a:t> Retinopathy </a:t>
          </a:r>
          <a:r>
            <a:rPr lang="en-US" sz="1600" kern="1200" dirty="0"/>
            <a:t>						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38% *</a:t>
          </a:r>
        </a:p>
      </dsp:txBody>
      <dsp:txXfrm>
        <a:off x="2686702" y="405811"/>
        <a:ext cx="2439661" cy="1463796"/>
      </dsp:txXfrm>
    </dsp:sp>
    <dsp:sp modelId="{B6F6E413-DA53-7B4E-A72E-18088D73A002}">
      <dsp:nvSpPr>
        <dsp:cNvPr id="0" name=""/>
        <dsp:cNvSpPr/>
      </dsp:nvSpPr>
      <dsp:spPr>
        <a:xfrm>
          <a:off x="5370330" y="405811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      </a:t>
          </a:r>
          <a:r>
            <a:rPr lang="en-US" sz="2000" kern="1200" dirty="0"/>
            <a:t>Nephropathy			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14% *</a:t>
          </a:r>
        </a:p>
      </dsp:txBody>
      <dsp:txXfrm>
        <a:off x="5370330" y="405811"/>
        <a:ext cx="2439661" cy="1463796"/>
      </dsp:txXfrm>
    </dsp:sp>
    <dsp:sp modelId="{636560CA-F0FA-9E49-BA9D-303A2C098A2D}">
      <dsp:nvSpPr>
        <dsp:cNvPr id="0" name=""/>
        <dsp:cNvSpPr/>
      </dsp:nvSpPr>
      <dsp:spPr>
        <a:xfrm>
          <a:off x="8053958" y="405811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Neuropathy</a:t>
          </a:r>
          <a:r>
            <a:rPr lang="en-US" sz="1600" kern="1200" dirty="0"/>
            <a:t>	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8% *</a:t>
          </a:r>
        </a:p>
      </dsp:txBody>
      <dsp:txXfrm>
        <a:off x="8053958" y="405811"/>
        <a:ext cx="2439661" cy="1463796"/>
      </dsp:txXfrm>
    </dsp:sp>
    <dsp:sp modelId="{1D16D6BA-B024-0747-9DDA-138509C01BD8}">
      <dsp:nvSpPr>
        <dsp:cNvPr id="0" name=""/>
        <dsp:cNvSpPr/>
      </dsp:nvSpPr>
      <dsp:spPr>
        <a:xfrm>
          <a:off x="1344889" y="2113574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	       </a:t>
          </a:r>
          <a:r>
            <a:rPr lang="en-US" sz="2000" kern="1200" dirty="0"/>
            <a:t>CAD							     3.% *</a:t>
          </a:r>
          <a:r>
            <a:rPr lang="en-US" sz="1300" kern="1200" dirty="0"/>
            <a:t>								</a:t>
          </a:r>
        </a:p>
      </dsp:txBody>
      <dsp:txXfrm>
        <a:off x="1344889" y="2113574"/>
        <a:ext cx="2439661" cy="1463796"/>
      </dsp:txXfrm>
    </dsp:sp>
    <dsp:sp modelId="{E0B38554-4AE0-724F-A0F2-ADD9827FE6F2}">
      <dsp:nvSpPr>
        <dsp:cNvPr id="0" name=""/>
        <dsp:cNvSpPr/>
      </dsp:nvSpPr>
      <dsp:spPr>
        <a:xfrm>
          <a:off x="4028516" y="2113574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Autonomic     dysfunction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20% **</a:t>
          </a:r>
        </a:p>
      </dsp:txBody>
      <dsp:txXfrm>
        <a:off x="4028516" y="2113574"/>
        <a:ext cx="2439661" cy="1463796"/>
      </dsp:txXfrm>
    </dsp:sp>
    <dsp:sp modelId="{E7577108-915A-5445-9099-381692440F5B}">
      <dsp:nvSpPr>
        <dsp:cNvPr id="0" name=""/>
        <dsp:cNvSpPr/>
      </dsp:nvSpPr>
      <dsp:spPr>
        <a:xfrm>
          <a:off x="6712144" y="2113574"/>
          <a:ext cx="2439661" cy="1463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Disordered eating in type 1 diabetes 			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30% ***</a:t>
          </a:r>
        </a:p>
      </dsp:txBody>
      <dsp:txXfrm>
        <a:off x="6712144" y="2113574"/>
        <a:ext cx="2439661" cy="1463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6BC5-737C-EC42-9E77-2C7BA856E376}">
      <dsp:nvSpPr>
        <dsp:cNvPr id="0" name=""/>
        <dsp:cNvSpPr/>
      </dsp:nvSpPr>
      <dsp:spPr>
        <a:xfrm>
          <a:off x="0" y="54992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Trials of teplizumab in individuals with stage 2 type</a:t>
          </a:r>
        </a:p>
      </dsp:txBody>
      <dsp:txXfrm>
        <a:off x="18734" y="568659"/>
        <a:ext cx="6022541" cy="346292"/>
      </dsp:txXfrm>
    </dsp:sp>
    <dsp:sp modelId="{79B2AB0B-0A56-3C45-BA96-54BEF0BD9903}">
      <dsp:nvSpPr>
        <dsp:cNvPr id="0" name=""/>
        <dsp:cNvSpPr/>
      </dsp:nvSpPr>
      <dsp:spPr>
        <a:xfrm>
          <a:off x="0" y="97976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diabetes (dysglycaemia and antibody positive) delayed</a:t>
          </a:r>
        </a:p>
      </dsp:txBody>
      <dsp:txXfrm>
        <a:off x="18734" y="998499"/>
        <a:ext cx="6022541" cy="346292"/>
      </dsp:txXfrm>
    </dsp:sp>
    <dsp:sp modelId="{A3892870-70E3-1947-831F-DD26D5D44BCB}">
      <dsp:nvSpPr>
        <dsp:cNvPr id="0" name=""/>
        <dsp:cNvSpPr/>
      </dsp:nvSpPr>
      <dsp:spPr>
        <a:xfrm>
          <a:off x="0" y="140960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onset of clinical (stage 3) type 1 diabetes by a median of 2 years*</a:t>
          </a:r>
        </a:p>
      </dsp:txBody>
      <dsp:txXfrm>
        <a:off x="18734" y="1428339"/>
        <a:ext cx="6022541" cy="346292"/>
      </dsp:txXfrm>
    </dsp:sp>
    <dsp:sp modelId="{0FC9AEC9-D7CB-6D4C-8762-E001CD0F2AA8}">
      <dsp:nvSpPr>
        <dsp:cNvPr id="0" name=""/>
        <dsp:cNvSpPr/>
      </dsp:nvSpPr>
      <dsp:spPr>
        <a:xfrm>
          <a:off x="0" y="183944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Licensed by FDA</a:t>
          </a:r>
        </a:p>
      </dsp:txBody>
      <dsp:txXfrm>
        <a:off x="18734" y="1858179"/>
        <a:ext cx="6022541" cy="346292"/>
      </dsp:txXfrm>
    </dsp:sp>
    <dsp:sp modelId="{CCB9E328-2B36-8542-B532-FEB87F1C143A}">
      <dsp:nvSpPr>
        <dsp:cNvPr id="0" name=""/>
        <dsp:cNvSpPr/>
      </dsp:nvSpPr>
      <dsp:spPr>
        <a:xfrm>
          <a:off x="0" y="226928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Being considered by NICE</a:t>
          </a:r>
        </a:p>
      </dsp:txBody>
      <dsp:txXfrm>
        <a:off x="18734" y="2288019"/>
        <a:ext cx="6022541" cy="346292"/>
      </dsp:txXfrm>
    </dsp:sp>
    <dsp:sp modelId="{2DB32841-23BA-024C-9DD9-8E7178C99E0A}">
      <dsp:nvSpPr>
        <dsp:cNvPr id="0" name=""/>
        <dsp:cNvSpPr/>
      </dsp:nvSpPr>
      <dsp:spPr>
        <a:xfrm>
          <a:off x="0" y="269912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ELSA study testing 3 to 13 year olds</a:t>
          </a:r>
        </a:p>
      </dsp:txBody>
      <dsp:txXfrm>
        <a:off x="18734" y="2717859"/>
        <a:ext cx="6022541" cy="346292"/>
      </dsp:txXfrm>
    </dsp:sp>
    <dsp:sp modelId="{08A0046B-29B6-8849-B167-7BA0B4453A67}">
      <dsp:nvSpPr>
        <dsp:cNvPr id="0" name=""/>
        <dsp:cNvSpPr/>
      </dsp:nvSpPr>
      <dsp:spPr>
        <a:xfrm>
          <a:off x="0" y="3128965"/>
          <a:ext cx="60600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T1DRA 18 to 70 year olds</a:t>
          </a:r>
        </a:p>
      </dsp:txBody>
      <dsp:txXfrm>
        <a:off x="18734" y="3147699"/>
        <a:ext cx="6022541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81631-E350-B445-BF5F-5EEC672B780A}">
      <dsp:nvSpPr>
        <dsp:cNvPr id="0" name=""/>
        <dsp:cNvSpPr/>
      </dsp:nvSpPr>
      <dsp:spPr>
        <a:xfrm>
          <a:off x="0" y="98487"/>
          <a:ext cx="6545199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Children and young people below the age of 25</a:t>
          </a:r>
        </a:p>
      </dsp:txBody>
      <dsp:txXfrm>
        <a:off x="42663" y="141150"/>
        <a:ext cx="6459873" cy="788627"/>
      </dsp:txXfrm>
    </dsp:sp>
    <dsp:sp modelId="{A1538016-D875-8F46-AE27-2866AE3799F4}">
      <dsp:nvSpPr>
        <dsp:cNvPr id="0" name=""/>
        <dsp:cNvSpPr/>
      </dsp:nvSpPr>
      <dsp:spPr>
        <a:xfrm>
          <a:off x="0" y="1035800"/>
          <a:ext cx="6545199" cy="873953"/>
        </a:xfrm>
        <a:prstGeom prst="roundRect">
          <a:avLst/>
        </a:prstGeom>
        <a:gradFill rotWithShape="0">
          <a:gsLst>
            <a:gs pos="0">
              <a:schemeClr val="accent2">
                <a:hueOff val="403396"/>
                <a:satOff val="-214"/>
                <a:lumOff val="1421"/>
                <a:alphaOff val="0"/>
                <a:tint val="98000"/>
                <a:lumMod val="100000"/>
              </a:schemeClr>
            </a:gs>
            <a:gs pos="100000">
              <a:schemeClr val="accent2">
                <a:hueOff val="403396"/>
                <a:satOff val="-214"/>
                <a:lumOff val="142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Pregnant people / people planning pregnancy</a:t>
          </a:r>
        </a:p>
      </dsp:txBody>
      <dsp:txXfrm>
        <a:off x="42663" y="1078463"/>
        <a:ext cx="6459873" cy="788627"/>
      </dsp:txXfrm>
    </dsp:sp>
    <dsp:sp modelId="{2A36F341-564B-5E47-8BC0-6C2108D66F8E}">
      <dsp:nvSpPr>
        <dsp:cNvPr id="0" name=""/>
        <dsp:cNvSpPr/>
      </dsp:nvSpPr>
      <dsp:spPr>
        <a:xfrm>
          <a:off x="0" y="1973114"/>
          <a:ext cx="6545199" cy="873953"/>
        </a:xfrm>
        <a:prstGeom prst="roundRect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Those diagnosed since the advent of the pandemic – January 2020</a:t>
          </a:r>
        </a:p>
      </dsp:txBody>
      <dsp:txXfrm>
        <a:off x="42663" y="2015777"/>
        <a:ext cx="6459873" cy="788627"/>
      </dsp:txXfrm>
    </dsp:sp>
    <dsp:sp modelId="{38820814-229F-E748-834E-711E1ACCAFDE}">
      <dsp:nvSpPr>
        <dsp:cNvPr id="0" name=""/>
        <dsp:cNvSpPr/>
      </dsp:nvSpPr>
      <dsp:spPr>
        <a:xfrm>
          <a:off x="0" y="2910427"/>
          <a:ext cx="6545199" cy="873953"/>
        </a:xfrm>
        <a:prstGeom prst="roundRect">
          <a:avLst/>
        </a:prstGeom>
        <a:gradFill rotWithShape="0">
          <a:gsLst>
            <a:gs pos="0">
              <a:schemeClr val="accent2">
                <a:hueOff val="1210188"/>
                <a:satOff val="-642"/>
                <a:lumOff val="4264"/>
                <a:alphaOff val="0"/>
                <a:tint val="98000"/>
                <a:lumMod val="100000"/>
              </a:schemeClr>
            </a:gs>
            <a:gs pos="100000">
              <a:schemeClr val="accent2">
                <a:hueOff val="1210188"/>
                <a:satOff val="-642"/>
                <a:lumOff val="426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priority groups – life threatening / job threatening hypoglycaemia</a:t>
          </a:r>
        </a:p>
      </dsp:txBody>
      <dsp:txXfrm>
        <a:off x="42663" y="2953090"/>
        <a:ext cx="6459873" cy="788627"/>
      </dsp:txXfrm>
    </dsp:sp>
    <dsp:sp modelId="{7C8DF009-D77E-F047-9EB5-F19AA6E128A4}">
      <dsp:nvSpPr>
        <dsp:cNvPr id="0" name=""/>
        <dsp:cNvSpPr/>
      </dsp:nvSpPr>
      <dsp:spPr>
        <a:xfrm>
          <a:off x="0" y="3847741"/>
          <a:ext cx="6545199" cy="873953"/>
        </a:xfrm>
        <a:prstGeom prst="roundRect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2,431 in adult services in Wales in above priority groups not already on pumps (plus 756 children)</a:t>
          </a:r>
        </a:p>
      </dsp:txBody>
      <dsp:txXfrm>
        <a:off x="42663" y="3890404"/>
        <a:ext cx="6459873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73DD5-AE38-6F48-91A4-E43BE17231E6}">
      <dsp:nvSpPr>
        <dsp:cNvPr id="0" name=""/>
        <dsp:cNvSpPr/>
      </dsp:nvSpPr>
      <dsp:spPr>
        <a:xfrm>
          <a:off x="0" y="2300"/>
          <a:ext cx="1107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A9904-F677-9A43-B8D2-C11CF5E8F981}">
      <dsp:nvSpPr>
        <dsp:cNvPr id="0" name=""/>
        <dsp:cNvSpPr/>
      </dsp:nvSpPr>
      <dsp:spPr>
        <a:xfrm>
          <a:off x="0" y="2300"/>
          <a:ext cx="11076708" cy="156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 CENTRAL FUNDING!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All Health Board CEOs, planners, financial directors are aware / on board with the rationale for this and the “we can’t afford not to do this” mantra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2300"/>
        <a:ext cx="11076708" cy="1568648"/>
      </dsp:txXfrm>
    </dsp:sp>
    <dsp:sp modelId="{199ED417-51BD-3444-B8FB-F02DAAA3AD2E}">
      <dsp:nvSpPr>
        <dsp:cNvPr id="0" name=""/>
        <dsp:cNvSpPr/>
      </dsp:nvSpPr>
      <dsp:spPr>
        <a:xfrm>
          <a:off x="0" y="1570948"/>
          <a:ext cx="11076708" cy="0"/>
        </a:xfrm>
        <a:prstGeom prst="line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955A3-7F14-F94E-915E-043FFBD349D3}">
      <dsp:nvSpPr>
        <dsp:cNvPr id="0" name=""/>
        <dsp:cNvSpPr/>
      </dsp:nvSpPr>
      <dsp:spPr>
        <a:xfrm>
          <a:off x="0" y="1570948"/>
          <a:ext cx="11076708" cy="156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Most </a:t>
          </a:r>
          <a:r>
            <a:rPr lang="en-US" sz="2100" kern="1200" dirty="0" err="1"/>
            <a:t>centres</a:t>
          </a:r>
          <a:r>
            <a:rPr lang="en-US" sz="2100" kern="1200" dirty="0"/>
            <a:t> have completed / are writing business cases for staff and equipment</a:t>
          </a:r>
        </a:p>
      </dsp:txBody>
      <dsp:txXfrm>
        <a:off x="0" y="1570948"/>
        <a:ext cx="11076708" cy="1568648"/>
      </dsp:txXfrm>
    </dsp:sp>
    <dsp:sp modelId="{A72D6934-405E-CB49-8AFB-D124DA749565}">
      <dsp:nvSpPr>
        <dsp:cNvPr id="0" name=""/>
        <dsp:cNvSpPr/>
      </dsp:nvSpPr>
      <dsp:spPr>
        <a:xfrm>
          <a:off x="0" y="3139596"/>
          <a:ext cx="11076708" cy="0"/>
        </a:xfrm>
        <a:prstGeom prst="line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1F6B7-D943-8D48-897E-EF731784AFCE}">
      <dsp:nvSpPr>
        <dsp:cNvPr id="0" name=""/>
        <dsp:cNvSpPr/>
      </dsp:nvSpPr>
      <dsp:spPr>
        <a:xfrm>
          <a:off x="0" y="3139596"/>
          <a:ext cx="11076708" cy="156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 example, in my Health Board it would take 17 years to on board priority groups alone with existing resources</a:t>
          </a:r>
        </a:p>
      </dsp:txBody>
      <dsp:txXfrm>
        <a:off x="0" y="3139596"/>
        <a:ext cx="11076708" cy="1568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0D9B-6A3B-1F43-B78B-0E3EF1743486}">
      <dsp:nvSpPr>
        <dsp:cNvPr id="0" name=""/>
        <dsp:cNvSpPr/>
      </dsp:nvSpPr>
      <dsp:spPr>
        <a:xfrm>
          <a:off x="0" y="40035"/>
          <a:ext cx="5886291" cy="1570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Commenced a </a:t>
          </a:r>
          <a:r>
            <a:rPr lang="en-US" sz="2200" kern="1200" dirty="0" err="1"/>
            <a:t>programme</a:t>
          </a:r>
          <a:r>
            <a:rPr lang="en-US" sz="2200" kern="1200" dirty="0"/>
            <a:t> to upskill specialist diabetes doctors, nurses and dietitians in HCL therapy – pre-learning, face-to-face learning, post learning plus competencies</a:t>
          </a:r>
        </a:p>
      </dsp:txBody>
      <dsp:txXfrm>
        <a:off x="76648" y="116683"/>
        <a:ext cx="5732995" cy="1416844"/>
      </dsp:txXfrm>
    </dsp:sp>
    <dsp:sp modelId="{D7DD9C0E-FF38-FD41-ACE9-546C1B0BFCC3}">
      <dsp:nvSpPr>
        <dsp:cNvPr id="0" name=""/>
        <dsp:cNvSpPr/>
      </dsp:nvSpPr>
      <dsp:spPr>
        <a:xfrm>
          <a:off x="0" y="1673535"/>
          <a:ext cx="5886291" cy="1570140"/>
        </a:xfrm>
        <a:prstGeom prst="roundRect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Webinars to educate inpatient staff and primary care staff on what they need to know</a:t>
          </a:r>
        </a:p>
      </dsp:txBody>
      <dsp:txXfrm>
        <a:off x="76648" y="1750183"/>
        <a:ext cx="5732995" cy="1416844"/>
      </dsp:txXfrm>
    </dsp:sp>
    <dsp:sp modelId="{FE7437D8-901E-FD49-87EE-404A62EF17EF}">
      <dsp:nvSpPr>
        <dsp:cNvPr id="0" name=""/>
        <dsp:cNvSpPr/>
      </dsp:nvSpPr>
      <dsp:spPr>
        <a:xfrm>
          <a:off x="0" y="3307035"/>
          <a:ext cx="5886291" cy="1570140"/>
        </a:xfrm>
        <a:prstGeom prst="roundRect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Clinical case discussions to support less experienced centres</a:t>
          </a:r>
        </a:p>
      </dsp:txBody>
      <dsp:txXfrm>
        <a:off x="76648" y="3383683"/>
        <a:ext cx="5732995" cy="1416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8498-2888-B84D-BB3D-3EDC22D9D8DC}">
      <dsp:nvSpPr>
        <dsp:cNvPr id="0" name=""/>
        <dsp:cNvSpPr/>
      </dsp:nvSpPr>
      <dsp:spPr>
        <a:xfrm>
          <a:off x="0" y="502"/>
          <a:ext cx="10314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DAFEC-E72E-DD4F-B684-CDC030CD9FB9}">
      <dsp:nvSpPr>
        <dsp:cNvPr id="0" name=""/>
        <dsp:cNvSpPr/>
      </dsp:nvSpPr>
      <dsp:spPr>
        <a:xfrm>
          <a:off x="0" y="502"/>
          <a:ext cx="10314708" cy="70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Similar to other health systems there are unacceptable inequalities  in pump use based on deprivation and ethnicity</a:t>
          </a:r>
        </a:p>
      </dsp:txBody>
      <dsp:txXfrm>
        <a:off x="0" y="502"/>
        <a:ext cx="10314708" cy="704630"/>
      </dsp:txXfrm>
    </dsp:sp>
    <dsp:sp modelId="{66FA4584-256A-C344-9D94-A5B68F3A73ED}">
      <dsp:nvSpPr>
        <dsp:cNvPr id="0" name=""/>
        <dsp:cNvSpPr/>
      </dsp:nvSpPr>
      <dsp:spPr>
        <a:xfrm>
          <a:off x="0" y="705132"/>
          <a:ext cx="10314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E97A4-49DD-8046-9D3F-1279CC24B436}">
      <dsp:nvSpPr>
        <dsp:cNvPr id="0" name=""/>
        <dsp:cNvSpPr/>
      </dsp:nvSpPr>
      <dsp:spPr>
        <a:xfrm>
          <a:off x="0" y="705132"/>
          <a:ext cx="10314708" cy="83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Reducing paperwork / form filling</a:t>
          </a:r>
        </a:p>
      </dsp:txBody>
      <dsp:txXfrm>
        <a:off x="0" y="705132"/>
        <a:ext cx="10314708" cy="838436"/>
      </dsp:txXfrm>
    </dsp:sp>
    <dsp:sp modelId="{482AEA45-05AE-E54E-B556-4A23D545A0B4}">
      <dsp:nvSpPr>
        <dsp:cNvPr id="0" name=""/>
        <dsp:cNvSpPr/>
      </dsp:nvSpPr>
      <dsp:spPr>
        <a:xfrm>
          <a:off x="0" y="1543569"/>
          <a:ext cx="10314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37C4B-510A-694D-9B7B-23B5B7CE0932}">
      <dsp:nvSpPr>
        <dsp:cNvPr id="0" name=""/>
        <dsp:cNvSpPr/>
      </dsp:nvSpPr>
      <dsp:spPr>
        <a:xfrm>
          <a:off x="0" y="1543569"/>
          <a:ext cx="10314708" cy="83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Finding those lost to follow up from secondary care – maybe 30% (most frequent in the most deprived, ethnic minority background and age) and encouraging referral</a:t>
          </a:r>
        </a:p>
      </dsp:txBody>
      <dsp:txXfrm>
        <a:off x="0" y="1543569"/>
        <a:ext cx="10314708" cy="838436"/>
      </dsp:txXfrm>
    </dsp:sp>
    <dsp:sp modelId="{AB1591AE-2CCD-834E-8FE9-7D31A2D0D1D4}">
      <dsp:nvSpPr>
        <dsp:cNvPr id="0" name=""/>
        <dsp:cNvSpPr/>
      </dsp:nvSpPr>
      <dsp:spPr>
        <a:xfrm>
          <a:off x="0" y="2382006"/>
          <a:ext cx="10314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6E3E2-1E08-2846-A849-31226B1500B5}">
      <dsp:nvSpPr>
        <dsp:cNvPr id="0" name=""/>
        <dsp:cNvSpPr/>
      </dsp:nvSpPr>
      <dsp:spPr>
        <a:xfrm>
          <a:off x="0" y="2382006"/>
          <a:ext cx="10314708" cy="83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Working in different languages, accessing tech and expenses</a:t>
          </a:r>
        </a:p>
      </dsp:txBody>
      <dsp:txXfrm>
        <a:off x="0" y="2382006"/>
        <a:ext cx="10314708" cy="838436"/>
      </dsp:txXfrm>
    </dsp:sp>
    <dsp:sp modelId="{DC8633E9-68D4-BC4C-89A6-0AD9A789061F}">
      <dsp:nvSpPr>
        <dsp:cNvPr id="0" name=""/>
        <dsp:cNvSpPr/>
      </dsp:nvSpPr>
      <dsp:spPr>
        <a:xfrm>
          <a:off x="0" y="3220443"/>
          <a:ext cx="10314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4148B-769A-FC47-A552-5F4B34C1B737}">
      <dsp:nvSpPr>
        <dsp:cNvPr id="0" name=""/>
        <dsp:cNvSpPr/>
      </dsp:nvSpPr>
      <dsp:spPr>
        <a:xfrm>
          <a:off x="0" y="3220443"/>
          <a:ext cx="10314708" cy="83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Individualising</a:t>
          </a:r>
          <a:r>
            <a:rPr lang="en-US" sz="1900" kern="1200" dirty="0"/>
            <a:t> approach in those who would struggle with carb counting, literacy and have additional support needs</a:t>
          </a:r>
        </a:p>
      </dsp:txBody>
      <dsp:txXfrm>
        <a:off x="0" y="3220443"/>
        <a:ext cx="10314708" cy="8384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4A2C6-ABC5-4B44-9D46-16B35C21BEEE}">
      <dsp:nvSpPr>
        <dsp:cNvPr id="0" name=""/>
        <dsp:cNvSpPr/>
      </dsp:nvSpPr>
      <dsp:spPr>
        <a:xfrm>
          <a:off x="0" y="21685"/>
          <a:ext cx="6545199" cy="1550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need to get maximum benefit from these systems for each patient. Maximum benefit from staff resources</a:t>
          </a:r>
        </a:p>
      </dsp:txBody>
      <dsp:txXfrm>
        <a:off x="75666" y="97351"/>
        <a:ext cx="6393867" cy="1398698"/>
      </dsp:txXfrm>
    </dsp:sp>
    <dsp:sp modelId="{B65662C1-FDD7-C24B-BE4A-ABBD802B80F2}">
      <dsp:nvSpPr>
        <dsp:cNvPr id="0" name=""/>
        <dsp:cNvSpPr/>
      </dsp:nvSpPr>
      <dsp:spPr>
        <a:xfrm>
          <a:off x="0" y="1635075"/>
          <a:ext cx="6545199" cy="1550030"/>
        </a:xfrm>
        <a:prstGeom prst="roundRect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Cardiff we are using Medtronic Care Connect to triage our patients into red / amber / green and exploring how this can improve our follow up and outcomes</a:t>
          </a:r>
        </a:p>
      </dsp:txBody>
      <dsp:txXfrm>
        <a:off x="75666" y="1710741"/>
        <a:ext cx="6393867" cy="1398698"/>
      </dsp:txXfrm>
    </dsp:sp>
    <dsp:sp modelId="{27ACD87F-FAB0-164A-B4F4-1AC2B23CEF64}">
      <dsp:nvSpPr>
        <dsp:cNvPr id="0" name=""/>
        <dsp:cNvSpPr/>
      </dsp:nvSpPr>
      <dsp:spPr>
        <a:xfrm>
          <a:off x="0" y="3248466"/>
          <a:ext cx="6545199" cy="1550030"/>
        </a:xfrm>
        <a:prstGeom prst="roundRect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Another Health Board is working on a trial of the Diabeter system to improve outcomes</a:t>
          </a:r>
        </a:p>
      </dsp:txBody>
      <dsp:txXfrm>
        <a:off x="75666" y="3324132"/>
        <a:ext cx="6393867" cy="1398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25E53-8A99-244F-ABB2-4FEAACC421D2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Affects upto 140,000 of the 400,000 with type 1 diabetes in the UK</a:t>
          </a:r>
        </a:p>
      </dsp:txBody>
      <dsp:txXfrm>
        <a:off x="902330" y="1025"/>
        <a:ext cx="2602114" cy="1561268"/>
      </dsp:txXfrm>
    </dsp:sp>
    <dsp:sp modelId="{45B2FAAE-3DA1-C045-B0BF-455CC0B38CEE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Risk factors – history of disordered eating, diabetes related stress, poor body image and hypoglycaemia fear</a:t>
          </a:r>
        </a:p>
      </dsp:txBody>
      <dsp:txXfrm>
        <a:off x="3764655" y="1025"/>
        <a:ext cx="2602114" cy="1561268"/>
      </dsp:txXfrm>
    </dsp:sp>
    <dsp:sp modelId="{7F980618-623C-1346-94BC-33678DABADAD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Insulin with-holding, glucose level manipulation, weight fluctuation</a:t>
          </a:r>
        </a:p>
      </dsp:txBody>
      <dsp:txXfrm>
        <a:off x="6626980" y="1025"/>
        <a:ext cx="2602114" cy="1561268"/>
      </dsp:txXfrm>
    </dsp:sp>
    <dsp:sp modelId="{8BEB9C81-5DE8-1A45-8408-57547D77EA35}">
      <dsp:nvSpPr>
        <dsp:cNvPr id="0" name=""/>
        <dsp:cNvSpPr/>
      </dsp:nvSpPr>
      <dsp:spPr>
        <a:xfrm>
          <a:off x="902330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Much greater risk of all complications including DKA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e.g. retinopathy 84%</a:t>
          </a:r>
        </a:p>
      </dsp:txBody>
      <dsp:txXfrm>
        <a:off x="902330" y="1822505"/>
        <a:ext cx="2602114" cy="1561268"/>
      </dsp:txXfrm>
    </dsp:sp>
    <dsp:sp modelId="{E36F15C5-DF32-8240-89A6-8A93DF961EEB}">
      <dsp:nvSpPr>
        <dsp:cNvPr id="0" name=""/>
        <dsp:cNvSpPr/>
      </dsp:nvSpPr>
      <dsp:spPr>
        <a:xfrm>
          <a:off x="3764655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30 x greater risk of death than age-matched controls</a:t>
          </a:r>
        </a:p>
      </dsp:txBody>
      <dsp:txXfrm>
        <a:off x="3764655" y="1822505"/>
        <a:ext cx="2602114" cy="1561268"/>
      </dsp:txXfrm>
    </dsp:sp>
    <dsp:sp modelId="{87919E88-EC22-A643-BD90-74ECE6639321}">
      <dsp:nvSpPr>
        <dsp:cNvPr id="0" name=""/>
        <dsp:cNvSpPr/>
      </dsp:nvSpPr>
      <dsp:spPr>
        <a:xfrm>
          <a:off x="6626980" y="182250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High association with depression and anxiety</a:t>
          </a:r>
        </a:p>
      </dsp:txBody>
      <dsp:txXfrm>
        <a:off x="6626980" y="1822505"/>
        <a:ext cx="2602114" cy="1561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726E7-904B-0440-AFF8-1FB09E7F2162}">
      <dsp:nvSpPr>
        <dsp:cNvPr id="0" name=""/>
        <dsp:cNvSpPr/>
      </dsp:nvSpPr>
      <dsp:spPr>
        <a:xfrm>
          <a:off x="0" y="468907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E04B1-2F9C-9E41-BDF1-26DFA497ECBD}">
      <dsp:nvSpPr>
        <dsp:cNvPr id="0" name=""/>
        <dsp:cNvSpPr/>
      </dsp:nvSpPr>
      <dsp:spPr>
        <a:xfrm>
          <a:off x="316607" y="7696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Intense focus on food and glucose management may precipitate or worsen disordered eating in type 1 diabetes</a:t>
          </a:r>
        </a:p>
      </dsp:txBody>
      <dsp:txXfrm>
        <a:off x="369603" y="822679"/>
        <a:ext cx="2743471" cy="1703417"/>
      </dsp:txXfrm>
    </dsp:sp>
    <dsp:sp modelId="{BDDDD2F3-F592-744A-9391-969F9711BFA6}">
      <dsp:nvSpPr>
        <dsp:cNvPr id="0" name=""/>
        <dsp:cNvSpPr/>
      </dsp:nvSpPr>
      <dsp:spPr>
        <a:xfrm>
          <a:off x="3482677" y="468907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86591-334B-6748-A573-A83C2D172C98}">
      <dsp:nvSpPr>
        <dsp:cNvPr id="0" name=""/>
        <dsp:cNvSpPr/>
      </dsp:nvSpPr>
      <dsp:spPr>
        <a:xfrm>
          <a:off x="3799284" y="7696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Pumps may affect body image and intensify the focus on food and glucose control</a:t>
          </a:r>
        </a:p>
      </dsp:txBody>
      <dsp:txXfrm>
        <a:off x="3852280" y="822679"/>
        <a:ext cx="2743471" cy="1703417"/>
      </dsp:txXfrm>
    </dsp:sp>
    <dsp:sp modelId="{D36E2179-1F40-0847-90AF-9D2201AC7381}">
      <dsp:nvSpPr>
        <dsp:cNvPr id="0" name=""/>
        <dsp:cNvSpPr/>
      </dsp:nvSpPr>
      <dsp:spPr>
        <a:xfrm>
          <a:off x="6965354" y="468907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A6B8B-F894-AB4C-99D0-A79D62F8BCAB}">
      <dsp:nvSpPr>
        <dsp:cNvPr id="0" name=""/>
        <dsp:cNvSpPr/>
      </dsp:nvSpPr>
      <dsp:spPr>
        <a:xfrm>
          <a:off x="7281961" y="7696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Does the treatment regime affect TIDE?</a:t>
          </a:r>
        </a:p>
      </dsp:txBody>
      <dsp:txXfrm>
        <a:off x="7334957" y="822679"/>
        <a:ext cx="2743471" cy="170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1C64D-AAB1-C046-9F45-4545B5EE60E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8DFC8-6AA9-BC48-B852-22DE033A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1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8DFC8-6AA9-BC48-B852-22DE033AA9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5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6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2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7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0F9BC4-15A9-0B49-B780-475EC91BDD3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46EF04-FFD5-A348-9728-7B0EB86F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640747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337-022-00571-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11/dme.1458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409E-56F4-3BF5-45F3-60C186F82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839410"/>
          </a:xfrm>
        </p:spPr>
        <p:txBody>
          <a:bodyPr>
            <a:normAutofit/>
          </a:bodyPr>
          <a:lstStyle/>
          <a:p>
            <a:r>
              <a:rPr lang="en-US" sz="4400" dirty="0"/>
              <a:t>Overview of Type 1 Diabetes – Management and Regimens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A5805-3C7B-34D7-BC53-1005A9794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462" y="4812105"/>
            <a:ext cx="8825658" cy="861420"/>
          </a:xfrm>
        </p:spPr>
        <p:txBody>
          <a:bodyPr>
            <a:noAutofit/>
          </a:bodyPr>
          <a:lstStyle/>
          <a:p>
            <a:r>
              <a:rPr lang="en-US" sz="2400" dirty="0"/>
              <a:t>Dr Julia Platts</a:t>
            </a:r>
          </a:p>
          <a:p>
            <a:r>
              <a:rPr lang="en-US" sz="2400" dirty="0"/>
              <a:t>Consultant in Cardiff and Vale UHB</a:t>
            </a:r>
          </a:p>
          <a:p>
            <a:r>
              <a:rPr lang="en-US" sz="2400" dirty="0"/>
              <a:t>National Clinical Lead for Diabetes in Wales</a:t>
            </a:r>
          </a:p>
        </p:txBody>
      </p:sp>
    </p:spTree>
    <p:extLst>
      <p:ext uri="{BB962C8B-B14F-4D97-AF65-F5344CB8AC3E}">
        <p14:creationId xmlns:p14="http://schemas.microsoft.com/office/powerpoint/2010/main" val="253521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A0BA-533B-9FE7-0DDD-957514FC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2" y="81023"/>
            <a:ext cx="9821803" cy="868101"/>
          </a:xfrm>
        </p:spPr>
        <p:txBody>
          <a:bodyPr/>
          <a:lstStyle/>
          <a:p>
            <a:r>
              <a:rPr lang="en-US" dirty="0"/>
              <a:t>Median HbA1c in England and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7EB7-C4AC-1E3C-BFF2-596E1216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AED21-34BF-5651-14BD-B1773D9D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47350"/>
            <a:ext cx="10353318" cy="54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6840-9A26-F5A3-85C1-F15D545D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target achievement is affected by age: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F3E6F-325F-5308-C4B5-0A8332C80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073" y="2141538"/>
            <a:ext cx="7100879" cy="3649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81A4A-EB24-C153-91C4-F9AA92400332}"/>
              </a:ext>
            </a:extLst>
          </p:cNvPr>
          <p:cNvSpPr txBox="1"/>
          <p:nvPr/>
        </p:nvSpPr>
        <p:spPr>
          <a:xfrm>
            <a:off x="1319645" y="6359236"/>
            <a:ext cx="594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sng" strike="noStrike" dirty="0">
                <a:effectLst/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Diabetes Technol Ther.</a:t>
            </a:r>
            <a:r>
              <a:rPr lang="en-GB" b="0" i="0" u="none" strike="noStrike" dirty="0">
                <a:effectLst/>
                <a:latin typeface="Helvetica Neue" panose="02000503000000020004" pitchFamily="2" charset="0"/>
              </a:rPr>
              <a:t> September 2020; 22(9): 645–650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0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3BEF-176F-B71B-67AC-980AB478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Treatment Evolution over</a:t>
            </a:r>
            <a:br>
              <a:rPr lang="en-US" dirty="0"/>
            </a:br>
            <a:r>
              <a:rPr lang="en-US" dirty="0"/>
              <a:t> last 20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F180-5E6E-862A-C665-6ACFBC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MDI</a:t>
            </a:r>
          </a:p>
          <a:p>
            <a:pPr marL="457200" lvl="1" indent="0">
              <a:buNone/>
            </a:pPr>
            <a:r>
              <a:rPr lang="en-US" sz="2400" dirty="0"/>
              <a:t>Standalone pumps (reliable since 2000’s)</a:t>
            </a:r>
          </a:p>
          <a:p>
            <a:pPr marL="457200" lvl="1" indent="0">
              <a:buNone/>
            </a:pPr>
            <a:r>
              <a:rPr lang="en-US" sz="2400" dirty="0"/>
              <a:t>Sensor augmented pump therapy (early 2000’s)</a:t>
            </a:r>
          </a:p>
          <a:p>
            <a:pPr marL="457200" lvl="1" indent="0">
              <a:buNone/>
            </a:pPr>
            <a:r>
              <a:rPr lang="en-US" sz="2400" dirty="0"/>
              <a:t>Predicted low glucose suspend (2015 </a:t>
            </a:r>
            <a:r>
              <a:rPr lang="en-US" sz="2400" dirty="0" err="1"/>
              <a:t>ish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r>
              <a:rPr lang="en-US" sz="2400" dirty="0"/>
              <a:t>DIY closed loops</a:t>
            </a:r>
          </a:p>
          <a:p>
            <a:pPr marL="457200" lvl="1" indent="0">
              <a:buNone/>
            </a:pPr>
            <a:r>
              <a:rPr lang="en-US" sz="2400" dirty="0"/>
              <a:t>Hybrid closed loops (2019)</a:t>
            </a:r>
          </a:p>
        </p:txBody>
      </p:sp>
      <p:pic>
        <p:nvPicPr>
          <p:cNvPr id="4" name="Picture 4" descr="Medtronic Insulin Pump Devices Recalled Due to Serious Risks">
            <a:extLst>
              <a:ext uri="{FF2B5EF4-FFF2-40B4-BE49-F238E27FC236}">
                <a16:creationId xmlns:a16="http://schemas.microsoft.com/office/drawing/2014/main" id="{E8ABDD26-BAA7-216C-91EC-5F526C44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2079" b="4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07AEC9-9EAB-4BFE-9E8B-0A88819A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2" name="Freeform 98">
              <a:extLst>
                <a:ext uri="{FF2B5EF4-FFF2-40B4-BE49-F238E27FC236}">
                  <a16:creationId xmlns:a16="http://schemas.microsoft.com/office/drawing/2014/main" id="{F1282140-09D2-4C25-B13E-800140960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DDE92A-A4E7-4CE8-AE27-5F761E304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20B63E-D7BD-43AC-84C5-440D2577B5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1857C07-B4DF-4B6F-B782-859264D7D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EF0D51B-B72F-4918-AAB1-A6BE4B82A7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E229AF8-7F20-4524-8FA2-E3E29BF21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87E978-EC26-4EA5-9DFE-B84C4C2B9C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4115A8A-0175-495F-B7DA-C59F0D599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7B44B3D-D148-4FD7-B8CD-5FF3155CF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53928E8-F407-44BF-9A91-041E649AF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61F5A62-82DB-4B66-BD14-C92BCF8D3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CBCB962-7F30-4DBF-AB1F-C53DEACD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8497F5B-65FB-4EE8-9FCF-FE0D49F3A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8C46E6C-774F-4C36-927A-BAA7DEB7D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531B587-919E-433D-B327-DB808F716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DCE57BD-EC34-4A76-B287-D23AC5FD4F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E7C9C6-C39D-4EB5-8AA8-2023FB7EE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3B78F45-3048-4595-8C48-D646E25E4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DD4AD3-998F-4837-A5CA-F02017A6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90882A5-BB39-4E31-BAF5-97EF47ED8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6EC88EF-0939-4A86-A45F-BC8C2B26F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9DD588-37E7-4B23-9ED6-F131F03B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460794-AF86-4574-B424-D631823D3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6690C8A-042E-433D-B253-6F06AA695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4C5E5A5-DA67-4881-88C8-D75582BE1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2E2B0F9-55EA-4641-9CE3-FCC519043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4F27AA-CF8E-4932-9EC9-F14A918B9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F8E811C-1786-4DEB-9E69-6DE9F58A3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973AE6-1228-44C3-9539-A52C9B1D1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0D667F6-8D7D-428B-BF6F-A63BF5FBC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1493161-972F-4035-82D4-1CCC8A40A7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BF5D3FF-5D5D-4416-B40B-11E70DC71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9344B8-784E-418E-A715-E46BE55B6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1159D-CDB4-473C-A602-4C61F648B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7CEEC98-B022-4C88-9E3C-5423114E92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E777FD-A0D8-4ADD-9C76-2B0407F72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6F04DA7-9CD2-4BC0-8DBE-3846A4A3C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9780951-740D-4EF7-AA1A-49B29144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E9967E5-6E93-471F-A0CC-A672AE17FA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A1BCC38-1F57-4C90-B954-4B53F1E5C5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5CF7B5C-1BEC-4D5D-8B95-8633ECF432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ED04EA6-5508-427D-8D22-81C59266A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B9004AD-3371-4FFC-A5A4-BE80CB57B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782535D-5285-44E5-B0C5-FC0BDC8E0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EC38B95-A7C9-403B-9F93-74C1A18BEC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10C6357-BE69-4A3B-87BA-018112593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C41DA3D-A7F6-4FB5-9A14-9E93E449A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D8DEF88-B68B-4C40-8729-91C1626B9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C9971C2-04A2-4FD6-98D0-B7073996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2C046FF-0BD4-41DD-94DF-29CEE8F88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EE25D21-6A38-45D8-B01C-E31EF664E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622EE14-7B3C-448B-A043-BC43658EC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BEE20CD-3E74-4C3F-AA60-C563417D2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C4BDE27-36BB-412B-BC30-B29F24D4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1127E0-675A-4618-9A07-FE8C1E6268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AAA0CF5-A5AD-4480-A771-6DC7CEFAE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9445CFB-F018-4FD9-9326-F900B781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B273038-DE20-491F-9939-BC0CD44053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0D9CBA9-FF19-4776-AC11-BAE91D68E3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644A66-F98B-47AA-8254-41D0259C3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A71F829-705B-4DEF-8017-30AA98B2F9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ADB28A1-8EE2-4ACB-BD6A-613AE6B66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B03F8C3-1989-4AF2-8B5A-E4F826CDC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8911BCB-1DB5-47AB-81D0-8ECC55AD4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C953592-A4AB-4B66-B56C-E7E55375F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06B32BB-10C9-47F7-942B-E68D388ACF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A419952-02EB-45AF-844C-84FD5B3DE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65667A9-017B-4F63-B4C5-D34CE478FE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C992FC9-E7E7-428D-B82E-439AAF7C5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608CED2-F16E-48F3-A14B-21D5E39FC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3D76777-7C4B-42B4-AED8-A5539FB16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F42983A-E263-4138-BF3C-3BAC377B0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B7E20FA-2DE7-4277-87F8-1D82DB6406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A715BAF-7C88-4BB5-B7AC-268F56E0D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19D3BD0-A78B-47B1-A75E-F52EF605D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FF948B3-F575-4AC3-B5CB-61DD5FA763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87C7265-9EC1-44BF-8C52-3AA87BD0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04A47CC-202F-4AA2-AB3E-C54FE35A8B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2FC81F2-9316-46C1-A8D8-7DDA27F8A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BD9A078-5764-467B-9FC0-DFC64F676F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7B2EBE5-458B-4D53-9B88-ED83CFF1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4F3107B1-873C-4EFA-808F-2BA7686C8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C36E72E-D186-4E07-B0AC-CA9B880F9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20267E3-AB30-4642-A034-71F86FCF6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FD2D1EF-CFA4-4FBC-A160-9A6E66140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7EB9FF9-E1B5-435B-B204-2EB6EA192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8BE4B63-95E8-4E3A-9039-4A6567F85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1004DE9-B326-4AE0-A43A-06D38E085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4894533-9533-42BB-B981-ECBC8136C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0B2DBFC-7360-4F73-A8A3-FC6651233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AF954A4-4509-4E0B-8A7E-C5ED65BA9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0DE8D61-F7C6-4611-9655-0556F2E8C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AB6CBE5-E043-42BB-AFB8-4A4894C4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FEDDC7F-06BE-4638-AF08-917323294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ACCD129-C3C4-4157-BEDE-7611E829E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F817751-8ED5-487E-9976-216EEE131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87B65EB-E838-4CF7-9F73-5B117BA2F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7218803-BDF0-4296-BD4D-2F6D341C57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C64C08D4-4A3C-4644-9A6B-A3E44F8C4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448942A-BFE6-4A74-8AC2-D0A3D09D8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FE588F5-37CB-4EDE-90D5-20DE068E8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E34BBD7-4CCF-4691-952A-C2E662DF8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57B31F6-4799-4A8D-A7D8-261DCAE1C4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0424E31-1D0B-4E13-9D73-4DC0DB7B83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4379BE6-2A1F-4CF3-971D-B23BF4AF8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EB3993A-1002-4C8D-8F50-CAEF0F1835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1D2DBC3-0B30-4312-91E1-6FA2C1870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6B6005-D67A-4006-844E-C561284F7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F119E0F-FB34-440B-8C52-AC64584F0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C8E579E-53EA-4DAB-BB89-49243AE85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D603BD5-619E-44A4-BA18-61B4501F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743652E-C89F-4433-A122-83CA187F9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F45C8D9-C3D7-4DE6-A151-4FC02FD56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8F4DE1F-74D6-4B7E-A864-A7354F287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8EBD3EA-DB69-4954-88BD-1218B340EB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0F8B685-F78E-4261-B345-F5E4238CA9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F587EF1-D784-4D0C-85F1-84D9896205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AFC9F26-DE9C-44ED-BFDA-B53D4373F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C5C5B20-2957-4913-974F-6C643B14A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4FF2B521-7E20-4B95-8B57-723DDEA0D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099D084-404A-48EA-8AA4-3DE23D0A7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FBCBDE4-1CF7-47CF-A3AC-40A225657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B04CE69-D714-4B45-AA45-C18988347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ACDC249-F5DC-498A-B86E-B98736F391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6F9CACB-3D25-4CD3-BACC-6CAF8C923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E0A759E-B512-4C6B-A2AC-CB59E1068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8FDDBB3-375D-438E-AB85-DEE34D6B4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571AE7B-9324-4652-BA2F-50550D60E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D8EC0F0-66AE-4542-B774-FE12EDC164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FE28852-1AE5-4C7D-8A5A-FE72DA532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04E5358-618D-4DE9-85BF-84AFB4BEB1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286D725-FCF5-44D0-B5FF-4001A5A31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BD6607D-EE36-4270-BE75-B5D58808B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7CB98F5-FB6F-4EA1-BE45-73A75DFC96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C48DEF1-B84B-4C6B-BC15-5C9CF3DAAF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A1657A-7197-4559-8DAD-640280FF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30DEEEE-6BC2-4F12-AC26-EA02BB27F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F70A519-7171-4594-B492-974B23F18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90583A9-FCC7-474E-B10D-8F6DD7B74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04E1E01-2468-4ED6-932B-DFE74F180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5DE2855-EBF3-46B5-B5AB-37F33DAEC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AB63BD3-DF06-4DC8-8B81-A4A093073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A8FEC80-A785-4B83-A1F5-AA524E2D4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E56E08B4-7863-4447-ADE5-AAC63C8EBD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48D39C2-1010-4240-9865-B0EBD7E040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3FD354F-81D1-4345-8C40-E58D5C27B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A343148-BCCD-4618-8B23-EB728235B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732D1A89-C062-4D40-A079-980BAD591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1319DEE0-4918-468D-8B5A-A4759D5C8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BB6155A-8B2E-4CCD-B852-26927EF9EA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57B2E68-E4C5-47DD-988F-125E7C2F8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549DE4B-B602-48AF-AC61-05F694A34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E8CA150-1FC4-4A4D-9DB2-1AA3A3466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EB0DDA-B2FE-427A-A2F0-9FC06C33D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63C95539-7E29-4577-ACE2-8642D81C72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2FF50C42-6433-4328-B5CA-389C28317E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4A59028-6EE1-4E53-959E-067DF80BE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2C184BDD-4E87-4C6F-9249-7CA2121B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0AE336B-F4C5-44E8-8E78-382683C04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DF74550-C0B6-4EDE-81AF-ABAE0AD23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C7509FB-3C93-4ADB-B6BF-06A5025F2A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Content Placeholder 3" descr="A device with a screen and a device with a screen&#10;&#10;Description automatically generated">
            <a:extLst>
              <a:ext uri="{FF2B5EF4-FFF2-40B4-BE49-F238E27FC236}">
                <a16:creationId xmlns:a16="http://schemas.microsoft.com/office/drawing/2014/main" id="{CAFEBA66-8A86-04F6-090F-1216275871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11" r="1734" b="-2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487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2577-39CE-C10E-5007-7D4F80DD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Evolution and Increased TIR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6F750C-6D08-D6B9-0944-141E09512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00" r="47762" b="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CE375-AF25-E167-7A72-36195F53C7B6}"/>
              </a:ext>
            </a:extLst>
          </p:cNvPr>
          <p:cNvSpPr txBox="1"/>
          <p:nvPr/>
        </p:nvSpPr>
        <p:spPr>
          <a:xfrm>
            <a:off x="7865806" y="2251587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>
                <a:highlight>
                  <a:srgbClr val="050707"/>
                </a:highlight>
              </a:rPr>
              <a:t>Lunati et al.A Single-Center Cohort Study. Front. Endocrinol. 13:816599. doi: 10.3389/fendo.2022.816599 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1FBAAC7-7C5D-2CF4-B776-AD655B72D20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2888" y="6489701"/>
            <a:ext cx="9163051" cy="3857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2F7ADBC9-BE38-E383-FB74-4CD4CDE7DC68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6472238"/>
            <a:ext cx="2540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63500" rIns="127000" bIns="635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  <a:latin typeface="Helvetica" pitchFamily="2" charset="0"/>
              </a:rPr>
              <a:t>Date of Download:  6/15/2024</a:t>
            </a: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87252B83-C7B2-6959-AB02-69C10D86B4FF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29150" y="6470651"/>
            <a:ext cx="6038850" cy="385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Ins="256032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Copyright © 2024 American Diabetes Association. All rights reserved.</a:t>
            </a:r>
          </a:p>
        </p:txBody>
      </p:sp>
      <p:sp>
        <p:nvSpPr>
          <p:cNvPr id="14341" name="Text Placeholder 2">
            <a:extLst>
              <a:ext uri="{FF2B5EF4-FFF2-40B4-BE49-F238E27FC236}">
                <a16:creationId xmlns:a16="http://schemas.microsoft.com/office/drawing/2014/main" id="{ACB116F7-612D-99EA-6095-781FC5DDAAD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78432" y="119063"/>
            <a:ext cx="685303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rIns="13716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Helvetica" pitchFamily="2" charset="0"/>
              </a:rPr>
              <a:t>From: </a:t>
            </a:r>
            <a:r>
              <a:rPr lang="en-US" altLang="en-US" sz="1300" b="1" dirty="0">
                <a:latin typeface="Helvetica" pitchFamily="2" charset="0"/>
              </a:rPr>
              <a:t>Hybrid Closed-Loop Therapy in Adults With Type 1 Diabetes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latin typeface="Helvetica" pitchFamily="2" charset="0"/>
              </a:rPr>
              <a:t>and Above-Target HbA</a:t>
            </a:r>
            <a:r>
              <a:rPr lang="en-US" altLang="en-US" sz="1300" b="1" baseline="-25000" dirty="0">
                <a:latin typeface="Helvetica" pitchFamily="2" charset="0"/>
              </a:rPr>
              <a:t>1c</a:t>
            </a:r>
            <a:r>
              <a:rPr lang="en-US" altLang="en-US" sz="1300" b="1" dirty="0">
                <a:latin typeface="Helvetica" pitchFamily="2" charset="0"/>
              </a:rPr>
              <a:t>: A Real-world Observational Study</a:t>
            </a:r>
          </a:p>
        </p:txBody>
      </p:sp>
      <p:sp>
        <p:nvSpPr>
          <p:cNvPr id="16390" name="Text Placeholder 2">
            <a:extLst>
              <a:ext uri="{FF2B5EF4-FFF2-40B4-BE49-F238E27FC236}">
                <a16:creationId xmlns:a16="http://schemas.microsoft.com/office/drawing/2014/main" id="{6970F91D-F184-734C-A031-88D72C09198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31938" y="1171185"/>
            <a:ext cx="9144000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Helvetica" pitchFamily="2" charset="0"/>
                <a:sym typeface="Wingdings"/>
              </a:rPr>
              <a:t>Diabetes Care. </a:t>
            </a:r>
          </a:p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Helvetica" pitchFamily="2" charset="0"/>
                <a:sym typeface="Wingdings"/>
              </a:rPr>
              <a:t>2023;46(10):1831-1838. doi:10.2337/dc23-0635</a:t>
            </a:r>
          </a:p>
        </p:txBody>
      </p:sp>
      <p:sp>
        <p:nvSpPr>
          <p:cNvPr id="14343" name="Text Placeholder 2">
            <a:extLst>
              <a:ext uri="{FF2B5EF4-FFF2-40B4-BE49-F238E27FC236}">
                <a16:creationId xmlns:a16="http://schemas.microsoft.com/office/drawing/2014/main" id="{6A855AE7-C951-93D2-E83D-FDED8532218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780088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100">
                <a:latin typeface="Helvetica" pitchFamily="2" charset="0"/>
              </a:rPr>
              <a:t>A: Violin plot demonstrating HbA</a:t>
            </a:r>
            <a:r>
              <a:rPr lang="en-US" altLang="en-US" sz="1100" baseline="-25000">
                <a:latin typeface="Helvetica" pitchFamily="2" charset="0"/>
              </a:rPr>
              <a:t>1c</a:t>
            </a:r>
            <a:r>
              <a:rPr lang="en-US" altLang="en-US" sz="1100">
                <a:latin typeface="Helvetica" pitchFamily="2" charset="0"/>
              </a:rPr>
              <a:t> at baseline and follow-up (P &lt; 0.0001). B: Scatter plot showing individual patient data for HbA</a:t>
            </a:r>
            <a:r>
              <a:rPr lang="en-US" altLang="en-US" sz="1100" baseline="-25000">
                <a:latin typeface="Helvetica" pitchFamily="2" charset="0"/>
              </a:rPr>
              <a:t>1c</a:t>
            </a:r>
            <a:r>
              <a:rPr lang="en-US" altLang="en-US" sz="1100">
                <a:latin typeface="Helvetica" pitchFamily="2" charset="0"/>
              </a:rPr>
              <a:t> at baseline, with the line representing the threshold for no change in HbA</a:t>
            </a:r>
            <a:r>
              <a:rPr lang="en-US" altLang="en-US" sz="1100" baseline="-25000">
                <a:latin typeface="Helvetica" pitchFamily="2" charset="0"/>
              </a:rPr>
              <a:t>1c</a:t>
            </a:r>
            <a:r>
              <a:rPr lang="en-US" altLang="en-US" sz="1100">
                <a:latin typeface="Helvetica" pitchFamily="2" charset="0"/>
              </a:rPr>
              <a:t>. C: Stacked bar chart demonstrating TIR at baseline and follow-up. Data are for individuals with complete sensor data only (n = 380).
</a:t>
            </a:r>
          </a:p>
        </p:txBody>
      </p:sp>
      <p:sp>
        <p:nvSpPr>
          <p:cNvPr id="14344" name="TextBox 11">
            <a:extLst>
              <a:ext uri="{FF2B5EF4-FFF2-40B4-BE49-F238E27FC236}">
                <a16:creationId xmlns:a16="http://schemas.microsoft.com/office/drawing/2014/main" id="{FB5F128F-C5B5-20EB-F884-857289E100A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5510213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Helvetica" pitchFamily="2" charset="0"/>
              </a:rPr>
              <a:t>Figure Legend:</a:t>
            </a:r>
          </a:p>
        </p:txBody>
      </p:sp>
      <p:cxnSp>
        <p:nvCxnSpPr>
          <p:cNvPr id="14345" name="Straight Connector 13">
            <a:extLst>
              <a:ext uri="{FF2B5EF4-FFF2-40B4-BE49-F238E27FC236}">
                <a16:creationId xmlns:a16="http://schemas.microsoft.com/office/drawing/2014/main" id="{1184AB7A-3734-84A6-E58E-E60C080BF125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524000" y="958850"/>
            <a:ext cx="9144000" cy="0"/>
          </a:xfrm>
          <a:prstGeom prst="line">
            <a:avLst/>
          </a:prstGeom>
          <a:noFill/>
          <a:ln w="9525" algn="ctr">
            <a:solidFill>
              <a:srgbClr val="ECF0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4346" name="Picture 5" descr="American Diabetes Association">
            <a:extLst>
              <a:ext uri="{FF2B5EF4-FFF2-40B4-BE49-F238E27FC236}">
                <a16:creationId xmlns:a16="http://schemas.microsoft.com/office/drawing/2014/main" id="{0CCF3097-0957-6E4F-40A0-28810F33DC3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92088"/>
            <a:ext cx="19986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E82184-0453-6149-1386-704348BAC9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555946"/>
            <a:ext cx="4432382" cy="3538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566A1-8501-1CBD-D391-7EC37246E2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7738" y="1635322"/>
            <a:ext cx="4442924" cy="32434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BD0E-B791-8F3F-5B1F-6568D5F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on HCL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01E0-6C19-C653-268B-E24561D4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91" y="1957924"/>
            <a:ext cx="7171219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Significant benefits to HCL </a:t>
            </a:r>
          </a:p>
          <a:p>
            <a:pPr marL="0" indent="0">
              <a:buNone/>
            </a:pPr>
            <a:r>
              <a:rPr lang="en-US" dirty="0"/>
              <a:t>therapy in pregnancy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 in 2 pregnancies with </a:t>
            </a:r>
          </a:p>
          <a:p>
            <a:pPr marL="0" indent="0">
              <a:buNone/>
            </a:pPr>
            <a:r>
              <a:rPr lang="en-US" dirty="0"/>
              <a:t>diabetes have a complication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Continual change in insulin </a:t>
            </a:r>
          </a:p>
          <a:p>
            <a:pPr marL="0" indent="0">
              <a:buNone/>
            </a:pPr>
            <a:r>
              <a:rPr lang="en-US" dirty="0"/>
              <a:t>Requirements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AiDAPT</a:t>
            </a:r>
            <a:r>
              <a:rPr lang="en-US" dirty="0"/>
              <a:t> study</a:t>
            </a:r>
            <a:r>
              <a:rPr lang="en-GB" sz="1200" dirty="0">
                <a:latin typeface="-webkit-standard"/>
              </a:rPr>
              <a:t>N Engl J Med 2023;389:1566-1578</a:t>
            </a:r>
          </a:p>
          <a:p>
            <a:pPr marL="0" indent="0">
              <a:buNone/>
            </a:pPr>
            <a:r>
              <a:rPr lang="en-GB" dirty="0">
                <a:latin typeface="-webkit-standard"/>
              </a:rPr>
              <a:t>Greater TIR</a:t>
            </a:r>
          </a:p>
          <a:p>
            <a:pPr marL="0" indent="0">
              <a:buNone/>
            </a:pPr>
            <a:r>
              <a:rPr lang="en-GB" dirty="0">
                <a:latin typeface="-webkit-standard"/>
              </a:rPr>
              <a:t>Less maternal weight gain</a:t>
            </a:r>
          </a:p>
          <a:p>
            <a:pPr marL="0" indent="0">
              <a:buNone/>
            </a:pPr>
            <a:r>
              <a:rPr lang="en-GB" dirty="0">
                <a:latin typeface="-webkit-standard"/>
              </a:rPr>
              <a:t>Low LGA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73FF5-4BEB-1303-4BE7-B03B0B18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449874"/>
            <a:ext cx="3819255" cy="50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4922-95D7-EFCE-0574-051E4B48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NPID data 2021 - 2022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B2CF-3A3E-DBAF-A5FF-3DE4908D3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4" y="2108201"/>
            <a:ext cx="10553796" cy="42347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Frutiger W01"/>
              </a:rPr>
              <a:t>Pregnancy outcomes </a:t>
            </a:r>
            <a:r>
              <a:rPr lang="en-GB" sz="2000" b="0" i="0" u="sng" strike="noStrike" dirty="0">
                <a:effectLst/>
                <a:latin typeface="Frutiger W01"/>
              </a:rPr>
              <a:t>improved</a:t>
            </a:r>
            <a:r>
              <a:rPr lang="en-GB" sz="2000" b="0" i="0" u="none" strike="noStrike" dirty="0">
                <a:effectLst/>
                <a:latin typeface="Frutiger W01"/>
              </a:rPr>
              <a:t> in those with type 1 diabetes.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Frutiger W01"/>
              </a:rPr>
              <a:t>F</a:t>
            </a:r>
            <a:r>
              <a:rPr lang="en-GB" sz="2000" b="0" i="0" u="none" strike="noStrike" dirty="0">
                <a:effectLst/>
                <a:latin typeface="Frutiger W01"/>
              </a:rPr>
              <a:t>ewer serious adverse pregnancy outcomes (congenital anomalies, stillbirths and neonatal deaths) compared to the previous seven years (</a:t>
            </a:r>
            <a:r>
              <a:rPr lang="en-GB" sz="2000" b="0" i="0" u="sng" strike="noStrike" dirty="0">
                <a:effectLst/>
                <a:latin typeface="Frutiger W01"/>
              </a:rPr>
              <a:t>5.9%</a:t>
            </a:r>
            <a:r>
              <a:rPr lang="en-GB" sz="2000" b="0" i="0" u="none" strike="noStrike" dirty="0">
                <a:effectLst/>
                <a:latin typeface="Frutiger W01"/>
              </a:rPr>
              <a:t> 2014 to 2020 vs </a:t>
            </a:r>
            <a:r>
              <a:rPr lang="en-GB" sz="2000" b="0" i="0" u="sng" strike="noStrike" dirty="0">
                <a:effectLst/>
                <a:latin typeface="Frutiger W01"/>
              </a:rPr>
              <a:t>5.1% </a:t>
            </a:r>
            <a:r>
              <a:rPr lang="en-GB" sz="2000" b="0" i="0" u="none" strike="noStrike" dirty="0">
                <a:effectLst/>
                <a:latin typeface="Frutiger W01"/>
              </a:rPr>
              <a:t>in 2022).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Frutiger W01"/>
              </a:rPr>
              <a:t>Increasing use of </a:t>
            </a:r>
            <a:r>
              <a:rPr lang="en-GB" sz="2000" dirty="0">
                <a:latin typeface="Frutiger W01"/>
              </a:rPr>
              <a:t>CGMS</a:t>
            </a:r>
            <a:r>
              <a:rPr lang="en-GB" sz="2000" b="0" i="0" u="none" strike="noStrike" dirty="0">
                <a:effectLst/>
                <a:latin typeface="Frutiger W01"/>
              </a:rPr>
              <a:t> has been the major change: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Frutiger W01"/>
              </a:rPr>
              <a:t>Serious adverse outcomes 		(4.4% on CGM vs 6.2% not on CGM)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Frutiger W01"/>
              </a:rPr>
              <a:t>fewer preterm births 			(39.5% on CGM vs 43.9% not on CGM)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Frutiger W01"/>
              </a:rPr>
              <a:t>fewer large birthweight babies 		(45.6% on CGM vs 53.5% not on CGM 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Frutiger W01"/>
              </a:rPr>
              <a:t>fewer neonatal care unit admissions 	(44.8% </a:t>
            </a:r>
            <a:r>
              <a:rPr lang="en-GB" sz="2000" dirty="0">
                <a:latin typeface="Frutiger W01"/>
              </a:rPr>
              <a:t>on</a:t>
            </a:r>
            <a:r>
              <a:rPr lang="en-GB" sz="2000" b="0" i="0" u="none" strike="noStrike" dirty="0">
                <a:effectLst/>
                <a:latin typeface="Frutiger W01"/>
              </a:rPr>
              <a:t> CGM vs 48.5% not on CGM)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u="sng" dirty="0">
                <a:latin typeface="Frutiger W01"/>
              </a:rPr>
              <a:t>No improvement </a:t>
            </a:r>
            <a:r>
              <a:rPr lang="en-GB" sz="2000" dirty="0">
                <a:latin typeface="Frutiger W01"/>
              </a:rPr>
              <a:t>in type 2 diabetes</a:t>
            </a:r>
            <a:endParaRPr lang="en-GB" sz="2000" b="0" i="0" u="none" strike="noStrike" dirty="0">
              <a:effectLst/>
              <a:latin typeface="Frutiger W01"/>
            </a:endParaRPr>
          </a:p>
        </p:txBody>
      </p:sp>
    </p:spTree>
    <p:extLst>
      <p:ext uri="{BB962C8B-B14F-4D97-AF65-F5344CB8AC3E}">
        <p14:creationId xmlns:p14="http://schemas.microsoft.com/office/powerpoint/2010/main" val="155424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9826-44CC-7625-4DAD-B988783B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closed loops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34FD3-C550-ACBE-76D1-DD0C93F7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600" y="1674270"/>
            <a:ext cx="2539199" cy="1754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D083D-4CDF-D130-7383-A8C8461F7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271" y="1674270"/>
            <a:ext cx="2748615" cy="1643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9F668-9190-97D5-1F9E-5E031D79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727" y="3904406"/>
            <a:ext cx="4817286" cy="1278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6DC20-2A0F-5CFB-35D9-BA7BCC8A0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673" y="4180743"/>
            <a:ext cx="3657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1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5C66-C714-F5CE-B0F5-875F557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605651" cy="1456267"/>
          </a:xfrm>
        </p:spPr>
        <p:txBody>
          <a:bodyPr/>
          <a:lstStyle/>
          <a:p>
            <a:r>
              <a:rPr lang="en-US" dirty="0"/>
              <a:t>Very Variable Pump baseline for technology in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270A-AA39-9E22-3985-EC99F3F5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65867"/>
            <a:ext cx="10763421" cy="4182533"/>
          </a:xfrm>
        </p:spPr>
        <p:txBody>
          <a:bodyPr>
            <a:normAutofit/>
          </a:bodyPr>
          <a:lstStyle/>
          <a:p>
            <a:r>
              <a:rPr lang="en-US" sz="2400" dirty="0"/>
              <a:t>Some services have few barriers to tech (beyond staff resource, ubiquitous barrier in Wales)</a:t>
            </a:r>
          </a:p>
          <a:p>
            <a:r>
              <a:rPr lang="en-US" sz="2400" dirty="0"/>
              <a:t>Other services with multiple barriers – business cases for pumps or exceptional funding applications</a:t>
            </a:r>
          </a:p>
          <a:p>
            <a:r>
              <a:rPr lang="en-US" sz="2400" dirty="0"/>
              <a:t>Highest proportion 23%  (86% HCL)</a:t>
            </a:r>
          </a:p>
          <a:p>
            <a:r>
              <a:rPr lang="en-US" sz="2400" dirty="0"/>
              <a:t>Lowest proportion 8.5 % on pumps (19% HCL)</a:t>
            </a:r>
          </a:p>
        </p:txBody>
      </p:sp>
      <p:pic>
        <p:nvPicPr>
          <p:cNvPr id="4098" name="Picture 2" descr="Beach, sea, sandcastle and  Welsh Flag Beach, sea, sandcastle and  Welsh Flag wales stock pictures, royalty-free photos &amp; images">
            <a:extLst>
              <a:ext uri="{FF2B5EF4-FFF2-40B4-BE49-F238E27FC236}">
                <a16:creationId xmlns:a16="http://schemas.microsoft.com/office/drawing/2014/main" id="{A2A14ACA-D9AE-28B2-7A02-3F32435A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18" y="4644815"/>
            <a:ext cx="3158834" cy="20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3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D102-57B8-79D4-C484-8C5361CF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027217" cy="4995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Priorities for HCL in Wales (Year 1 to 2)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D46867-EE0C-1A47-356B-514C2D7EC5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15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8963-AF89-4FC1-910B-686E223CD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DA784-DB63-4168-8CC9-0DA04775B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DBF3D-7C63-9E74-C37E-B3C4C100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495" y="858043"/>
            <a:ext cx="4042732" cy="501253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Declarations</a:t>
            </a: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3A4F197-86BE-42C9-A95B-A488B7683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342791" cy="6858000"/>
          </a:xfrm>
          <a:custGeom>
            <a:avLst/>
            <a:gdLst>
              <a:gd name="connsiteX0" fmla="*/ 6342791 w 6342791"/>
              <a:gd name="connsiteY0" fmla="*/ 0 h 6858000"/>
              <a:gd name="connsiteX1" fmla="*/ 5297762 w 6342791"/>
              <a:gd name="connsiteY1" fmla="*/ 0 h 6858000"/>
              <a:gd name="connsiteX2" fmla="*/ 4654296 w 6342791"/>
              <a:gd name="connsiteY2" fmla="*/ 0 h 6858000"/>
              <a:gd name="connsiteX3" fmla="*/ 4470448 w 6342791"/>
              <a:gd name="connsiteY3" fmla="*/ 0 h 6858000"/>
              <a:gd name="connsiteX4" fmla="*/ 3926162 w 6342791"/>
              <a:gd name="connsiteY4" fmla="*/ 0 h 6858000"/>
              <a:gd name="connsiteX5" fmla="*/ 0 w 6342791"/>
              <a:gd name="connsiteY5" fmla="*/ 0 h 6858000"/>
              <a:gd name="connsiteX6" fmla="*/ 0 w 6342791"/>
              <a:gd name="connsiteY6" fmla="*/ 70650 h 6858000"/>
              <a:gd name="connsiteX7" fmla="*/ 13678 w 6342791"/>
              <a:gd name="connsiteY7" fmla="*/ 155673 h 6858000"/>
              <a:gd name="connsiteX8" fmla="*/ 37547 w 6342791"/>
              <a:gd name="connsiteY8" fmla="*/ 310664 h 6858000"/>
              <a:gd name="connsiteX9" fmla="*/ 60911 w 6342791"/>
              <a:gd name="connsiteY9" fmla="*/ 466340 h 6858000"/>
              <a:gd name="connsiteX10" fmla="*/ 80914 w 6342791"/>
              <a:gd name="connsiteY10" fmla="*/ 622703 h 6858000"/>
              <a:gd name="connsiteX11" fmla="*/ 101085 w 6342791"/>
              <a:gd name="connsiteY11" fmla="*/ 778379 h 6858000"/>
              <a:gd name="connsiteX12" fmla="*/ 119911 w 6342791"/>
              <a:gd name="connsiteY12" fmla="*/ 934742 h 6858000"/>
              <a:gd name="connsiteX13" fmla="*/ 136047 w 6342791"/>
              <a:gd name="connsiteY13" fmla="*/ 1089047 h 6858000"/>
              <a:gd name="connsiteX14" fmla="*/ 151343 w 6342791"/>
              <a:gd name="connsiteY14" fmla="*/ 1245409 h 6858000"/>
              <a:gd name="connsiteX15" fmla="*/ 165295 w 6342791"/>
              <a:gd name="connsiteY15" fmla="*/ 1401086 h 6858000"/>
              <a:gd name="connsiteX16" fmla="*/ 177397 w 6342791"/>
              <a:gd name="connsiteY16" fmla="*/ 1554019 h 6858000"/>
              <a:gd name="connsiteX17" fmla="*/ 189500 w 6342791"/>
              <a:gd name="connsiteY17" fmla="*/ 1709010 h 6858000"/>
              <a:gd name="connsiteX18" fmla="*/ 199585 w 6342791"/>
              <a:gd name="connsiteY18" fmla="*/ 1861943 h 6858000"/>
              <a:gd name="connsiteX19" fmla="*/ 207485 w 6342791"/>
              <a:gd name="connsiteY19" fmla="*/ 2014877 h 6858000"/>
              <a:gd name="connsiteX20" fmla="*/ 215722 w 6342791"/>
              <a:gd name="connsiteY20" fmla="*/ 2167124 h 6858000"/>
              <a:gd name="connsiteX21" fmla="*/ 222613 w 6342791"/>
              <a:gd name="connsiteY21" fmla="*/ 2318000 h 6858000"/>
              <a:gd name="connsiteX22" fmla="*/ 227488 w 6342791"/>
              <a:gd name="connsiteY22" fmla="*/ 2467505 h 6858000"/>
              <a:gd name="connsiteX23" fmla="*/ 231690 w 6342791"/>
              <a:gd name="connsiteY23" fmla="*/ 2617009 h 6858000"/>
              <a:gd name="connsiteX24" fmla="*/ 235724 w 6342791"/>
              <a:gd name="connsiteY24" fmla="*/ 2765142 h 6858000"/>
              <a:gd name="connsiteX25" fmla="*/ 237573 w 6342791"/>
              <a:gd name="connsiteY25" fmla="*/ 2911217 h 6858000"/>
              <a:gd name="connsiteX26" fmla="*/ 239590 w 6342791"/>
              <a:gd name="connsiteY26" fmla="*/ 3057293 h 6858000"/>
              <a:gd name="connsiteX27" fmla="*/ 240599 w 6342791"/>
              <a:gd name="connsiteY27" fmla="*/ 3201311 h 6858000"/>
              <a:gd name="connsiteX28" fmla="*/ 239590 w 6342791"/>
              <a:gd name="connsiteY28" fmla="*/ 3343957 h 6858000"/>
              <a:gd name="connsiteX29" fmla="*/ 239590 w 6342791"/>
              <a:gd name="connsiteY29" fmla="*/ 3485232 h 6858000"/>
              <a:gd name="connsiteX30" fmla="*/ 237573 w 6342791"/>
              <a:gd name="connsiteY30" fmla="*/ 3625135 h 6858000"/>
              <a:gd name="connsiteX31" fmla="*/ 234548 w 6342791"/>
              <a:gd name="connsiteY31" fmla="*/ 3762295 h 6858000"/>
              <a:gd name="connsiteX32" fmla="*/ 231690 w 6342791"/>
              <a:gd name="connsiteY32" fmla="*/ 3898083 h 6858000"/>
              <a:gd name="connsiteX33" fmla="*/ 228496 w 6342791"/>
              <a:gd name="connsiteY33" fmla="*/ 4031129 h 6858000"/>
              <a:gd name="connsiteX34" fmla="*/ 223622 w 6342791"/>
              <a:gd name="connsiteY34" fmla="*/ 4163488 h 6858000"/>
              <a:gd name="connsiteX35" fmla="*/ 218411 w 6342791"/>
              <a:gd name="connsiteY35" fmla="*/ 4293789 h 6858000"/>
              <a:gd name="connsiteX36" fmla="*/ 213705 w 6342791"/>
              <a:gd name="connsiteY36" fmla="*/ 4421348 h 6858000"/>
              <a:gd name="connsiteX37" fmla="*/ 200425 w 6342791"/>
              <a:gd name="connsiteY37" fmla="*/ 4670294 h 6858000"/>
              <a:gd name="connsiteX38" fmla="*/ 186306 w 6342791"/>
              <a:gd name="connsiteY38" fmla="*/ 4908952 h 6858000"/>
              <a:gd name="connsiteX39" fmla="*/ 171514 w 6342791"/>
              <a:gd name="connsiteY39" fmla="*/ 5138009 h 6858000"/>
              <a:gd name="connsiteX40" fmla="*/ 155209 w 6342791"/>
              <a:gd name="connsiteY40" fmla="*/ 5354722 h 6858000"/>
              <a:gd name="connsiteX41" fmla="*/ 138232 w 6342791"/>
              <a:gd name="connsiteY41" fmla="*/ 5561834 h 6858000"/>
              <a:gd name="connsiteX42" fmla="*/ 119911 w 6342791"/>
              <a:gd name="connsiteY42" fmla="*/ 5753858 h 6858000"/>
              <a:gd name="connsiteX43" fmla="*/ 101925 w 6342791"/>
              <a:gd name="connsiteY43" fmla="*/ 5934223 h 6858000"/>
              <a:gd name="connsiteX44" fmla="*/ 83940 w 6342791"/>
              <a:gd name="connsiteY44" fmla="*/ 6100187 h 6858000"/>
              <a:gd name="connsiteX45" fmla="*/ 66963 w 6342791"/>
              <a:gd name="connsiteY45" fmla="*/ 6252434 h 6858000"/>
              <a:gd name="connsiteX46" fmla="*/ 50826 w 6342791"/>
              <a:gd name="connsiteY46" fmla="*/ 6387537 h 6858000"/>
              <a:gd name="connsiteX47" fmla="*/ 35530 w 6342791"/>
              <a:gd name="connsiteY47" fmla="*/ 6509609 h 6858000"/>
              <a:gd name="connsiteX48" fmla="*/ 22755 w 6342791"/>
              <a:gd name="connsiteY48" fmla="*/ 6612479 h 6858000"/>
              <a:gd name="connsiteX49" fmla="*/ 10653 w 6342791"/>
              <a:gd name="connsiteY49" fmla="*/ 6698890 h 6858000"/>
              <a:gd name="connsiteX50" fmla="*/ 0 w 6342791"/>
              <a:gd name="connsiteY50" fmla="*/ 6771890 h 6858000"/>
              <a:gd name="connsiteX51" fmla="*/ 0 w 6342791"/>
              <a:gd name="connsiteY51" fmla="*/ 6858000 h 6858000"/>
              <a:gd name="connsiteX52" fmla="*/ 3926162 w 6342791"/>
              <a:gd name="connsiteY52" fmla="*/ 6858000 h 6858000"/>
              <a:gd name="connsiteX53" fmla="*/ 4470448 w 6342791"/>
              <a:gd name="connsiteY53" fmla="*/ 6858000 h 6858000"/>
              <a:gd name="connsiteX54" fmla="*/ 4654296 w 6342791"/>
              <a:gd name="connsiteY54" fmla="*/ 6858000 h 6858000"/>
              <a:gd name="connsiteX55" fmla="*/ 5297762 w 6342791"/>
              <a:gd name="connsiteY55" fmla="*/ 6858000 h 6858000"/>
              <a:gd name="connsiteX56" fmla="*/ 6342791 w 6342791"/>
              <a:gd name="connsiteY5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42791" h="685800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3BDC-579B-5953-06AD-42D96F6C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858043"/>
            <a:ext cx="4749752" cy="4933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have received honoraria for speaker fees and advisory boards from Medtronic, Dexcom, Abbott,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Insulet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Lilly, Astra Zeneca, Sanofi</a:t>
            </a:r>
          </a:p>
        </p:txBody>
      </p:sp>
    </p:spTree>
    <p:extLst>
      <p:ext uri="{BB962C8B-B14F-4D97-AF65-F5344CB8AC3E}">
        <p14:creationId xmlns:p14="http://schemas.microsoft.com/office/powerpoint/2010/main" val="254429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699B-CC5E-62FD-5072-A123B007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152401"/>
            <a:ext cx="10124500" cy="1427018"/>
          </a:xfrm>
        </p:spPr>
        <p:txBody>
          <a:bodyPr>
            <a:normAutofit/>
          </a:bodyPr>
          <a:lstStyle/>
          <a:p>
            <a:r>
              <a:rPr lang="en-US" dirty="0"/>
              <a:t>HCL in Wales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5F6A09-F825-DD92-14EE-A0C05DA106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9492" y="1704109"/>
          <a:ext cx="11076708" cy="471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30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C923-FFD2-590C-F106-1AAEE497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Education in HCL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CD928F1-7160-AA2E-80D9-E6886B69CB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12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D8BF-FD11-0F64-3E51-84859841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3965"/>
            <a:ext cx="10131426" cy="1482436"/>
          </a:xfrm>
        </p:spPr>
        <p:txBody>
          <a:bodyPr/>
          <a:lstStyle/>
          <a:p>
            <a:r>
              <a:rPr lang="en-US" dirty="0"/>
              <a:t>Inequalities in HCL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A68AB0-8DC9-28A6-CEE4-299190C64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00955"/>
              </p:ext>
            </p:extLst>
          </p:nvPr>
        </p:nvGraphicFramePr>
        <p:xfrm>
          <a:off x="685801" y="2286000"/>
          <a:ext cx="10314708" cy="405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3" descr="A cartoon of a group of kids climbing a fence&#10;&#10;Description automatically generated">
            <a:extLst>
              <a:ext uri="{FF2B5EF4-FFF2-40B4-BE49-F238E27FC236}">
                <a16:creationId xmlns:a16="http://schemas.microsoft.com/office/drawing/2014/main" id="{6DCABC2F-2073-1C50-6E98-AD3F50615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545" y="110834"/>
            <a:ext cx="3457325" cy="19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D0E-9853-D352-F9CF-20184EDE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7"/>
            <a:ext cx="2590799" cy="24045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HCL Follow 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48689D-4372-A5B0-A78B-4BE8F714E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242221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190736E-86D0-899A-E948-D7DF7F14B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56" y="2948657"/>
            <a:ext cx="3568143" cy="3638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29F49-80F4-C16D-12CA-9D0D58D759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942" y="6220691"/>
            <a:ext cx="4735404" cy="5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7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54C2-9DB3-ABDC-D3B7-AF4273FA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Type 1 Diabetes and Disordered Eating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35F322-F87E-FADC-4923-A7B18E912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051863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42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C6A0E-DC3D-45B3-84AC-F202E530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15A979-5375-4B62-856B-C4375AC2D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86B62-BDC4-4012-8187-1CA25B06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E42C4E-CE2C-4B30-BEE3-D87089C69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0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FDB9F-AA7C-5A07-86F9-673490D0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en-US" sz="4100">
                <a:solidFill>
                  <a:srgbClr val="FFFFFF"/>
                </a:solidFill>
              </a:rPr>
              <a:t>Do treatment modalities alter TIDE risk?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C11558-5737-33CF-2C0F-DB81C0D34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060843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390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D786-6B14-429A-B43D-AE4D88C8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MDI vs pumps VS HCL in TIDE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6A6B-5159-FA7E-69E2-7029C2865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studies show a lower level of disordered eating in pumps vs MDI*</a:t>
            </a:r>
          </a:p>
          <a:p>
            <a:r>
              <a:rPr lang="en-US" sz="2400" dirty="0"/>
              <a:t>Is this selection bias e.g. there is a lower level of pump use in anorexia nervosa **</a:t>
            </a:r>
          </a:p>
          <a:p>
            <a:r>
              <a:rPr lang="en-US" sz="2400" dirty="0"/>
              <a:t>Pumps may be avoided – tight glucose control (often auto mode switched off)</a:t>
            </a:r>
          </a:p>
          <a:p>
            <a:r>
              <a:rPr lang="en-US" sz="2400" dirty="0"/>
              <a:t>Data downloads often reveal the issue: bolus omission, low CHO intake, repeated bolus for binging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HbA1c lower using HCL than pumps ***. There are some management advantages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E6D2A-C86F-3145-F112-47AFBB2BBA9B}"/>
              </a:ext>
            </a:extLst>
          </p:cNvPr>
          <p:cNvSpPr txBox="1"/>
          <p:nvPr/>
        </p:nvSpPr>
        <p:spPr>
          <a:xfrm>
            <a:off x="803564" y="5985165"/>
            <a:ext cx="969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trike="noStrike" dirty="0">
                <a:effectLst/>
                <a:latin typeface="Merriweather Sans" pitchFamily="2" charset="77"/>
              </a:rPr>
              <a:t> * J Eat </a:t>
            </a:r>
            <a:r>
              <a:rPr lang="en-GB" sz="1200" strike="noStrike" dirty="0" err="1">
                <a:effectLst/>
                <a:latin typeface="Merriweather Sans" pitchFamily="2" charset="77"/>
              </a:rPr>
              <a:t>Disord</a:t>
            </a:r>
            <a:r>
              <a:rPr lang="en-GB" sz="1200" strike="noStrike" dirty="0">
                <a:effectLst/>
                <a:latin typeface="Merriweather Sans" pitchFamily="2" charset="77"/>
              </a:rPr>
              <a:t> 10, 46 (2022). </a:t>
            </a:r>
            <a:r>
              <a:rPr lang="en-GB" sz="1200" strike="noStrike" dirty="0">
                <a:effectLst/>
                <a:latin typeface="Merriweather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https://doi.org/10.1186/s40337-022-00571-4</a:t>
            </a:r>
            <a:endParaRPr lang="en-GB" sz="1200" strike="noStrike" dirty="0">
              <a:effectLst/>
              <a:latin typeface="Merriweather Sans" pitchFamily="2" charset="77"/>
            </a:endParaRPr>
          </a:p>
          <a:p>
            <a:r>
              <a:rPr lang="en-GB" sz="1200" strike="noStrike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** Diabetic Medicine. Vol 8 issue 7. https://doi.org/10.1111/dme.14581</a:t>
            </a:r>
            <a:endParaRPr lang="en-GB" sz="1200" strike="noStrike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200" strike="noStrike" dirty="0">
                <a:effectLst/>
                <a:latin typeface="BlinkMacSystemFont"/>
              </a:rPr>
              <a:t>*** Diabetes </a:t>
            </a:r>
            <a:r>
              <a:rPr lang="en-GB" sz="1200" strike="noStrike" dirty="0" err="1">
                <a:effectLst/>
                <a:latin typeface="BlinkMacSystemFont"/>
              </a:rPr>
              <a:t>Technol</a:t>
            </a:r>
            <a:r>
              <a:rPr lang="en-GB" sz="1200" strike="noStrike" dirty="0">
                <a:effectLst/>
                <a:latin typeface="BlinkMacSystemFont"/>
              </a:rPr>
              <a:t> </a:t>
            </a:r>
            <a:r>
              <a:rPr lang="en-GB" sz="1200" strike="noStrike" dirty="0" err="1">
                <a:effectLst/>
                <a:latin typeface="BlinkMacSystemFont"/>
              </a:rPr>
              <a:t>Ther</a:t>
            </a:r>
            <a:r>
              <a:rPr lang="en-GB" sz="1200" strike="noStrike" dirty="0">
                <a:effectLst/>
                <a:latin typeface="BlinkMacSystemFont"/>
              </a:rPr>
              <a:t> 2024 Apr;26(4):229-237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310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1EB41F2-E181-4D4D-9131-A30F6B0A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63CC92-C517-4C71-9222-4579252CD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39FDC-39F4-4CB7-873B-8D786EC02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B1686-FE86-A1A6-8569-67039F3B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Setting the scene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3B41-235D-C451-F0AA-A37E3AC8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92572"/>
            <a:ext cx="10820400" cy="3198627"/>
          </a:xfrm>
        </p:spPr>
        <p:txBody>
          <a:bodyPr>
            <a:normAutofit/>
          </a:bodyPr>
          <a:lstStyle/>
          <a:p>
            <a:r>
              <a:rPr lang="en-US" sz="2000" dirty="0"/>
              <a:t>We have an enormous unmet need in around 30% of people with type 1 diabetes</a:t>
            </a:r>
          </a:p>
          <a:p>
            <a:r>
              <a:rPr lang="en-US" sz="2000" dirty="0"/>
              <a:t>We are lacking in detecting it, discussing it and helping people with it</a:t>
            </a:r>
          </a:p>
          <a:p>
            <a:r>
              <a:rPr lang="en-US" sz="2000" dirty="0"/>
              <a:t>Services are not meeting the need</a:t>
            </a:r>
          </a:p>
          <a:p>
            <a:r>
              <a:rPr lang="en-US" sz="2000" dirty="0"/>
              <a:t>TIDE is leading to avoidable complications and death</a:t>
            </a:r>
          </a:p>
          <a:p>
            <a:r>
              <a:rPr lang="en-US" sz="2000" dirty="0"/>
              <a:t>Today is about addressing this need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				Thank you</a:t>
            </a:r>
          </a:p>
        </p:txBody>
      </p:sp>
    </p:spTree>
    <p:extLst>
      <p:ext uri="{BB962C8B-B14F-4D97-AF65-F5344CB8AC3E}">
        <p14:creationId xmlns:p14="http://schemas.microsoft.com/office/powerpoint/2010/main" val="122377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C321-6CF1-FD70-40E2-13F46D75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3C66-C7AF-C6BD-0A10-E9B0B66EE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5" y="1840375"/>
            <a:ext cx="10215342" cy="4595149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Type 1 diabetes affects </a:t>
            </a:r>
          </a:p>
          <a:p>
            <a:pPr lvl="1"/>
            <a:r>
              <a:rPr lang="en-US" sz="3400" dirty="0"/>
              <a:t>370,000 adults in the UK</a:t>
            </a:r>
          </a:p>
          <a:p>
            <a:pPr lvl="1"/>
            <a:r>
              <a:rPr lang="en-US" sz="3400" dirty="0"/>
              <a:t>30,000 children in the UK (1 in 1000 children)</a:t>
            </a:r>
          </a:p>
          <a:p>
            <a:r>
              <a:rPr lang="en-US" sz="3400" dirty="0"/>
              <a:t>Rising incidence and prevalence</a:t>
            </a:r>
          </a:p>
          <a:p>
            <a:endParaRPr lang="en-US" sz="3400" dirty="0"/>
          </a:p>
          <a:p>
            <a:r>
              <a:rPr lang="en-US" sz="3400" dirty="0"/>
              <a:t>A person with type 1 diabetes aged 20 will lose 12 years life*</a:t>
            </a:r>
          </a:p>
          <a:p>
            <a:r>
              <a:rPr lang="en-US" sz="3400" dirty="0"/>
              <a:t>Generally, a decline in complications with improving control over time</a:t>
            </a:r>
          </a:p>
          <a:p>
            <a:r>
              <a:rPr lang="en-US" sz="3400" dirty="0"/>
              <a:t>Cohort of people (</a:t>
            </a:r>
            <a:r>
              <a:rPr lang="en-US" sz="3400" dirty="0" err="1"/>
              <a:t>upto</a:t>
            </a:r>
            <a:r>
              <a:rPr lang="en-US" sz="3400" dirty="0"/>
              <a:t> 140,000) who struggle with disordered eating and have some of the worst outcomes</a:t>
            </a:r>
          </a:p>
          <a:p>
            <a:endParaRPr lang="en-US" dirty="0"/>
          </a:p>
          <a:p>
            <a:r>
              <a:rPr lang="en-GB" sz="1400" b="0" i="0" u="none" strike="noStrike" dirty="0">
                <a:effectLst/>
                <a:latin typeface="interfaceregular"/>
              </a:rPr>
              <a:t>* Wise </a:t>
            </a:r>
            <a:r>
              <a:rPr lang="en-GB" sz="1400" b="0" i="1" u="none" strike="noStrike" dirty="0">
                <a:effectLst/>
                <a:latin typeface="interfaceregular"/>
              </a:rPr>
              <a:t>BMJ</a:t>
            </a:r>
            <a:r>
              <a:rPr lang="en-GB" sz="1400" b="0" i="0" u="none" strike="noStrike" dirty="0">
                <a:effectLst/>
                <a:latin typeface="interfaceregular"/>
              </a:rPr>
              <a:t> 2015;350:h59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550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5873-40F5-7E87-1B94-A16FFEF4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FD0F8-CCD7-8D88-64EE-ABE1B4C0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70B40-BE86-6184-0A15-F447D1B7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6" y="539749"/>
            <a:ext cx="10539044" cy="57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87E-DA52-5687-7ED1-A7D16822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4572000"/>
            <a:ext cx="10131425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/>
              <a:t>Complication rate  20 years post diagnosis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D4DFA5-CD2A-4783-3B8C-A7CACC6E9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355557"/>
              </p:ext>
            </p:extLst>
          </p:nvPr>
        </p:nvGraphicFramePr>
        <p:xfrm>
          <a:off x="665018" y="360218"/>
          <a:ext cx="10496695" cy="398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78627D-3B51-D4B7-F9AB-A4F3AB856DF2}"/>
              </a:ext>
            </a:extLst>
          </p:cNvPr>
          <p:cNvSpPr txBox="1"/>
          <p:nvPr/>
        </p:nvSpPr>
        <p:spPr>
          <a:xfrm>
            <a:off x="185196" y="5648447"/>
            <a:ext cx="499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Helvetica Neue" panose="02000503000000020004" pitchFamily="2" charset="0"/>
              </a:rPr>
              <a:t>*J Clin Med </a:t>
            </a:r>
            <a:r>
              <a:rPr lang="en-GB" sz="1400" b="0" i="0" u="none" strike="noStrike" dirty="0">
                <a:effectLst/>
                <a:latin typeface="Helvetica Neue" panose="02000503000000020004" pitchFamily="2" charset="0"/>
              </a:rPr>
              <a:t>2022 Feb; 11(4): 1039</a:t>
            </a:r>
            <a:endParaRPr lang="en-US" sz="1400" dirty="0"/>
          </a:p>
          <a:p>
            <a:pPr marL="0" indent="0" algn="l">
              <a:buNone/>
            </a:pPr>
            <a:r>
              <a:rPr lang="en-GB" sz="1400" b="0" i="0" u="none" strike="noStrike" dirty="0">
                <a:effectLst/>
                <a:latin typeface="BlinkMacSystemFont"/>
              </a:rPr>
              <a:t>**Diabetes Care 2003 May;26(5):1553-79</a:t>
            </a:r>
            <a:r>
              <a:rPr lang="en-GB" sz="1400" b="0" i="0" u="none" strike="noStrike" dirty="0">
                <a:solidFill>
                  <a:srgbClr val="5B616B"/>
                </a:solidFill>
                <a:effectLst/>
                <a:latin typeface="BlinkMacSystemFont"/>
              </a:rPr>
              <a:t>.</a:t>
            </a:r>
          </a:p>
          <a:p>
            <a:pPr marL="0" indent="0" algn="l">
              <a:buNone/>
            </a:pPr>
            <a:r>
              <a:rPr lang="en-US" sz="1400" dirty="0"/>
              <a:t>*** </a:t>
            </a:r>
            <a:r>
              <a:rPr lang="en-GB" sz="1400" b="0" u="none" strike="noStrike" dirty="0">
                <a:effectLst/>
                <a:latin typeface="Source Sans Pro" panose="020B0503030403020204" pitchFamily="34" charset="0"/>
              </a:rPr>
              <a:t>Diabetes Care. 2008; </a:t>
            </a:r>
            <a:r>
              <a:rPr lang="en-GB" sz="1400" b="1" u="none" strike="noStrike" dirty="0">
                <a:effectLst/>
                <a:latin typeface="Source Sans Pro" panose="020B0503030403020204" pitchFamily="34" charset="0"/>
              </a:rPr>
              <a:t>31</a:t>
            </a:r>
            <a:r>
              <a:rPr lang="en-GB" sz="1400" b="0" u="none" strike="noStrike" dirty="0">
                <a:effectLst/>
                <a:latin typeface="Source Sans Pro" panose="020B0503030403020204" pitchFamily="34" charset="0"/>
              </a:rPr>
              <a:t>:415-419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5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0603-EEC5-DBA3-EF32-C354B0CA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Delaying inset of type 1 diabetes: Immunotherapy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8F0727-BA52-1E02-74C5-84B30AE35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455" y="2384386"/>
            <a:ext cx="4718690" cy="346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2925C-062C-A7B9-D387-58B73FE82172}"/>
              </a:ext>
            </a:extLst>
          </p:cNvPr>
          <p:cNvSpPr txBox="1"/>
          <p:nvPr/>
        </p:nvSpPr>
        <p:spPr>
          <a:xfrm>
            <a:off x="6840638" y="5984110"/>
            <a:ext cx="4074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effectLst/>
                <a:latin typeface="OTNEJMScalaSansLF"/>
              </a:rPr>
              <a:t>*N Engl J Med 2019;381:603-613</a:t>
            </a:r>
          </a:p>
          <a:p>
            <a:br>
              <a:rPr lang="en-GB" dirty="0"/>
            </a:br>
            <a:endParaRPr lang="en-US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FB34828-53CB-F6EB-D802-D5871CCE8A50}"/>
              </a:ext>
            </a:extLst>
          </p:cNvPr>
          <p:cNvGraphicFramePr/>
          <p:nvPr/>
        </p:nvGraphicFramePr>
        <p:xfrm>
          <a:off x="300942" y="2384385"/>
          <a:ext cx="6060009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63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87E-DA52-5687-7ED1-A7D16822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good control – Modern Treatment founded on DCCT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276D-457D-4790-280D-156D6266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2142067"/>
            <a:ext cx="10250067" cy="5138409"/>
          </a:xfrm>
        </p:spPr>
        <p:txBody>
          <a:bodyPr>
            <a:normAutofit/>
          </a:bodyPr>
          <a:lstStyle/>
          <a:p>
            <a:r>
              <a:rPr lang="en-US" sz="2000" dirty="0"/>
              <a:t>DCCT trial* compared intensive (pumps and MDI) and conventional treatment (1 to 2 injections) in type 1 diabetes diagnosed &lt;5 years</a:t>
            </a:r>
          </a:p>
          <a:p>
            <a:r>
              <a:rPr lang="en-US" sz="2000" dirty="0"/>
              <a:t>Marked improvement in complications</a:t>
            </a:r>
          </a:p>
          <a:p>
            <a:r>
              <a:rPr lang="en-US" sz="2000" dirty="0"/>
              <a:t>EDIC study ** shows 30% reduction of CVD at 30 years in the intensive group</a:t>
            </a:r>
          </a:p>
          <a:p>
            <a:r>
              <a:rPr lang="en-US" sz="2000" dirty="0"/>
              <a:t>EDIC study *** shows enduring protection against microvascular complications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sz="1400" i="1" dirty="0"/>
              <a:t>*</a:t>
            </a:r>
            <a:r>
              <a:rPr lang="en-GB" sz="1400" i="1" u="none" strike="noStrike" dirty="0">
                <a:effectLst/>
                <a:latin typeface="OTNEJMScalaSansLF"/>
              </a:rPr>
              <a:t>N Engl J Med 1993;329:977-986</a:t>
            </a:r>
          </a:p>
          <a:p>
            <a:r>
              <a:rPr lang="en-GB" sz="1400" i="1" dirty="0"/>
              <a:t>**</a:t>
            </a:r>
            <a:r>
              <a:rPr lang="en-GB" sz="1400" i="1" u="none" strike="noStrike" dirty="0">
                <a:effectLst/>
                <a:latin typeface="Helvetica Neue" panose="02000503000000020004" pitchFamily="2" charset="0"/>
              </a:rPr>
              <a:t>Diabetes Care 2016;39(5):686–693</a:t>
            </a:r>
          </a:p>
          <a:p>
            <a:r>
              <a:rPr lang="en-GB" sz="1400" i="1" dirty="0">
                <a:latin typeface="Helvetica Neue" panose="02000503000000020004" pitchFamily="2" charset="0"/>
              </a:rPr>
              <a:t>***</a:t>
            </a:r>
            <a:r>
              <a:rPr lang="en-GB" sz="1400" i="1" u="none" strike="noStrike" dirty="0">
                <a:effectLst/>
                <a:latin typeface="Helvetica Neue" panose="02000503000000020004" pitchFamily="2" charset="0"/>
              </a:rPr>
              <a:t>Diabetes Care 2014;37(1):17–23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6546C-CDDC-E608-EE83-E099CE32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4715082"/>
            <a:ext cx="3823853" cy="19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3C8D-D61C-9F12-943A-E77AA11C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Targets: HbA1c &lt; 58 mmol/mol in Wales and England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3DC66D5-26B1-D54D-F8BD-64C18417A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27130"/>
              </p:ext>
            </p:extLst>
          </p:nvPr>
        </p:nvGraphicFramePr>
        <p:xfrm>
          <a:off x="1141413" y="2249488"/>
          <a:ext cx="635389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F780B6-91D4-25DB-AA60-1C507319CB2A}"/>
              </a:ext>
            </a:extLst>
          </p:cNvPr>
          <p:cNvSpPr txBox="1"/>
          <p:nvPr/>
        </p:nvSpPr>
        <p:spPr>
          <a:xfrm>
            <a:off x="1141413" y="5957455"/>
            <a:ext cx="331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NDA 2021/22 </a:t>
            </a:r>
            <a:r>
              <a:rPr lang="en-US" dirty="0" err="1"/>
              <a:t>www.nhsdigital.org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3C8D-D61C-9F12-943A-E77AA11C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Targets: HbA1c &lt; 58 mmol/mol – adults in Wales and England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3DC66D5-26B1-D54D-F8BD-64C18417AB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249488"/>
          <a:ext cx="635389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F780B6-91D4-25DB-AA60-1C507319CB2A}"/>
              </a:ext>
            </a:extLst>
          </p:cNvPr>
          <p:cNvSpPr txBox="1"/>
          <p:nvPr/>
        </p:nvSpPr>
        <p:spPr>
          <a:xfrm>
            <a:off x="1141413" y="5957455"/>
            <a:ext cx="331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NDA 2021/22 </a:t>
            </a:r>
            <a:r>
              <a:rPr lang="en-US" dirty="0" err="1"/>
              <a:t>www.nhsdigital.org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87901-4033-64C3-1080-B36EDEEE0CA3}"/>
              </a:ext>
            </a:extLst>
          </p:cNvPr>
          <p:cNvSpPr txBox="1"/>
          <p:nvPr/>
        </p:nvSpPr>
        <p:spPr>
          <a:xfrm>
            <a:off x="7495308" y="2909455"/>
            <a:ext cx="511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A lot of missed opportunities in 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Wales and England!</a:t>
            </a:r>
          </a:p>
        </p:txBody>
      </p:sp>
    </p:spTree>
    <p:extLst>
      <p:ext uri="{BB962C8B-B14F-4D97-AF65-F5344CB8AC3E}">
        <p14:creationId xmlns:p14="http://schemas.microsoft.com/office/powerpoint/2010/main" val="4081667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5438</TotalTime>
  <Words>1554</Words>
  <Application>Microsoft Office PowerPoint</Application>
  <PresentationFormat>Widescreen</PresentationFormat>
  <Paragraphs>164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ＭＳ Ｐゴシック</vt:lpstr>
      <vt:lpstr>Aptos</vt:lpstr>
      <vt:lpstr>Arial</vt:lpstr>
      <vt:lpstr>BlinkMacSystemFont</vt:lpstr>
      <vt:lpstr>Calibri</vt:lpstr>
      <vt:lpstr>Calibri Light</vt:lpstr>
      <vt:lpstr>Frutiger W01</vt:lpstr>
      <vt:lpstr>Helvetica</vt:lpstr>
      <vt:lpstr>Helvetica Neue</vt:lpstr>
      <vt:lpstr>interfaceregular</vt:lpstr>
      <vt:lpstr>Merriweather Sans</vt:lpstr>
      <vt:lpstr>Open Sans</vt:lpstr>
      <vt:lpstr>OTNEJMScalaSansLF</vt:lpstr>
      <vt:lpstr>Source Sans Pro</vt:lpstr>
      <vt:lpstr>-webkit-standard</vt:lpstr>
      <vt:lpstr>Wingdings</vt:lpstr>
      <vt:lpstr>Celestial</vt:lpstr>
      <vt:lpstr>Overview of Type 1 Diabetes – Management and Regimens</vt:lpstr>
      <vt:lpstr>Declarations</vt:lpstr>
      <vt:lpstr>Type 1 Diabetes</vt:lpstr>
      <vt:lpstr>PowerPoint Presentation</vt:lpstr>
      <vt:lpstr>Complication rate  20 years post diagnosis</vt:lpstr>
      <vt:lpstr>Delaying inset of type 1 diabetes: Immunotherapy</vt:lpstr>
      <vt:lpstr>Early good control – Modern Treatment founded on DCCT</vt:lpstr>
      <vt:lpstr>Treatment Targets: HbA1c &lt; 58 mmol/mol in Wales and England</vt:lpstr>
      <vt:lpstr>Treatment Targets: HbA1c &lt; 58 mmol/mol – adults in Wales and England</vt:lpstr>
      <vt:lpstr>Median HbA1c in England and Wales</vt:lpstr>
      <vt:lpstr>Treatment target achievement is affected by age:</vt:lpstr>
      <vt:lpstr>Treatment Evolution over  last 20 years</vt:lpstr>
      <vt:lpstr>Evolution and Increased TIR</vt:lpstr>
      <vt:lpstr>PowerPoint Presentation</vt:lpstr>
      <vt:lpstr>Pregnancy on HCL</vt:lpstr>
      <vt:lpstr>NPID data 2021 - 2022</vt:lpstr>
      <vt:lpstr>Hybrid closed loops</vt:lpstr>
      <vt:lpstr>Very Variable Pump baseline for technology in Wales</vt:lpstr>
      <vt:lpstr>Priorities for HCL in Wales (Year 1 to 2)</vt:lpstr>
      <vt:lpstr>HCL in Wales</vt:lpstr>
      <vt:lpstr>Education in HCL</vt:lpstr>
      <vt:lpstr>Inequalities in HCL</vt:lpstr>
      <vt:lpstr>HCL Follow up</vt:lpstr>
      <vt:lpstr>Type 1 Diabetes and Disordered Eating</vt:lpstr>
      <vt:lpstr>Do treatment modalities alter TIDE risk?</vt:lpstr>
      <vt:lpstr>MDI vs pumps VS HCL in TIDE</vt:lpstr>
      <vt:lpstr>Setting the scene for the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Type 1 Diabetes – Management and Regimens</dc:title>
  <dc:creator>RICHARD CHUDLEIGH</dc:creator>
  <cp:lastModifiedBy>Rachel Humphreys (Cardiff and Vale UHB - Child Health)</cp:lastModifiedBy>
  <cp:revision>19</cp:revision>
  <dcterms:created xsi:type="dcterms:W3CDTF">2024-09-12T18:46:18Z</dcterms:created>
  <dcterms:modified xsi:type="dcterms:W3CDTF">2024-09-18T13:46:56Z</dcterms:modified>
</cp:coreProperties>
</file>