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82" r:id="rId4"/>
    <p:sldId id="259" r:id="rId5"/>
    <p:sldId id="258" r:id="rId6"/>
    <p:sldId id="260" r:id="rId7"/>
    <p:sldId id="281" r:id="rId8"/>
    <p:sldId id="261" r:id="rId9"/>
    <p:sldId id="262" r:id="rId10"/>
    <p:sldId id="263" r:id="rId11"/>
    <p:sldId id="264" r:id="rId12"/>
    <p:sldId id="265" r:id="rId13"/>
    <p:sldId id="267" r:id="rId14"/>
    <p:sldId id="268" r:id="rId15"/>
    <p:sldId id="269" r:id="rId16"/>
    <p:sldId id="270" r:id="rId17"/>
    <p:sldId id="271" r:id="rId18"/>
    <p:sldId id="266" r:id="rId19"/>
    <p:sldId id="272" r:id="rId20"/>
    <p:sldId id="273" r:id="rId21"/>
    <p:sldId id="274" r:id="rId22"/>
    <p:sldId id="276" r:id="rId23"/>
    <p:sldId id="277" r:id="rId24"/>
    <p:sldId id="278" r:id="rId25"/>
    <p:sldId id="279" r:id="rId26"/>
    <p:sldId id="280"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vvoura Foteini" initials="KF" lastIdx="3" clrIdx="0">
    <p:extLst>
      <p:ext uri="{19B8F6BF-5375-455C-9EA6-DF929625EA0E}">
        <p15:presenceInfo xmlns:p15="http://schemas.microsoft.com/office/powerpoint/2012/main" userId="S-1-5-21-1685720432-1898275927-1237804090-48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96B02-3F3C-3B5A-7CC3-6D499C56DD6D}" v="2" dt="2023-05-18T18:45:3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72784" autoAdjust="0"/>
  </p:normalViewPr>
  <p:slideViewPr>
    <p:cSldViewPr snapToGrid="0">
      <p:cViewPr varScale="1">
        <p:scale>
          <a:sx n="47" d="100"/>
          <a:sy n="47" d="100"/>
        </p:scale>
        <p:origin x="73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YPwT2D</a:t>
            </a:r>
            <a:r>
              <a:rPr lang="en-GB" baseline="0" dirty="0"/>
              <a:t> in RBH YAC</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Numbers</c:v>
                </c:pt>
              </c:strCache>
            </c:strRef>
          </c:cat>
          <c:val>
            <c:numRef>
              <c:f>Sheet1!$B$2</c:f>
              <c:numCache>
                <c:formatCode>General</c:formatCode>
                <c:ptCount val="1"/>
                <c:pt idx="0">
                  <c:v>1</c:v>
                </c:pt>
              </c:numCache>
            </c:numRef>
          </c:val>
          <c:extLst>
            <c:ext xmlns:c16="http://schemas.microsoft.com/office/drawing/2014/chart" uri="{C3380CC4-5D6E-409C-BE32-E72D297353CC}">
              <c16:uniqueId val="{00000000-F7F4-4DF2-8068-488B2CDD5D05}"/>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Numbers</c:v>
                </c:pt>
              </c:strCache>
            </c:strRef>
          </c:cat>
          <c:val>
            <c:numRef>
              <c:f>Sheet1!$C$2</c:f>
              <c:numCache>
                <c:formatCode>General</c:formatCode>
                <c:ptCount val="1"/>
                <c:pt idx="0">
                  <c:v>11</c:v>
                </c:pt>
              </c:numCache>
            </c:numRef>
          </c:val>
          <c:extLst>
            <c:ext xmlns:c16="http://schemas.microsoft.com/office/drawing/2014/chart" uri="{C3380CC4-5D6E-409C-BE32-E72D297353CC}">
              <c16:uniqueId val="{00000001-F7F4-4DF2-8068-488B2CDD5D05}"/>
            </c:ext>
          </c:extLst>
        </c:ser>
        <c:dLbls>
          <c:showLegendKey val="0"/>
          <c:showVal val="1"/>
          <c:showCatName val="0"/>
          <c:showSerName val="0"/>
          <c:showPercent val="0"/>
          <c:showBubbleSize val="0"/>
        </c:dLbls>
        <c:gapWidth val="150"/>
        <c:overlap val="-25"/>
        <c:axId val="446637336"/>
        <c:axId val="446640944"/>
      </c:barChart>
      <c:catAx>
        <c:axId val="446637336"/>
        <c:scaling>
          <c:orientation val="minMax"/>
        </c:scaling>
        <c:delete val="1"/>
        <c:axPos val="b"/>
        <c:numFmt formatCode="General" sourceLinked="1"/>
        <c:majorTickMark val="none"/>
        <c:minorTickMark val="none"/>
        <c:tickLblPos val="nextTo"/>
        <c:crossAx val="446640944"/>
        <c:crosses val="autoZero"/>
        <c:auto val="1"/>
        <c:lblAlgn val="ctr"/>
        <c:lblOffset val="100"/>
        <c:noMultiLvlLbl val="0"/>
      </c:catAx>
      <c:valAx>
        <c:axId val="446640944"/>
        <c:scaling>
          <c:orientation val="minMax"/>
        </c:scaling>
        <c:delete val="1"/>
        <c:axPos val="l"/>
        <c:numFmt formatCode="General" sourceLinked="1"/>
        <c:majorTickMark val="none"/>
        <c:minorTickMark val="none"/>
        <c:tickLblPos val="nextTo"/>
        <c:crossAx val="4466373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a:t>HbA1c and BMI trend since diagnosis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HbA1c (mmol/mol)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Sheet1!$A$2:$A$17</c:f>
              <c:numCache>
                <c:formatCode>mmm\-yy</c:formatCode>
                <c:ptCount val="16"/>
                <c:pt idx="0">
                  <c:v>42887</c:v>
                </c:pt>
                <c:pt idx="1">
                  <c:v>42917</c:v>
                </c:pt>
                <c:pt idx="2">
                  <c:v>42948</c:v>
                </c:pt>
                <c:pt idx="3">
                  <c:v>43009</c:v>
                </c:pt>
                <c:pt idx="4">
                  <c:v>43040</c:v>
                </c:pt>
                <c:pt idx="5">
                  <c:v>43132</c:v>
                </c:pt>
                <c:pt idx="6">
                  <c:v>43221</c:v>
                </c:pt>
                <c:pt idx="7">
                  <c:v>43313</c:v>
                </c:pt>
                <c:pt idx="8">
                  <c:v>43374</c:v>
                </c:pt>
                <c:pt idx="9">
                  <c:v>43466</c:v>
                </c:pt>
                <c:pt idx="10">
                  <c:v>43586</c:v>
                </c:pt>
                <c:pt idx="11">
                  <c:v>43709</c:v>
                </c:pt>
                <c:pt idx="12">
                  <c:v>44440</c:v>
                </c:pt>
                <c:pt idx="13">
                  <c:v>44713</c:v>
                </c:pt>
                <c:pt idx="14">
                  <c:v>44958</c:v>
                </c:pt>
                <c:pt idx="15">
                  <c:v>44986</c:v>
                </c:pt>
              </c:numCache>
            </c:numRef>
          </c:cat>
          <c:val>
            <c:numRef>
              <c:f>Sheet1!$B$2:$B$17</c:f>
              <c:numCache>
                <c:formatCode>General</c:formatCode>
                <c:ptCount val="16"/>
                <c:pt idx="0">
                  <c:v>119</c:v>
                </c:pt>
                <c:pt idx="1">
                  <c:v>97</c:v>
                </c:pt>
                <c:pt idx="2">
                  <c:v>72</c:v>
                </c:pt>
                <c:pt idx="3">
                  <c:v>45</c:v>
                </c:pt>
                <c:pt idx="4">
                  <c:v>39</c:v>
                </c:pt>
                <c:pt idx="5">
                  <c:v>54</c:v>
                </c:pt>
                <c:pt idx="6">
                  <c:v>45</c:v>
                </c:pt>
                <c:pt idx="7">
                  <c:v>43</c:v>
                </c:pt>
                <c:pt idx="8">
                  <c:v>50</c:v>
                </c:pt>
                <c:pt idx="9">
                  <c:v>52</c:v>
                </c:pt>
                <c:pt idx="10">
                  <c:v>42</c:v>
                </c:pt>
                <c:pt idx="11">
                  <c:v>49</c:v>
                </c:pt>
                <c:pt idx="12">
                  <c:v>41</c:v>
                </c:pt>
                <c:pt idx="13">
                  <c:v>39</c:v>
                </c:pt>
                <c:pt idx="14">
                  <c:v>110</c:v>
                </c:pt>
                <c:pt idx="15">
                  <c:v>37</c:v>
                </c:pt>
              </c:numCache>
            </c:numRef>
          </c:val>
          <c:smooth val="0"/>
          <c:extLst>
            <c:ext xmlns:c16="http://schemas.microsoft.com/office/drawing/2014/chart" uri="{C3380CC4-5D6E-409C-BE32-E72D297353CC}">
              <c16:uniqueId val="{00000000-64AF-4D2D-9957-5CE27C6A5723}"/>
            </c:ext>
          </c:extLst>
        </c:ser>
        <c:ser>
          <c:idx val="1"/>
          <c:order val="1"/>
          <c:tx>
            <c:strRef>
              <c:f>Sheet1!$C$1</c:f>
              <c:strCache>
                <c:ptCount val="1"/>
                <c:pt idx="0">
                  <c:v>BMI</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Sheet1!$A$2:$A$17</c:f>
              <c:numCache>
                <c:formatCode>mmm\-yy</c:formatCode>
                <c:ptCount val="16"/>
                <c:pt idx="0">
                  <c:v>42887</c:v>
                </c:pt>
                <c:pt idx="1">
                  <c:v>42917</c:v>
                </c:pt>
                <c:pt idx="2">
                  <c:v>42948</c:v>
                </c:pt>
                <c:pt idx="3">
                  <c:v>43009</c:v>
                </c:pt>
                <c:pt idx="4">
                  <c:v>43040</c:v>
                </c:pt>
                <c:pt idx="5">
                  <c:v>43132</c:v>
                </c:pt>
                <c:pt idx="6">
                  <c:v>43221</c:v>
                </c:pt>
                <c:pt idx="7">
                  <c:v>43313</c:v>
                </c:pt>
                <c:pt idx="8">
                  <c:v>43374</c:v>
                </c:pt>
                <c:pt idx="9">
                  <c:v>43466</c:v>
                </c:pt>
                <c:pt idx="10">
                  <c:v>43586</c:v>
                </c:pt>
                <c:pt idx="11">
                  <c:v>43709</c:v>
                </c:pt>
                <c:pt idx="12">
                  <c:v>44440</c:v>
                </c:pt>
                <c:pt idx="13">
                  <c:v>44713</c:v>
                </c:pt>
                <c:pt idx="14">
                  <c:v>44958</c:v>
                </c:pt>
                <c:pt idx="15">
                  <c:v>44986</c:v>
                </c:pt>
              </c:numCache>
            </c:numRef>
          </c:cat>
          <c:val>
            <c:numRef>
              <c:f>Sheet1!$C$2:$C$17</c:f>
              <c:numCache>
                <c:formatCode>General</c:formatCode>
                <c:ptCount val="16"/>
                <c:pt idx="0">
                  <c:v>36</c:v>
                </c:pt>
                <c:pt idx="1">
                  <c:v>36.5</c:v>
                </c:pt>
                <c:pt idx="2">
                  <c:v>36.5</c:v>
                </c:pt>
                <c:pt idx="3">
                  <c:v>35.5</c:v>
                </c:pt>
                <c:pt idx="4">
                  <c:v>37</c:v>
                </c:pt>
                <c:pt idx="5">
                  <c:v>38.299999999999997</c:v>
                </c:pt>
                <c:pt idx="6">
                  <c:v>39</c:v>
                </c:pt>
                <c:pt idx="7">
                  <c:v>39.6</c:v>
                </c:pt>
                <c:pt idx="8">
                  <c:v>39.700000000000003</c:v>
                </c:pt>
                <c:pt idx="9">
                  <c:v>40.6</c:v>
                </c:pt>
                <c:pt idx="10">
                  <c:v>39.5</c:v>
                </c:pt>
                <c:pt idx="11">
                  <c:v>40.6</c:v>
                </c:pt>
                <c:pt idx="12">
                  <c:v>40.6</c:v>
                </c:pt>
                <c:pt idx="13">
                  <c:v>41.1</c:v>
                </c:pt>
                <c:pt idx="14">
                  <c:v>39.1</c:v>
                </c:pt>
                <c:pt idx="15">
                  <c:v>39.6</c:v>
                </c:pt>
              </c:numCache>
            </c:numRef>
          </c:val>
          <c:smooth val="0"/>
          <c:extLst>
            <c:ext xmlns:c16="http://schemas.microsoft.com/office/drawing/2014/chart" uri="{C3380CC4-5D6E-409C-BE32-E72D297353CC}">
              <c16:uniqueId val="{00000001-64AF-4D2D-9957-5CE27C6A5723}"/>
            </c:ext>
          </c:extLst>
        </c:ser>
        <c:dLbls>
          <c:showLegendKey val="0"/>
          <c:showVal val="0"/>
          <c:showCatName val="0"/>
          <c:showSerName val="0"/>
          <c:showPercent val="0"/>
          <c:showBubbleSize val="0"/>
        </c:dLbls>
        <c:marker val="1"/>
        <c:smooth val="0"/>
        <c:axId val="514733608"/>
        <c:axId val="514731312"/>
      </c:lineChart>
      <c:dateAx>
        <c:axId val="51473360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14731312"/>
        <c:crosses val="autoZero"/>
        <c:auto val="1"/>
        <c:lblOffset val="100"/>
        <c:baseTimeUnit val="months"/>
      </c:dateAx>
      <c:valAx>
        <c:axId val="514731312"/>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4733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5B60E-9E78-4922-AB13-C463C728663C}" type="datetimeFigureOut">
              <a:rPr lang="en-GB" smtClean="0"/>
              <a:t>02/06/2023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F81E8-EE13-4CA9-ACE7-0A9EE0B2C35C}" type="slidenum">
              <a:rPr lang="en-GB" smtClean="0"/>
              <a:t>‹#›</a:t>
            </a:fld>
            <a:endParaRPr lang="en-GB"/>
          </a:p>
        </p:txBody>
      </p:sp>
    </p:spTree>
    <p:extLst>
      <p:ext uri="{BB962C8B-B14F-4D97-AF65-F5344CB8AC3E}">
        <p14:creationId xmlns:p14="http://schemas.microsoft.com/office/powerpoint/2010/main" val="22241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Panel A shows the baseline </a:t>
            </a:r>
            <a:r>
              <a:rPr lang="en-US" sz="1200" b="0" i="0" u="none" strike="noStrike" kern="1200" baseline="0" dirty="0" err="1">
                <a:solidFill>
                  <a:schemeClr val="tx1"/>
                </a:solidFill>
                <a:latin typeface="+mn-lt"/>
                <a:ea typeface="+mn-ea"/>
                <a:cs typeface="+mn-cs"/>
              </a:rPr>
              <a:t>prevalences</a:t>
            </a:r>
            <a:r>
              <a:rPr lang="en-US" sz="1200" b="0" i="0" u="none" strike="noStrike" kern="1200" baseline="0" dirty="0">
                <a:solidFill>
                  <a:schemeClr val="tx1"/>
                </a:solidFill>
                <a:latin typeface="+mn-lt"/>
                <a:ea typeface="+mn-ea"/>
                <a:cs typeface="+mn-cs"/>
              </a:rPr>
              <a:t> and cumulative incidences of hypertension, dyslipidemia (low‑density‑lipoprotein or triglyceride dyslipidemia), kidney disease, and nerve disease. Panel B shows the baseline prevalence and cumulative incidence of any microvascular complication. The dashed lines in Panels A and B indicate the time when the cumulative incidence reached 50%, and the shaded bands</a:t>
            </a:r>
          </a:p>
          <a:p>
            <a:r>
              <a:rPr lang="en-US" sz="1200" b="0" i="0" u="none" strike="noStrike" kern="1200" baseline="0" dirty="0">
                <a:solidFill>
                  <a:schemeClr val="tx1"/>
                </a:solidFill>
                <a:latin typeface="+mn-lt"/>
                <a:ea typeface="+mn-ea"/>
                <a:cs typeface="+mn-cs"/>
              </a:rPr>
              <a:t>represent 95% confidence intervals. Baseline refers to the time of enrollment in the clinical trial. </a:t>
            </a:r>
            <a:endParaRPr lang="en-GB" dirty="0"/>
          </a:p>
        </p:txBody>
      </p:sp>
      <p:sp>
        <p:nvSpPr>
          <p:cNvPr id="4" name="Slide Number Placeholder 3"/>
          <p:cNvSpPr>
            <a:spLocks noGrp="1"/>
          </p:cNvSpPr>
          <p:nvPr>
            <p:ph type="sldNum" sz="quarter" idx="10"/>
          </p:nvPr>
        </p:nvSpPr>
        <p:spPr/>
        <p:txBody>
          <a:bodyPr/>
          <a:lstStyle/>
          <a:p>
            <a:fld id="{A4E3A737-9111-4FC5-A33E-14F45D26E1A8}" type="slidenum">
              <a:rPr lang="en-GB" smtClean="0"/>
              <a:t>13</a:t>
            </a:fld>
            <a:endParaRPr lang="en-GB"/>
          </a:p>
        </p:txBody>
      </p:sp>
    </p:spTree>
    <p:extLst>
      <p:ext uri="{BB962C8B-B14F-4D97-AF65-F5344CB8AC3E}">
        <p14:creationId xmlns:p14="http://schemas.microsoft.com/office/powerpoint/2010/main" val="201182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Panel C shows the numbers of patients with kidney, nerve, and retinal complications. Panel D shows the years to onset of the first and subsequent (if applicable) microvascular complications among participants with one, two, or three complications. The bottoms and tops of the boxes represent the first and the</a:t>
            </a:r>
          </a:p>
          <a:p>
            <a:r>
              <a:rPr lang="en-US" sz="1200" b="0" i="0" u="none" strike="noStrike" kern="1200" baseline="0" dirty="0">
                <a:solidFill>
                  <a:schemeClr val="tx1"/>
                </a:solidFill>
                <a:latin typeface="+mn-lt"/>
                <a:ea typeface="+mn-ea"/>
                <a:cs typeface="+mn-cs"/>
              </a:rPr>
              <a:t>third quartiles, respectively, and the horizontal lines inside the boxes indicate medians. The symbols inside the boxes indicate means,</a:t>
            </a:r>
          </a:p>
          <a:p>
            <a:r>
              <a:rPr lang="en-US" sz="1200" b="0" i="0" u="none" strike="noStrike" kern="1200" baseline="0" dirty="0">
                <a:solidFill>
                  <a:schemeClr val="tx1"/>
                </a:solidFill>
                <a:latin typeface="+mn-lt"/>
                <a:ea typeface="+mn-ea"/>
                <a:cs typeface="+mn-cs"/>
              </a:rPr>
              <a:t>and the symbols outside the boxes outliers. I bars indicate the minimum and maximum range, excluding outliers.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cumulative incidence of any microvascular complication was 50.0% by 9 years and </a:t>
            </a:r>
            <a:r>
              <a:rPr lang="en-GB" sz="1200" b="0" i="0" u="none" strike="noStrike" kern="1200" baseline="0" dirty="0">
                <a:solidFill>
                  <a:schemeClr val="tx1"/>
                </a:solidFill>
                <a:latin typeface="+mn-lt"/>
                <a:ea typeface="+mn-ea"/>
                <a:cs typeface="+mn-cs"/>
              </a:rPr>
              <a:t>80.1% by 15 years</a:t>
            </a:r>
            <a:endParaRPr lang="en-GB" dirty="0"/>
          </a:p>
          <a:p>
            <a:endParaRPr lang="en-GB" dirty="0"/>
          </a:p>
        </p:txBody>
      </p:sp>
      <p:sp>
        <p:nvSpPr>
          <p:cNvPr id="4" name="Slide Number Placeholder 3"/>
          <p:cNvSpPr>
            <a:spLocks noGrp="1"/>
          </p:cNvSpPr>
          <p:nvPr>
            <p:ph type="sldNum" sz="quarter" idx="10"/>
          </p:nvPr>
        </p:nvSpPr>
        <p:spPr/>
        <p:txBody>
          <a:bodyPr/>
          <a:lstStyle/>
          <a:p>
            <a:fld id="{A4E3A737-9111-4FC5-A33E-14F45D26E1A8}" type="slidenum">
              <a:rPr lang="en-GB" smtClean="0"/>
              <a:t>14</a:t>
            </a:fld>
            <a:endParaRPr lang="en-GB"/>
          </a:p>
        </p:txBody>
      </p:sp>
    </p:spTree>
    <p:extLst>
      <p:ext uri="{BB962C8B-B14F-4D97-AF65-F5344CB8AC3E}">
        <p14:creationId xmlns:p14="http://schemas.microsoft.com/office/powerpoint/2010/main" val="406842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Various reasons: </a:t>
            </a:r>
            <a:r>
              <a:rPr lang="en-GB" dirty="0" err="1"/>
              <a:t>dherence</a:t>
            </a:r>
            <a:r>
              <a:rPr lang="en-GB" dirty="0"/>
              <a:t>, reluctance by </a:t>
            </a:r>
            <a:r>
              <a:rPr lang="en-GB" dirty="0" err="1"/>
              <a:t>atients</a:t>
            </a:r>
            <a:r>
              <a:rPr lang="en-GB" dirty="0"/>
              <a:t> and clinicians</a:t>
            </a:r>
            <a:r>
              <a:rPr lang="en-GB" baseline="0" dirty="0"/>
              <a:t> in view of age</a:t>
            </a:r>
          </a:p>
          <a:p>
            <a:r>
              <a:rPr lang="en-GB" baseline="0" dirty="0"/>
              <a:t>QRICK2 only valid for &gt;25</a:t>
            </a:r>
          </a:p>
          <a:p>
            <a:r>
              <a:rPr lang="en-GB" baseline="0" dirty="0"/>
              <a:t>If no evidence, is it best to start or not to start?</a:t>
            </a:r>
            <a:endParaRPr lang="en-GB" dirty="0"/>
          </a:p>
        </p:txBody>
      </p:sp>
      <p:sp>
        <p:nvSpPr>
          <p:cNvPr id="4" name="Slide Number Placeholder 3"/>
          <p:cNvSpPr>
            <a:spLocks noGrp="1"/>
          </p:cNvSpPr>
          <p:nvPr>
            <p:ph type="sldNum" sz="quarter" idx="10"/>
          </p:nvPr>
        </p:nvSpPr>
        <p:spPr/>
        <p:txBody>
          <a:bodyPr/>
          <a:lstStyle/>
          <a:p>
            <a:fld id="{5A4F81E8-EE13-4CA9-ACE7-0A9EE0B2C35C}" type="slidenum">
              <a:rPr lang="en-GB" smtClean="0"/>
              <a:t>17</a:t>
            </a:fld>
            <a:endParaRPr lang="en-GB"/>
          </a:p>
        </p:txBody>
      </p:sp>
    </p:spTree>
    <p:extLst>
      <p:ext uri="{BB962C8B-B14F-4D97-AF65-F5344CB8AC3E}">
        <p14:creationId xmlns:p14="http://schemas.microsoft.com/office/powerpoint/2010/main" val="413148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LD: which could only be effective with day to day or very regular support which may not be feasible </a:t>
            </a:r>
          </a:p>
        </p:txBody>
      </p:sp>
      <p:sp>
        <p:nvSpPr>
          <p:cNvPr id="4" name="Slide Number Placeholder 3"/>
          <p:cNvSpPr>
            <a:spLocks noGrp="1"/>
          </p:cNvSpPr>
          <p:nvPr>
            <p:ph type="sldNum" sz="quarter" idx="10"/>
          </p:nvPr>
        </p:nvSpPr>
        <p:spPr/>
        <p:txBody>
          <a:bodyPr/>
          <a:lstStyle/>
          <a:p>
            <a:fld id="{7AFA2561-7DEC-46E4-80D6-899102245FA4}" type="slidenum">
              <a:rPr lang="en-GB" smtClean="0"/>
              <a:t>24</a:t>
            </a:fld>
            <a:endParaRPr lang="en-GB"/>
          </a:p>
        </p:txBody>
      </p:sp>
    </p:spTree>
    <p:extLst>
      <p:ext uri="{BB962C8B-B14F-4D97-AF65-F5344CB8AC3E}">
        <p14:creationId xmlns:p14="http://schemas.microsoft.com/office/powerpoint/2010/main" val="353325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58F94F-7A16-4267-B122-69A575CB386F}"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2873603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58F94F-7A16-4267-B122-69A575CB386F}"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153092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58F94F-7A16-4267-B122-69A575CB386F}"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3141656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58F94F-7A16-4267-B122-69A575CB386F}"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111818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58F94F-7A16-4267-B122-69A575CB386F}" type="datetimeFigureOut">
              <a:rPr lang="en-GB" smtClean="0"/>
              <a:t>02/06/2023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104476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58F94F-7A16-4267-B122-69A575CB386F}"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39522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58F94F-7A16-4267-B122-69A575CB386F}" type="datetimeFigureOut">
              <a:rPr lang="en-GB" smtClean="0"/>
              <a:t>02/06/2023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24898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58F94F-7A16-4267-B122-69A575CB386F}" type="datetimeFigureOut">
              <a:rPr lang="en-GB" smtClean="0"/>
              <a:t>02/06/2023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108613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8F94F-7A16-4267-B122-69A575CB386F}" type="datetimeFigureOut">
              <a:rPr lang="en-GB" smtClean="0"/>
              <a:t>02/06/2023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1539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58F94F-7A16-4267-B122-69A575CB386F}"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316321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58F94F-7A16-4267-B122-69A575CB386F}" type="datetimeFigureOut">
              <a:rPr lang="en-GB" smtClean="0"/>
              <a:t>02/06/2023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E7681-50D4-4682-ADB9-8ADB003B480B}" type="slidenum">
              <a:rPr lang="en-GB" smtClean="0"/>
              <a:t>‹#›</a:t>
            </a:fld>
            <a:endParaRPr lang="en-GB"/>
          </a:p>
        </p:txBody>
      </p:sp>
    </p:spTree>
    <p:extLst>
      <p:ext uri="{BB962C8B-B14F-4D97-AF65-F5344CB8AC3E}">
        <p14:creationId xmlns:p14="http://schemas.microsoft.com/office/powerpoint/2010/main" val="223089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8F94F-7A16-4267-B122-69A575CB386F}" type="datetimeFigureOut">
              <a:rPr lang="en-GB" smtClean="0"/>
              <a:t>02/06/2023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E7681-50D4-4682-ADB9-8ADB003B480B}" type="slidenum">
              <a:rPr lang="en-GB" smtClean="0"/>
              <a:t>‹#›</a:t>
            </a:fld>
            <a:endParaRPr lang="en-GB"/>
          </a:p>
        </p:txBody>
      </p:sp>
    </p:spTree>
    <p:extLst>
      <p:ext uri="{BB962C8B-B14F-4D97-AF65-F5344CB8AC3E}">
        <p14:creationId xmlns:p14="http://schemas.microsoft.com/office/powerpoint/2010/main" val="3417974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3.m4a"/></Relationships>
</file>

<file path=ppt/slides/_rels/slide2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7.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25.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26.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image" Target="../media/image1.png"/><Relationship Id="rId3" Type="http://schemas.microsoft.com/office/2007/relationships/media" Target="../media/media11.m4a"/><Relationship Id="rId7" Type="http://schemas.microsoft.com/office/2007/relationships/media" Target="../media/media13.m4a"/><Relationship Id="rId12"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slideLayout" Target="../slideLayouts/slideLayout2.xml"/><Relationship Id="rId5" Type="http://schemas.microsoft.com/office/2007/relationships/media" Target="../media/media12.m4a"/><Relationship Id="rId10" Type="http://schemas.openxmlformats.org/officeDocument/2006/relationships/audio" Target="../media/media14.m4a"/><Relationship Id="rId4" Type="http://schemas.openxmlformats.org/officeDocument/2006/relationships/audio" Target="../media/media11.m4a"/><Relationship Id="rId9" Type="http://schemas.microsoft.com/office/2007/relationships/media" Target="../media/media14.m4a"/></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716" y="1122363"/>
            <a:ext cx="11518490" cy="2387600"/>
          </a:xfrm>
        </p:spPr>
        <p:txBody>
          <a:bodyPr>
            <a:normAutofit/>
          </a:bodyPr>
          <a:lstStyle/>
          <a:p>
            <a:r>
              <a:rPr lang="en-GB" b="1" dirty="0"/>
              <a:t>Moving on or Moving Away?</a:t>
            </a:r>
            <a:br>
              <a:rPr lang="en-GB" b="1" dirty="0"/>
            </a:br>
            <a:r>
              <a:rPr lang="en-GB" sz="4400" b="1" dirty="0"/>
              <a:t>Experience from the Adult Diabetes Service</a:t>
            </a:r>
            <a:br>
              <a:rPr lang="en-GB" sz="4400" b="1" dirty="0"/>
            </a:br>
            <a:endParaRPr lang="en-GB" b="1" dirty="0"/>
          </a:p>
        </p:txBody>
      </p:sp>
      <p:sp>
        <p:nvSpPr>
          <p:cNvPr id="3" name="Subtitle 2"/>
          <p:cNvSpPr>
            <a:spLocks noGrp="1"/>
          </p:cNvSpPr>
          <p:nvPr>
            <p:ph type="subTitle" idx="1"/>
          </p:nvPr>
        </p:nvSpPr>
        <p:spPr/>
        <p:txBody>
          <a:bodyPr/>
          <a:lstStyle/>
          <a:p>
            <a:r>
              <a:rPr lang="en-GB" sz="3200" dirty="0"/>
              <a:t>Dr Fainia Kavvoura</a:t>
            </a:r>
          </a:p>
          <a:p>
            <a:r>
              <a:rPr lang="en-GB" dirty="0"/>
              <a:t>Consultant </a:t>
            </a:r>
            <a:r>
              <a:rPr lang="en-GB" dirty="0" err="1"/>
              <a:t>Diabetologist</a:t>
            </a:r>
            <a:endParaRPr lang="en-GB" dirty="0"/>
          </a:p>
          <a:p>
            <a:r>
              <a:rPr lang="en-GB" dirty="0"/>
              <a:t>Royal Berkshire NHS Foundation Trust</a:t>
            </a:r>
          </a:p>
        </p:txBody>
      </p:sp>
      <p:pic>
        <p:nvPicPr>
          <p:cNvPr id="4" name="Picture 3"/>
          <p:cNvPicPr>
            <a:picLocks noChangeAspect="1"/>
          </p:cNvPicPr>
          <p:nvPr/>
        </p:nvPicPr>
        <p:blipFill>
          <a:blip r:embed="rId2"/>
          <a:stretch>
            <a:fillRect/>
          </a:stretch>
        </p:blipFill>
        <p:spPr>
          <a:xfrm>
            <a:off x="0" y="5192618"/>
            <a:ext cx="3800168" cy="1662574"/>
          </a:xfrm>
          <a:prstGeom prst="rect">
            <a:avLst/>
          </a:prstGeom>
        </p:spPr>
      </p:pic>
      <p:pic>
        <p:nvPicPr>
          <p:cNvPr id="5" name="Picture 4"/>
          <p:cNvPicPr>
            <a:picLocks noChangeAspect="1"/>
          </p:cNvPicPr>
          <p:nvPr/>
        </p:nvPicPr>
        <p:blipFill>
          <a:blip r:embed="rId3"/>
          <a:stretch>
            <a:fillRect/>
          </a:stretch>
        </p:blipFill>
        <p:spPr>
          <a:xfrm>
            <a:off x="3700225" y="6453554"/>
            <a:ext cx="8491775" cy="401638"/>
          </a:xfrm>
          <a:prstGeom prst="rect">
            <a:avLst/>
          </a:prstGeom>
        </p:spPr>
      </p:pic>
    </p:spTree>
    <p:extLst>
      <p:ext uri="{BB962C8B-B14F-4D97-AF65-F5344CB8AC3E}">
        <p14:creationId xmlns:p14="http://schemas.microsoft.com/office/powerpoint/2010/main" val="358321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Case 1</a:t>
            </a:r>
          </a:p>
        </p:txBody>
      </p:sp>
      <p:sp>
        <p:nvSpPr>
          <p:cNvPr id="3" name="Content Placeholder 2"/>
          <p:cNvSpPr>
            <a:spLocks noGrp="1"/>
          </p:cNvSpPr>
          <p:nvPr>
            <p:ph idx="1"/>
          </p:nvPr>
        </p:nvSpPr>
        <p:spPr>
          <a:xfrm>
            <a:off x="838200" y="1379620"/>
            <a:ext cx="10515600" cy="5478379"/>
          </a:xfrm>
        </p:spPr>
        <p:txBody>
          <a:bodyPr>
            <a:normAutofit/>
          </a:bodyPr>
          <a:lstStyle/>
          <a:p>
            <a:r>
              <a:rPr lang="en-GB" b="1" dirty="0"/>
              <a:t>09/2021: </a:t>
            </a:r>
            <a:r>
              <a:rPr lang="en-GB" dirty="0"/>
              <a:t>HbA1c: 41 </a:t>
            </a:r>
            <a:r>
              <a:rPr lang="en-GB" dirty="0" err="1"/>
              <a:t>mmol</a:t>
            </a:r>
            <a:r>
              <a:rPr lang="en-GB" dirty="0"/>
              <a:t>/</a:t>
            </a:r>
            <a:r>
              <a:rPr lang="en-GB" dirty="0" err="1"/>
              <a:t>mol</a:t>
            </a:r>
            <a:r>
              <a:rPr lang="en-GB" dirty="0"/>
              <a:t> on metformin 500 mg BD, BMI: 40.6, started on </a:t>
            </a:r>
            <a:r>
              <a:rPr lang="en-GB" dirty="0" err="1"/>
              <a:t>dulaglutide</a:t>
            </a:r>
            <a:endParaRPr lang="en-GB" dirty="0"/>
          </a:p>
          <a:p>
            <a:r>
              <a:rPr lang="en-GB" b="1" dirty="0"/>
              <a:t>06/2022: </a:t>
            </a:r>
            <a:r>
              <a:rPr lang="en-GB" dirty="0"/>
              <a:t>HbA1c: 39 </a:t>
            </a:r>
            <a:r>
              <a:rPr lang="en-GB" dirty="0" err="1"/>
              <a:t>mmol</a:t>
            </a:r>
            <a:r>
              <a:rPr lang="en-GB" dirty="0"/>
              <a:t>/</a:t>
            </a:r>
            <a:r>
              <a:rPr lang="en-GB" dirty="0" err="1"/>
              <a:t>mol</a:t>
            </a:r>
            <a:r>
              <a:rPr lang="en-GB" dirty="0"/>
              <a:t>, on </a:t>
            </a:r>
            <a:r>
              <a:rPr lang="en-GB" dirty="0" err="1"/>
              <a:t>dulaglutide</a:t>
            </a:r>
            <a:r>
              <a:rPr lang="en-GB" dirty="0"/>
              <a:t> 1.5 mg OW, metformin 500 mg BD, BMI: 41.1</a:t>
            </a:r>
          </a:p>
          <a:p>
            <a:r>
              <a:rPr lang="en-GB" b="1" dirty="0"/>
              <a:t>02/2023: </a:t>
            </a:r>
            <a:r>
              <a:rPr lang="en-GB" dirty="0"/>
              <a:t>admitted with DKA (ph:7, ketones 6.6), whilst on GLP1RA (?adherence) </a:t>
            </a:r>
          </a:p>
          <a:p>
            <a:pPr lvl="1"/>
            <a:r>
              <a:rPr lang="en-GB" dirty="0"/>
              <a:t>UCPCR: 0.68, </a:t>
            </a:r>
            <a:r>
              <a:rPr lang="en-GB" dirty="0" err="1"/>
              <a:t>HbAc</a:t>
            </a:r>
            <a:r>
              <a:rPr lang="en-GB" dirty="0"/>
              <a:t>: 110 </a:t>
            </a:r>
            <a:r>
              <a:rPr lang="en-GB" dirty="0" err="1"/>
              <a:t>mmol</a:t>
            </a:r>
            <a:r>
              <a:rPr lang="en-GB" dirty="0"/>
              <a:t>/</a:t>
            </a:r>
            <a:r>
              <a:rPr lang="en-GB" dirty="0" err="1"/>
              <a:t>mol</a:t>
            </a:r>
            <a:endParaRPr lang="en-GB" dirty="0"/>
          </a:p>
          <a:p>
            <a:pPr lvl="1"/>
            <a:r>
              <a:rPr lang="en-GB" dirty="0"/>
              <a:t>restarted on MDI, continued on GLP1RA and metformin</a:t>
            </a:r>
          </a:p>
          <a:p>
            <a:pPr lvl="1"/>
            <a:r>
              <a:rPr lang="en-GB" dirty="0"/>
              <a:t>Offered FSL</a:t>
            </a:r>
          </a:p>
          <a:p>
            <a:r>
              <a:rPr lang="en-GB" b="1" dirty="0"/>
              <a:t>03/2023: </a:t>
            </a:r>
            <a:r>
              <a:rPr lang="en-GB" dirty="0"/>
              <a:t>GMI : 37 </a:t>
            </a:r>
            <a:r>
              <a:rPr lang="en-GB" dirty="0" err="1"/>
              <a:t>mmol</a:t>
            </a:r>
            <a:r>
              <a:rPr lang="en-GB" dirty="0"/>
              <a:t>/</a:t>
            </a:r>
            <a:r>
              <a:rPr lang="en-GB" dirty="0" err="1"/>
              <a:t>mol</a:t>
            </a:r>
            <a:r>
              <a:rPr lang="en-GB" dirty="0"/>
              <a:t>, off </a:t>
            </a:r>
            <a:r>
              <a:rPr lang="en-GB" dirty="0" err="1"/>
              <a:t>Novorapid</a:t>
            </a:r>
            <a:r>
              <a:rPr lang="en-GB" dirty="0"/>
              <a:t>, reduced </a:t>
            </a:r>
            <a:r>
              <a:rPr lang="en-GB" dirty="0" err="1"/>
              <a:t>Levemir</a:t>
            </a:r>
            <a:r>
              <a:rPr lang="en-GB" dirty="0"/>
              <a:t> to 20 units BD </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67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Case 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6673410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21696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Case 1</a:t>
            </a:r>
          </a:p>
        </p:txBody>
      </p:sp>
      <p:sp>
        <p:nvSpPr>
          <p:cNvPr id="3" name="Content Placeholder 2"/>
          <p:cNvSpPr>
            <a:spLocks noGrp="1"/>
          </p:cNvSpPr>
          <p:nvPr>
            <p:ph idx="1"/>
          </p:nvPr>
        </p:nvSpPr>
        <p:spPr>
          <a:xfrm>
            <a:off x="838200" y="1379620"/>
            <a:ext cx="10515600" cy="5478379"/>
          </a:xfrm>
        </p:spPr>
        <p:txBody>
          <a:bodyPr>
            <a:normAutofit/>
          </a:bodyPr>
          <a:lstStyle/>
          <a:p>
            <a:r>
              <a:rPr lang="en-GB" b="1" u="sng" dirty="0"/>
              <a:t>ISSUES:</a:t>
            </a:r>
          </a:p>
          <a:p>
            <a:pPr lvl="1"/>
            <a:r>
              <a:rPr lang="en-GB" dirty="0"/>
              <a:t>Fluctuating HbA1c with variable adherence to medications</a:t>
            </a:r>
          </a:p>
          <a:p>
            <a:pPr lvl="1"/>
            <a:r>
              <a:rPr lang="en-GB" dirty="0"/>
              <a:t>No weight loss effect by GLP1 RA</a:t>
            </a:r>
          </a:p>
          <a:p>
            <a:pPr lvl="1"/>
            <a:r>
              <a:rPr lang="en-GB" dirty="0"/>
              <a:t>Engagement with YAC</a:t>
            </a:r>
          </a:p>
          <a:p>
            <a:pPr lvl="1"/>
            <a:r>
              <a:rPr lang="en-GB" dirty="0"/>
              <a:t>Repeat severe DKA but hypoing on insulin</a:t>
            </a:r>
          </a:p>
          <a:p>
            <a:pPr lvl="1"/>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01815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1597" y="1544732"/>
            <a:ext cx="4369025" cy="3740342"/>
          </a:xfrm>
          <a:prstGeom prst="rect">
            <a:avLst/>
          </a:prstGeom>
        </p:spPr>
      </p:pic>
      <p:pic>
        <p:nvPicPr>
          <p:cNvPr id="6" name="Picture 5"/>
          <p:cNvPicPr>
            <a:picLocks noChangeAspect="1"/>
          </p:cNvPicPr>
          <p:nvPr/>
        </p:nvPicPr>
        <p:blipFill>
          <a:blip r:embed="rId4"/>
          <a:stretch>
            <a:fillRect/>
          </a:stretch>
        </p:blipFill>
        <p:spPr>
          <a:xfrm>
            <a:off x="6752944" y="1509805"/>
            <a:ext cx="3505380" cy="3810196"/>
          </a:xfrm>
          <a:prstGeom prst="rect">
            <a:avLst/>
          </a:prstGeom>
        </p:spPr>
      </p:pic>
      <p:sp>
        <p:nvSpPr>
          <p:cNvPr id="11" name="TextBox 10"/>
          <p:cNvSpPr txBox="1"/>
          <p:nvPr/>
        </p:nvSpPr>
        <p:spPr>
          <a:xfrm>
            <a:off x="8003457" y="6592528"/>
            <a:ext cx="5161935" cy="307777"/>
          </a:xfrm>
          <a:prstGeom prst="rect">
            <a:avLst/>
          </a:prstGeom>
          <a:noFill/>
        </p:spPr>
        <p:txBody>
          <a:bodyPr wrap="square" rtlCol="0">
            <a:spAutoFit/>
          </a:bodyPr>
          <a:lstStyle/>
          <a:p>
            <a:r>
              <a:rPr lang="en-GB" sz="1400" dirty="0"/>
              <a:t>TODAY study group, N </a:t>
            </a:r>
            <a:r>
              <a:rPr lang="en-GB" sz="1400" dirty="0" err="1"/>
              <a:t>Engl</a:t>
            </a:r>
            <a:r>
              <a:rPr lang="en-GB" sz="1400" dirty="0"/>
              <a:t> J Med 2021;385:416-26.</a:t>
            </a:r>
          </a:p>
        </p:txBody>
      </p:sp>
      <p:sp>
        <p:nvSpPr>
          <p:cNvPr id="7" name="Title 1"/>
          <p:cNvSpPr>
            <a:spLocks noGrp="1"/>
          </p:cNvSpPr>
          <p:nvPr>
            <p:ph type="title"/>
          </p:nvPr>
        </p:nvSpPr>
        <p:spPr>
          <a:xfrm>
            <a:off x="838200" y="365125"/>
            <a:ext cx="10515600" cy="1325563"/>
          </a:xfrm>
        </p:spPr>
        <p:txBody>
          <a:bodyPr/>
          <a:lstStyle/>
          <a:p>
            <a:r>
              <a:rPr lang="en-GB" b="1" dirty="0"/>
              <a:t>Diabetes Complications </a:t>
            </a:r>
          </a:p>
        </p:txBody>
      </p:sp>
      <p:pic>
        <p:nvPicPr>
          <p:cNvPr id="8" name="Picture 7"/>
          <p:cNvPicPr>
            <a:picLocks noChangeAspect="1"/>
          </p:cNvPicPr>
          <p:nvPr/>
        </p:nvPicPr>
        <p:blipFill>
          <a:blip r:embed="rId5"/>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907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3215" y="1637052"/>
            <a:ext cx="4113757" cy="2398003"/>
          </a:xfrm>
          <a:prstGeom prst="rect">
            <a:avLst/>
          </a:prstGeom>
        </p:spPr>
      </p:pic>
      <p:pic>
        <p:nvPicPr>
          <p:cNvPr id="5" name="Picture 4"/>
          <p:cNvPicPr>
            <a:picLocks noChangeAspect="1"/>
          </p:cNvPicPr>
          <p:nvPr/>
        </p:nvPicPr>
        <p:blipFill>
          <a:blip r:embed="rId4"/>
          <a:stretch>
            <a:fillRect/>
          </a:stretch>
        </p:blipFill>
        <p:spPr>
          <a:xfrm>
            <a:off x="6002693" y="1410910"/>
            <a:ext cx="5085480" cy="3200418"/>
          </a:xfrm>
          <a:prstGeom prst="rect">
            <a:avLst/>
          </a:prstGeom>
        </p:spPr>
      </p:pic>
      <p:sp>
        <p:nvSpPr>
          <p:cNvPr id="6" name="TextBox 5"/>
          <p:cNvSpPr txBox="1"/>
          <p:nvPr/>
        </p:nvSpPr>
        <p:spPr>
          <a:xfrm>
            <a:off x="102402" y="4035055"/>
            <a:ext cx="5296578" cy="1477328"/>
          </a:xfrm>
          <a:prstGeom prst="rect">
            <a:avLst/>
          </a:prstGeom>
          <a:noFill/>
        </p:spPr>
        <p:txBody>
          <a:bodyPr wrap="none" rtlCol="0">
            <a:spAutoFit/>
          </a:bodyPr>
          <a:lstStyle/>
          <a:p>
            <a:r>
              <a:rPr lang="en-US" dirty="0"/>
              <a:t>At the time of the last visit:</a:t>
            </a:r>
          </a:p>
          <a:p>
            <a:pPr marL="285750" indent="-285750">
              <a:buFont typeface="Arial" panose="020B0604020202020204" pitchFamily="34" charset="0"/>
              <a:buChar char="•"/>
            </a:pPr>
            <a:r>
              <a:rPr lang="en-US" dirty="0"/>
              <a:t> 270/677 (39.9%) had no complications of diabetes,</a:t>
            </a:r>
          </a:p>
          <a:p>
            <a:pPr marL="285750" indent="-285750">
              <a:buFont typeface="Arial" panose="020B0604020202020204" pitchFamily="34" charset="0"/>
              <a:buChar char="•"/>
            </a:pPr>
            <a:r>
              <a:rPr lang="en-US" dirty="0"/>
              <a:t>215 (31.8%) had one complication, </a:t>
            </a:r>
          </a:p>
          <a:p>
            <a:pPr marL="285750" indent="-285750">
              <a:buFont typeface="Arial" panose="020B0604020202020204" pitchFamily="34" charset="0"/>
              <a:buChar char="•"/>
            </a:pPr>
            <a:r>
              <a:rPr lang="en-US" dirty="0"/>
              <a:t>144 (21.3%)had two, and </a:t>
            </a:r>
          </a:p>
          <a:p>
            <a:pPr marL="285750" indent="-285750">
              <a:buFont typeface="Arial" panose="020B0604020202020204" pitchFamily="34" charset="0"/>
              <a:buChar char="•"/>
            </a:pPr>
            <a:r>
              <a:rPr lang="en-US" dirty="0"/>
              <a:t>48 (7.1%) had three</a:t>
            </a:r>
            <a:endParaRPr lang="en-GB" dirty="0"/>
          </a:p>
        </p:txBody>
      </p:sp>
      <p:sp>
        <p:nvSpPr>
          <p:cNvPr id="7" name="TextBox 6"/>
          <p:cNvSpPr txBox="1"/>
          <p:nvPr/>
        </p:nvSpPr>
        <p:spPr>
          <a:xfrm>
            <a:off x="5928852" y="4720729"/>
            <a:ext cx="6263148" cy="2062103"/>
          </a:xfrm>
          <a:prstGeom prst="rect">
            <a:avLst/>
          </a:prstGeom>
          <a:noFill/>
        </p:spPr>
        <p:txBody>
          <a:bodyPr wrap="square" rtlCol="0">
            <a:spAutoFit/>
          </a:bodyPr>
          <a:lstStyle/>
          <a:p>
            <a:r>
              <a:rPr lang="en-US" sz="1600" dirty="0"/>
              <a:t>Panel D shows the years to onset of the first and subsequent (if applicable) microvascular complications among participants with one, two, or three complications. </a:t>
            </a:r>
          </a:p>
          <a:p>
            <a:r>
              <a:rPr lang="en-US" sz="1600" dirty="0"/>
              <a:t>The bottoms and tops of the boxes represent the first and the third quartiles, respectively, and the horizontal lines inside the boxes indicate medians. The symbols inside the boxes indicate means, and the symbols outside the boxes outliers. I bars indicate the minimum and maximum range, excluding outliers.</a:t>
            </a:r>
            <a:endParaRPr lang="en-GB" sz="1600" dirty="0"/>
          </a:p>
        </p:txBody>
      </p:sp>
      <p:sp>
        <p:nvSpPr>
          <p:cNvPr id="8" name="TextBox 7"/>
          <p:cNvSpPr txBox="1"/>
          <p:nvPr/>
        </p:nvSpPr>
        <p:spPr>
          <a:xfrm>
            <a:off x="8003457" y="6592528"/>
            <a:ext cx="5161935" cy="307777"/>
          </a:xfrm>
          <a:prstGeom prst="rect">
            <a:avLst/>
          </a:prstGeom>
          <a:noFill/>
        </p:spPr>
        <p:txBody>
          <a:bodyPr wrap="square" rtlCol="0">
            <a:spAutoFit/>
          </a:bodyPr>
          <a:lstStyle/>
          <a:p>
            <a:r>
              <a:rPr lang="en-GB" sz="1400" dirty="0"/>
              <a:t>TODAY study group, N </a:t>
            </a:r>
            <a:r>
              <a:rPr lang="en-GB" sz="1400" dirty="0" err="1"/>
              <a:t>Engl</a:t>
            </a:r>
            <a:r>
              <a:rPr lang="en-GB" sz="1400" dirty="0"/>
              <a:t> J Med 2021;385:416-26.</a:t>
            </a:r>
          </a:p>
        </p:txBody>
      </p:sp>
      <p:sp>
        <p:nvSpPr>
          <p:cNvPr id="10" name="Title 1"/>
          <p:cNvSpPr>
            <a:spLocks noGrp="1"/>
          </p:cNvSpPr>
          <p:nvPr>
            <p:ph type="title"/>
          </p:nvPr>
        </p:nvSpPr>
        <p:spPr>
          <a:xfrm>
            <a:off x="838200" y="365125"/>
            <a:ext cx="10515600" cy="1325563"/>
          </a:xfrm>
        </p:spPr>
        <p:txBody>
          <a:bodyPr/>
          <a:lstStyle/>
          <a:p>
            <a:r>
              <a:rPr lang="en-GB" b="1" dirty="0"/>
              <a:t>Diabetes Complications </a:t>
            </a:r>
          </a:p>
        </p:txBody>
      </p:sp>
      <p:pic>
        <p:nvPicPr>
          <p:cNvPr id="9" name="Picture 8"/>
          <p:cNvPicPr>
            <a:picLocks noChangeAspect="1"/>
          </p:cNvPicPr>
          <p:nvPr/>
        </p:nvPicPr>
        <p:blipFill>
          <a:blip r:embed="rId5"/>
          <a:stretch>
            <a:fillRect/>
          </a:stretch>
        </p:blipFill>
        <p:spPr>
          <a:xfrm>
            <a:off x="10270922" y="-3066"/>
            <a:ext cx="1921078" cy="840472"/>
          </a:xfrm>
          <a:prstGeom prst="rect">
            <a:avLst/>
          </a:prstGeom>
        </p:spPr>
      </p:pic>
    </p:spTree>
    <p:extLst>
      <p:ext uri="{BB962C8B-B14F-4D97-AF65-F5344CB8AC3E}">
        <p14:creationId xmlns:p14="http://schemas.microsoft.com/office/powerpoint/2010/main" val="150698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The risk of </a:t>
            </a:r>
            <a:r>
              <a:rPr lang="en-US" dirty="0"/>
              <a:t>developing </a:t>
            </a:r>
            <a:r>
              <a:rPr lang="en-US" i="1" dirty="0"/>
              <a:t>any </a:t>
            </a:r>
            <a:r>
              <a:rPr lang="en-US" i="1" dirty="0" err="1"/>
              <a:t>macrovascular</a:t>
            </a:r>
            <a:r>
              <a:rPr lang="en-US" i="1" dirty="0"/>
              <a:t> complication </a:t>
            </a:r>
            <a:r>
              <a:rPr lang="en-US" dirty="0"/>
              <a:t>is </a:t>
            </a:r>
            <a:r>
              <a:rPr lang="en-US" b="1" dirty="0"/>
              <a:t>2x</a:t>
            </a:r>
            <a:r>
              <a:rPr lang="en-US" dirty="0"/>
              <a:t> in Young T2D. </a:t>
            </a:r>
          </a:p>
          <a:p>
            <a:r>
              <a:rPr lang="en-US" dirty="0"/>
              <a:t>the risk of </a:t>
            </a:r>
            <a:r>
              <a:rPr lang="en-US" i="1" dirty="0"/>
              <a:t>MI</a:t>
            </a:r>
            <a:r>
              <a:rPr lang="en-US" dirty="0"/>
              <a:t> is </a:t>
            </a:r>
            <a:r>
              <a:rPr lang="en-US" b="1" dirty="0"/>
              <a:t>14x</a:t>
            </a:r>
            <a:r>
              <a:rPr lang="en-US" dirty="0"/>
              <a:t> in YT2D than in  non-diabetes patients (2-4x in patients with middle/later life onset of T2D)</a:t>
            </a:r>
          </a:p>
          <a:p>
            <a:endParaRPr lang="en-GB" dirty="0"/>
          </a:p>
          <a:p>
            <a:r>
              <a:rPr lang="en-US" b="1" dirty="0"/>
              <a:t>In summary: </a:t>
            </a:r>
            <a:r>
              <a:rPr lang="en-US" dirty="0"/>
              <a:t>YT2D is associated with more </a:t>
            </a:r>
            <a:r>
              <a:rPr lang="en-US" dirty="0" err="1"/>
              <a:t>macrovascular</a:t>
            </a:r>
            <a:r>
              <a:rPr lang="en-US" dirty="0"/>
              <a:t> and microvascular outcomes and a more rapidly progressing severity of complications than </a:t>
            </a:r>
            <a:r>
              <a:rPr lang="en-GB" dirty="0"/>
              <a:t>in T1D or late-onset T2D.</a:t>
            </a:r>
            <a:endParaRPr lang="en-US" dirty="0"/>
          </a:p>
        </p:txBody>
      </p:sp>
      <p:sp>
        <p:nvSpPr>
          <p:cNvPr id="4" name="TextBox 3"/>
          <p:cNvSpPr txBox="1"/>
          <p:nvPr/>
        </p:nvSpPr>
        <p:spPr>
          <a:xfrm>
            <a:off x="6607277" y="6311900"/>
            <a:ext cx="5584723" cy="584775"/>
          </a:xfrm>
          <a:prstGeom prst="rect">
            <a:avLst/>
          </a:prstGeom>
          <a:noFill/>
        </p:spPr>
        <p:txBody>
          <a:bodyPr wrap="square" rtlCol="0">
            <a:spAutoFit/>
          </a:bodyPr>
          <a:lstStyle/>
          <a:p>
            <a:r>
              <a:rPr lang="en-US" sz="1600" dirty="0"/>
              <a:t>Hillier TA, et al </a:t>
            </a:r>
            <a:r>
              <a:rPr lang="pt-BR" sz="1600" i="1" dirty="0"/>
              <a:t>Diabetes Care </a:t>
            </a:r>
            <a:r>
              <a:rPr lang="pt-BR" sz="1600" dirty="0"/>
              <a:t>2003; </a:t>
            </a:r>
            <a:r>
              <a:rPr lang="pt-BR" sz="1600" b="1" dirty="0"/>
              <a:t>26: </a:t>
            </a:r>
            <a:r>
              <a:rPr lang="pt-BR" sz="1600" dirty="0"/>
              <a:t>2999–3005.</a:t>
            </a:r>
          </a:p>
          <a:p>
            <a:r>
              <a:rPr lang="en-GB" sz="1600" dirty="0" err="1"/>
              <a:t>Gu</a:t>
            </a:r>
            <a:r>
              <a:rPr lang="en-GB" sz="1600" dirty="0"/>
              <a:t> W, et al. </a:t>
            </a:r>
            <a:r>
              <a:rPr lang="en-GB" sz="1600" dirty="0" err="1"/>
              <a:t>Diabet</a:t>
            </a:r>
            <a:r>
              <a:rPr lang="en-GB" sz="1600" dirty="0"/>
              <a:t> Med 2014; 31: 84–91.</a:t>
            </a:r>
          </a:p>
        </p:txBody>
      </p:sp>
      <p:sp>
        <p:nvSpPr>
          <p:cNvPr id="7"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Diabetes Complications </a:t>
            </a:r>
          </a:p>
        </p:txBody>
      </p:sp>
      <p:pic>
        <p:nvPicPr>
          <p:cNvPr id="5" name="Picture 4"/>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57777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Other complications include:</a:t>
            </a:r>
          </a:p>
          <a:p>
            <a:pPr lvl="1"/>
            <a:r>
              <a:rPr lang="en-US" dirty="0"/>
              <a:t>impaired hearing  </a:t>
            </a:r>
          </a:p>
          <a:p>
            <a:pPr lvl="1"/>
            <a:r>
              <a:rPr lang="en-US" dirty="0"/>
              <a:t>Reduced fertility </a:t>
            </a:r>
          </a:p>
          <a:p>
            <a:pPr lvl="1"/>
            <a:r>
              <a:rPr lang="en-US" dirty="0"/>
              <a:t>premature decline in cognitive function</a:t>
            </a:r>
          </a:p>
          <a:p>
            <a:pPr lvl="1"/>
            <a:r>
              <a:rPr lang="en-US" dirty="0"/>
              <a:t>Mental health conditions (</a:t>
            </a:r>
            <a:r>
              <a:rPr lang="en-US" dirty="0" err="1"/>
              <a:t>eg</a:t>
            </a:r>
            <a:r>
              <a:rPr lang="en-US" dirty="0"/>
              <a:t> depression)</a:t>
            </a:r>
            <a:endParaRPr lang="en-GB" dirty="0"/>
          </a:p>
        </p:txBody>
      </p:sp>
      <p:sp>
        <p:nvSpPr>
          <p:cNvPr id="4" name="Title 1"/>
          <p:cNvSpPr>
            <a:spLocks noGrp="1"/>
          </p:cNvSpPr>
          <p:nvPr>
            <p:ph type="title"/>
          </p:nvPr>
        </p:nvSpPr>
        <p:spPr>
          <a:xfrm>
            <a:off x="838200" y="365125"/>
            <a:ext cx="10515600" cy="1325563"/>
          </a:xfrm>
        </p:spPr>
        <p:txBody>
          <a:bodyPr/>
          <a:lstStyle/>
          <a:p>
            <a:r>
              <a:rPr lang="en-GB" b="1" dirty="0"/>
              <a:t>Diabetes Complications </a:t>
            </a:r>
          </a:p>
        </p:txBody>
      </p:sp>
      <p:sp>
        <p:nvSpPr>
          <p:cNvPr id="5" name="TextBox 4"/>
          <p:cNvSpPr txBox="1"/>
          <p:nvPr/>
        </p:nvSpPr>
        <p:spPr>
          <a:xfrm>
            <a:off x="7561006" y="6027003"/>
            <a:ext cx="4729317" cy="830997"/>
          </a:xfrm>
          <a:prstGeom prst="rect">
            <a:avLst/>
          </a:prstGeom>
          <a:noFill/>
        </p:spPr>
        <p:txBody>
          <a:bodyPr wrap="square" rtlCol="0">
            <a:spAutoFit/>
          </a:bodyPr>
          <a:lstStyle/>
          <a:p>
            <a:r>
              <a:rPr lang="en-GB" sz="1600" dirty="0" err="1"/>
              <a:t>Lerman</a:t>
            </a:r>
            <a:r>
              <a:rPr lang="en-GB" sz="1600" dirty="0"/>
              <a:t>-Garber I et al. </a:t>
            </a:r>
            <a:r>
              <a:rPr lang="en-GB" sz="1600" dirty="0" err="1"/>
              <a:t>Endocr</a:t>
            </a:r>
            <a:r>
              <a:rPr lang="en-GB" sz="1600" dirty="0"/>
              <a:t> </a:t>
            </a:r>
            <a:r>
              <a:rPr lang="en-GB" sz="1600" dirty="0" err="1"/>
              <a:t>Pract</a:t>
            </a:r>
            <a:r>
              <a:rPr lang="en-GB" sz="1600" dirty="0"/>
              <a:t> 2012; 18: 549–57.</a:t>
            </a:r>
          </a:p>
          <a:p>
            <a:r>
              <a:rPr lang="en-GB" sz="1600" dirty="0" err="1"/>
              <a:t>Bener</a:t>
            </a:r>
            <a:r>
              <a:rPr lang="en-GB" sz="1600" dirty="0"/>
              <a:t> A, et al. </a:t>
            </a:r>
            <a:r>
              <a:rPr lang="en-GB" sz="1600" dirty="0" err="1"/>
              <a:t>Int</a:t>
            </a:r>
            <a:r>
              <a:rPr lang="en-GB" sz="1600" dirty="0"/>
              <a:t> </a:t>
            </a:r>
            <a:r>
              <a:rPr lang="en-GB" sz="1600" dirty="0" err="1"/>
              <a:t>Urol</a:t>
            </a:r>
            <a:r>
              <a:rPr lang="en-GB" sz="1600" dirty="0"/>
              <a:t> </a:t>
            </a:r>
            <a:r>
              <a:rPr lang="en-GB" sz="1600" dirty="0" err="1"/>
              <a:t>Nephrol</a:t>
            </a:r>
            <a:r>
              <a:rPr lang="en-GB" sz="1600" dirty="0"/>
              <a:t> 2009;41: 777.</a:t>
            </a:r>
          </a:p>
          <a:p>
            <a:r>
              <a:rPr lang="en-GB" sz="1600" dirty="0"/>
              <a:t>Nolan JJ. </a:t>
            </a:r>
            <a:r>
              <a:rPr lang="en-GB" sz="1600" dirty="0" err="1"/>
              <a:t>Diabetologia</a:t>
            </a:r>
            <a:r>
              <a:rPr lang="en-GB" sz="1600" dirty="0"/>
              <a:t> 2010; 53: 2273–75.</a:t>
            </a:r>
          </a:p>
        </p:txBody>
      </p:sp>
      <p:pic>
        <p:nvPicPr>
          <p:cNvPr id="6" name="Picture 5"/>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1626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Management of </a:t>
            </a:r>
            <a:r>
              <a:rPr lang="en-GB" b="1" dirty="0" err="1"/>
              <a:t>commorbidities</a:t>
            </a:r>
            <a:endParaRPr lang="en-GB" dirty="0"/>
          </a:p>
        </p:txBody>
      </p:sp>
      <p:sp>
        <p:nvSpPr>
          <p:cNvPr id="3" name="Content Placeholder 2"/>
          <p:cNvSpPr>
            <a:spLocks noGrp="1"/>
          </p:cNvSpPr>
          <p:nvPr>
            <p:ph idx="1"/>
          </p:nvPr>
        </p:nvSpPr>
        <p:spPr>
          <a:xfrm>
            <a:off x="838200" y="1501161"/>
            <a:ext cx="10881852" cy="4351338"/>
          </a:xfrm>
        </p:spPr>
        <p:txBody>
          <a:bodyPr>
            <a:normAutofit/>
          </a:bodyPr>
          <a:lstStyle/>
          <a:p>
            <a:endParaRPr lang="en-GB" dirty="0"/>
          </a:p>
          <a:p>
            <a:pPr marL="0" indent="0">
              <a:buNone/>
            </a:pPr>
            <a:r>
              <a:rPr lang="en-GB" b="1" dirty="0"/>
              <a:t>Pharmacotherapy</a:t>
            </a:r>
          </a:p>
          <a:p>
            <a:r>
              <a:rPr lang="en-US" dirty="0"/>
              <a:t>No data to show a reduction in adverse cardiovascular events with rigorous control of cardiovascular disease risk factors in T2D adolescents; typically &lt; 30% achieve </a:t>
            </a:r>
            <a:r>
              <a:rPr lang="en-US" dirty="0" err="1"/>
              <a:t>glycaemic</a:t>
            </a:r>
            <a:r>
              <a:rPr lang="en-US" dirty="0"/>
              <a:t> or lipid targets </a:t>
            </a:r>
          </a:p>
          <a:p>
            <a:r>
              <a:rPr lang="en-US" dirty="0"/>
              <a:t>less likely to be prescribed lipid-lowering treatments, renin-angiotensin system inhibitors, or anti-platelet drugs </a:t>
            </a:r>
            <a:endParaRPr lang="en-GB" dirty="0"/>
          </a:p>
        </p:txBody>
      </p:sp>
      <p:sp>
        <p:nvSpPr>
          <p:cNvPr id="4" name="TextBox 3"/>
          <p:cNvSpPr txBox="1"/>
          <p:nvPr/>
        </p:nvSpPr>
        <p:spPr>
          <a:xfrm>
            <a:off x="6872749" y="5852499"/>
            <a:ext cx="5535560" cy="830997"/>
          </a:xfrm>
          <a:prstGeom prst="rect">
            <a:avLst/>
          </a:prstGeom>
          <a:noFill/>
        </p:spPr>
        <p:txBody>
          <a:bodyPr wrap="square" rtlCol="0">
            <a:spAutoFit/>
          </a:bodyPr>
          <a:lstStyle/>
          <a:p>
            <a:r>
              <a:rPr lang="en-GB" sz="1600" dirty="0"/>
              <a:t>Yeung RO, et al. Lancet Diabetes </a:t>
            </a:r>
            <a:r>
              <a:rPr lang="en-GB" sz="1600" dirty="0" err="1"/>
              <a:t>Endocrinol</a:t>
            </a:r>
            <a:r>
              <a:rPr lang="en-GB" sz="1600" dirty="0"/>
              <a:t> 2014; 2: 935–43.</a:t>
            </a:r>
          </a:p>
          <a:p>
            <a:r>
              <a:rPr lang="en-GB" sz="1600" dirty="0" err="1"/>
              <a:t>Miglani</a:t>
            </a:r>
            <a:r>
              <a:rPr lang="en-GB" sz="1600" dirty="0"/>
              <a:t> S, </a:t>
            </a:r>
          </a:p>
          <a:p>
            <a:r>
              <a:rPr lang="en-GB" sz="1600" dirty="0" err="1"/>
              <a:t>Reinehr</a:t>
            </a:r>
            <a:r>
              <a:rPr lang="en-GB" sz="1600" dirty="0"/>
              <a:t> T, et al. </a:t>
            </a:r>
            <a:r>
              <a:rPr lang="en-GB" sz="1600" dirty="0" err="1"/>
              <a:t>Horm</a:t>
            </a:r>
            <a:r>
              <a:rPr lang="en-GB" sz="1600" dirty="0"/>
              <a:t> Res 2008; 69: 107–13.</a:t>
            </a:r>
          </a:p>
        </p:txBody>
      </p:sp>
      <p:pic>
        <p:nvPicPr>
          <p:cNvPr id="5" name="Picture 4"/>
          <p:cNvPicPr>
            <a:picLocks noChangeAspect="1"/>
          </p:cNvPicPr>
          <p:nvPr/>
        </p:nvPicPr>
        <p:blipFill>
          <a:blip r:embed="rId3"/>
          <a:stretch>
            <a:fillRect/>
          </a:stretch>
        </p:blipFill>
        <p:spPr>
          <a:xfrm>
            <a:off x="10270922" y="-3066"/>
            <a:ext cx="1921078" cy="840472"/>
          </a:xfrm>
          <a:prstGeom prst="rect">
            <a:avLst/>
          </a:prstGeom>
        </p:spPr>
      </p:pic>
    </p:spTree>
    <p:extLst>
      <p:ext uri="{BB962C8B-B14F-4D97-AF65-F5344CB8AC3E}">
        <p14:creationId xmlns:p14="http://schemas.microsoft.com/office/powerpoint/2010/main" val="146279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Life experience</a:t>
            </a:r>
          </a:p>
        </p:txBody>
      </p:sp>
      <p:sp>
        <p:nvSpPr>
          <p:cNvPr id="3" name="Content Placeholder 2"/>
          <p:cNvSpPr>
            <a:spLocks noGrp="1"/>
          </p:cNvSpPr>
          <p:nvPr>
            <p:ph idx="1"/>
          </p:nvPr>
        </p:nvSpPr>
        <p:spPr/>
        <p:txBody>
          <a:bodyPr/>
          <a:lstStyle/>
          <a:p>
            <a:r>
              <a:rPr lang="en-GB" dirty="0"/>
              <a:t>Challenging to initiate pharmacotherapy for other comorbidities (</a:t>
            </a:r>
            <a:r>
              <a:rPr lang="en-GB" dirty="0" err="1"/>
              <a:t>eg</a:t>
            </a:r>
            <a:r>
              <a:rPr lang="en-GB" dirty="0"/>
              <a:t> HTN, hyperlipidaemia) in YPwT2D:</a:t>
            </a:r>
          </a:p>
          <a:p>
            <a:pPr lvl="1"/>
            <a:r>
              <a:rPr lang="en-GB" dirty="0"/>
              <a:t>Burden of “too many medications from a young age”</a:t>
            </a:r>
          </a:p>
          <a:p>
            <a:pPr lvl="1"/>
            <a:r>
              <a:rPr lang="en-GB" dirty="0"/>
              <a:t>Clinicians hesitancy in view of young age, particularly in women </a:t>
            </a:r>
          </a:p>
          <a:p>
            <a:pPr lvl="1"/>
            <a:r>
              <a:rPr lang="en-GB" dirty="0"/>
              <a:t>Variable adherence </a:t>
            </a:r>
          </a:p>
          <a:p>
            <a:pPr lvl="1"/>
            <a:r>
              <a:rPr lang="en-GB" dirty="0"/>
              <a:t>Perception of patients and family of the severity of the disease and the need for medications</a:t>
            </a:r>
          </a:p>
          <a:p>
            <a:pPr lvl="1"/>
            <a:r>
              <a:rPr lang="en-GB" dirty="0"/>
              <a:t>No strong evidence to support their use in prevention of </a:t>
            </a:r>
            <a:r>
              <a:rPr lang="en-GB" dirty="0" err="1"/>
              <a:t>longterm</a:t>
            </a:r>
            <a:r>
              <a:rPr lang="en-GB" dirty="0"/>
              <a:t> complications</a:t>
            </a:r>
          </a:p>
          <a:p>
            <a:pPr lvl="1"/>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4711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Pre-conception and YT2D</a:t>
            </a:r>
          </a:p>
        </p:txBody>
      </p:sp>
      <p:sp>
        <p:nvSpPr>
          <p:cNvPr id="3" name="Content Placeholder 2"/>
          <p:cNvSpPr>
            <a:spLocks noGrp="1"/>
          </p:cNvSpPr>
          <p:nvPr>
            <p:ph idx="1"/>
          </p:nvPr>
        </p:nvSpPr>
        <p:spPr/>
        <p:txBody>
          <a:bodyPr/>
          <a:lstStyle/>
          <a:p>
            <a:r>
              <a:rPr lang="en-GB" dirty="0"/>
              <a:t>Women with YT2D often have PCOS:</a:t>
            </a:r>
          </a:p>
          <a:p>
            <a:pPr lvl="1"/>
            <a:r>
              <a:rPr lang="en-GB" dirty="0"/>
              <a:t>irregularity in periods </a:t>
            </a:r>
          </a:p>
          <a:p>
            <a:pPr lvl="1"/>
            <a:r>
              <a:rPr lang="en-GB" dirty="0"/>
              <a:t>Insulin resistance antagonises weight loss</a:t>
            </a:r>
          </a:p>
          <a:p>
            <a:pPr lvl="1"/>
            <a:r>
              <a:rPr lang="en-GB" dirty="0"/>
              <a:t>Hirsutism impacts further on body self-image and confidence</a:t>
            </a:r>
          </a:p>
          <a:p>
            <a:pPr marL="457200" lvl="1" indent="0">
              <a:buNone/>
            </a:pPr>
            <a:endParaRPr lang="en-GB" dirty="0"/>
          </a:p>
          <a:p>
            <a:r>
              <a:rPr lang="en-GB" dirty="0"/>
              <a:t>Addressing contraception is of paramount importance</a:t>
            </a:r>
          </a:p>
          <a:p>
            <a:pPr marL="0" indent="0">
              <a:buNone/>
            </a:pPr>
            <a:endParaRPr lang="en-GB" dirty="0"/>
          </a:p>
          <a:p>
            <a:r>
              <a:rPr lang="en-GB" dirty="0"/>
              <a:t>Choice of contraceptive strategy depends on the individual but should always be addressed</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7181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a:t>
            </a:r>
          </a:p>
        </p:txBody>
      </p:sp>
      <p:sp>
        <p:nvSpPr>
          <p:cNvPr id="3" name="Content Placeholder 2"/>
          <p:cNvSpPr>
            <a:spLocks noGrp="1"/>
          </p:cNvSpPr>
          <p:nvPr>
            <p:ph idx="1"/>
          </p:nvPr>
        </p:nvSpPr>
        <p:spPr/>
        <p:txBody>
          <a:bodyPr/>
          <a:lstStyle/>
          <a:p>
            <a:r>
              <a:rPr lang="en-GB" dirty="0"/>
              <a:t>Facts about RBH transition and YAC </a:t>
            </a:r>
          </a:p>
          <a:p>
            <a:r>
              <a:rPr lang="en-GB" dirty="0"/>
              <a:t>Challenges in YAC</a:t>
            </a:r>
          </a:p>
          <a:p>
            <a:r>
              <a:rPr lang="en-GB" dirty="0"/>
              <a:t>CV risk management in Young T2D</a:t>
            </a:r>
          </a:p>
          <a:p>
            <a:r>
              <a:rPr lang="en-GB" dirty="0"/>
              <a:t>Contraception and pre-conception</a:t>
            </a:r>
          </a:p>
          <a:p>
            <a:r>
              <a:rPr lang="en-GB" dirty="0"/>
              <a:t>Patient’s experience</a:t>
            </a:r>
          </a:p>
          <a:p>
            <a:r>
              <a:rPr lang="en-GB" dirty="0"/>
              <a:t>Transition nurse experience</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236134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Pre-conception and YT2D</a:t>
            </a:r>
          </a:p>
        </p:txBody>
      </p:sp>
      <p:sp>
        <p:nvSpPr>
          <p:cNvPr id="3" name="Content Placeholder 2"/>
          <p:cNvSpPr>
            <a:spLocks noGrp="1"/>
          </p:cNvSpPr>
          <p:nvPr>
            <p:ph idx="1"/>
          </p:nvPr>
        </p:nvSpPr>
        <p:spPr/>
        <p:txBody>
          <a:bodyPr/>
          <a:lstStyle/>
          <a:p>
            <a:r>
              <a:rPr lang="en-GB" dirty="0"/>
              <a:t>Regular discussions about pregnancy:</a:t>
            </a:r>
          </a:p>
          <a:p>
            <a:pPr lvl="1"/>
            <a:r>
              <a:rPr lang="en-GB" b="1" dirty="0"/>
              <a:t>Important to plan pregnancy</a:t>
            </a:r>
          </a:p>
          <a:p>
            <a:pPr lvl="1"/>
            <a:r>
              <a:rPr lang="en-GB" b="1" dirty="0"/>
              <a:t>Start 5 mg folic acid at least 3 months before trying to conceive</a:t>
            </a:r>
          </a:p>
          <a:p>
            <a:pPr lvl="1"/>
            <a:r>
              <a:rPr lang="en-GB" b="1" dirty="0"/>
              <a:t>Aim for HbA1c&lt;48mmol/</a:t>
            </a:r>
            <a:r>
              <a:rPr lang="en-GB" b="1" dirty="0" err="1"/>
              <a:t>mol</a:t>
            </a:r>
            <a:endParaRPr lang="en-GB" b="1" dirty="0"/>
          </a:p>
          <a:p>
            <a:pPr lvl="1"/>
            <a:r>
              <a:rPr lang="en-GB" dirty="0"/>
              <a:t>Stop any teratogenic drugs (statins, ACE-</a:t>
            </a:r>
            <a:r>
              <a:rPr lang="en-GB" dirty="0" err="1"/>
              <a:t>i</a:t>
            </a:r>
            <a:r>
              <a:rPr lang="en-GB" dirty="0"/>
              <a:t>/ARB) or drugs not known to be safe to conceive on (SGLT2i, GLP1RA)</a:t>
            </a:r>
          </a:p>
          <a:p>
            <a:pPr lvl="1"/>
            <a:r>
              <a:rPr lang="en-GB" dirty="0"/>
              <a:t>May need to start insulin to achieve good control</a:t>
            </a:r>
          </a:p>
          <a:p>
            <a:pPr lvl="1"/>
            <a:r>
              <a:rPr lang="en-GB" dirty="0"/>
              <a:t>Information on antenatal care in women with T2D and the need to inform us of the pregnancy asap</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134299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Patient’s perspective </a:t>
            </a:r>
          </a:p>
        </p:txBody>
      </p:sp>
      <p:pic>
        <p:nvPicPr>
          <p:cNvPr id="4" name="T2D_LSK">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851525" y="3757613"/>
            <a:ext cx="487363" cy="487362"/>
          </a:xfrm>
        </p:spPr>
      </p:pic>
      <p:pic>
        <p:nvPicPr>
          <p:cNvPr id="5" name="Picture 4"/>
          <p:cNvPicPr>
            <a:picLocks noChangeAspect="1"/>
          </p:cNvPicPr>
          <p:nvPr/>
        </p:nvPicPr>
        <p:blipFill>
          <a:blip r:embed="rId5"/>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529942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25910"/>
            <a:ext cx="12192000" cy="3089237"/>
          </a:xfrm>
        </p:spPr>
        <p:txBody>
          <a:bodyPr>
            <a:normAutofit fontScale="90000"/>
          </a:bodyPr>
          <a:lstStyle/>
          <a:p>
            <a:r>
              <a:rPr lang="en-GB" sz="8000" dirty="0"/>
              <a:t>DSN Reflection on the T2D Service</a:t>
            </a:r>
            <a:br>
              <a:rPr lang="en-GB" sz="8000" dirty="0"/>
            </a:br>
            <a:r>
              <a:rPr lang="en-GB" sz="8000" dirty="0"/>
              <a:t>       at Royal Berkshire</a:t>
            </a:r>
          </a:p>
        </p:txBody>
      </p:sp>
      <p:sp>
        <p:nvSpPr>
          <p:cNvPr id="3" name="Subtitle 2"/>
          <p:cNvSpPr>
            <a:spLocks noGrp="1"/>
          </p:cNvSpPr>
          <p:nvPr>
            <p:ph type="subTitle" idx="1"/>
          </p:nvPr>
        </p:nvSpPr>
        <p:spPr>
          <a:xfrm>
            <a:off x="1562100" y="4027435"/>
            <a:ext cx="9144000" cy="1309255"/>
          </a:xfrm>
        </p:spPr>
        <p:txBody>
          <a:bodyPr>
            <a:normAutofit/>
          </a:bodyPr>
          <a:lstStyle/>
          <a:p>
            <a:r>
              <a:rPr lang="en-GB" sz="6000"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92800" y="3225800"/>
            <a:ext cx="406400" cy="406400"/>
          </a:xfrm>
          <a:prstGeom prst="rect">
            <a:avLst/>
          </a:prstGeom>
        </p:spPr>
      </p:pic>
      <p:pic>
        <p:nvPicPr>
          <p:cNvPr id="6" name="Picture 5"/>
          <p:cNvPicPr>
            <a:picLocks noChangeAspect="1"/>
          </p:cNvPicPr>
          <p:nvPr/>
        </p:nvPicPr>
        <p:blipFill>
          <a:blip r:embed="rId7"/>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5018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15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88776"/>
            <a:ext cx="8534400" cy="1507067"/>
          </a:xfrm>
        </p:spPr>
        <p:txBody>
          <a:bodyPr>
            <a:normAutofit/>
          </a:bodyPr>
          <a:lstStyle/>
          <a:p>
            <a:r>
              <a:rPr lang="en-GB" sz="7200" b="1" dirty="0"/>
              <a:t>Challenges</a:t>
            </a:r>
          </a:p>
        </p:txBody>
      </p:sp>
      <p:sp>
        <p:nvSpPr>
          <p:cNvPr id="3" name="Content Placeholder 2"/>
          <p:cNvSpPr>
            <a:spLocks noGrp="1"/>
          </p:cNvSpPr>
          <p:nvPr>
            <p:ph idx="1"/>
          </p:nvPr>
        </p:nvSpPr>
        <p:spPr>
          <a:xfrm>
            <a:off x="353961" y="743590"/>
            <a:ext cx="11636477" cy="4497275"/>
          </a:xfrm>
        </p:spPr>
        <p:txBody>
          <a:bodyPr>
            <a:normAutofit fontScale="92500" lnSpcReduction="10000"/>
          </a:bodyPr>
          <a:lstStyle/>
          <a:p>
            <a:r>
              <a:rPr lang="en-GB" sz="4000" dirty="0"/>
              <a:t>Set up of service mostly suited for YPwT1D making it not easily adaptable to YPwT2D</a:t>
            </a:r>
          </a:p>
          <a:p>
            <a:pPr marL="0" indent="0">
              <a:buNone/>
            </a:pPr>
            <a:endParaRPr lang="en-GB" sz="4000" dirty="0"/>
          </a:p>
          <a:p>
            <a:r>
              <a:rPr lang="en-GB" sz="4000" dirty="0"/>
              <a:t>Lack of material and resources for YPwT2D both locally and nationally</a:t>
            </a:r>
          </a:p>
          <a:p>
            <a:endParaRPr lang="en-GB" sz="4000" dirty="0"/>
          </a:p>
          <a:p>
            <a:r>
              <a:rPr lang="en-GB" sz="4000" dirty="0"/>
              <a:t>Tendency to transfer patients from Children Services to YAC earlier than YPwT2D</a:t>
            </a:r>
          </a:p>
          <a:p>
            <a:endParaRPr lang="en-GB" sz="2000" dirty="0"/>
          </a:p>
          <a:p>
            <a:pPr marL="0" indent="0">
              <a:buNone/>
            </a:pPr>
            <a:endParaRPr lang="en-GB" sz="20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92800" y="3225800"/>
            <a:ext cx="406400" cy="406400"/>
          </a:xfrm>
          <a:prstGeom prst="rect">
            <a:avLst/>
          </a:prstGeom>
        </p:spPr>
      </p:pic>
      <p:pic>
        <p:nvPicPr>
          <p:cNvPr id="8" name="Picture 7"/>
          <p:cNvPicPr>
            <a:picLocks noChangeAspect="1"/>
          </p:cNvPicPr>
          <p:nvPr/>
        </p:nvPicPr>
        <p:blipFill>
          <a:blip r:embed="rId7"/>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402639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1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234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40865"/>
            <a:ext cx="8534400" cy="1507067"/>
          </a:xfrm>
        </p:spPr>
        <p:txBody>
          <a:bodyPr>
            <a:normAutofit/>
          </a:bodyPr>
          <a:lstStyle/>
          <a:p>
            <a:r>
              <a:rPr lang="en-GB" sz="6600" b="1" dirty="0"/>
              <a:t>Challenges</a:t>
            </a:r>
          </a:p>
        </p:txBody>
      </p:sp>
      <p:sp>
        <p:nvSpPr>
          <p:cNvPr id="3" name="Content Placeholder 2"/>
          <p:cNvSpPr>
            <a:spLocks noGrp="1"/>
          </p:cNvSpPr>
          <p:nvPr>
            <p:ph idx="1"/>
          </p:nvPr>
        </p:nvSpPr>
        <p:spPr>
          <a:xfrm>
            <a:off x="684212" y="619431"/>
            <a:ext cx="11365220" cy="4621433"/>
          </a:xfrm>
        </p:spPr>
        <p:txBody>
          <a:bodyPr>
            <a:noAutofit/>
          </a:bodyPr>
          <a:lstStyle/>
          <a:p>
            <a:r>
              <a:rPr lang="en-GB" sz="3600" dirty="0"/>
              <a:t>Those with learning disabilities require more interventions and support </a:t>
            </a:r>
          </a:p>
          <a:p>
            <a:pPr marL="0" indent="0">
              <a:buNone/>
            </a:pPr>
            <a:endParaRPr lang="en-GB" sz="3600" dirty="0"/>
          </a:p>
          <a:p>
            <a:r>
              <a:rPr lang="en-GB" sz="3600" dirty="0"/>
              <a:t>Paediatric Dietetic support is excellent but after 19yrs of age is limited </a:t>
            </a:r>
          </a:p>
          <a:p>
            <a:endParaRPr lang="en-GB" sz="3600" dirty="0"/>
          </a:p>
          <a:p>
            <a:r>
              <a:rPr lang="en-GB" sz="3600" dirty="0"/>
              <a:t>Young Adult PDSN support is offered regularly until the age of 19yrs where the DSN support becomes limited</a:t>
            </a:r>
            <a:endParaRPr lang="en-GB"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pic>
        <p:nvPicPr>
          <p:cNvPr id="6" name="Picture 5"/>
          <p:cNvPicPr>
            <a:picLocks noChangeAspect="1"/>
          </p:cNvPicPr>
          <p:nvPr/>
        </p:nvPicPr>
        <p:blipFill>
          <a:blip r:embed="rId8"/>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66861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775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a:t>What can be improved</a:t>
            </a:r>
            <a:r>
              <a:rPr lang="en-GB" sz="5400" b="1" dirty="0"/>
              <a:t>?</a:t>
            </a:r>
          </a:p>
        </p:txBody>
      </p:sp>
      <p:sp>
        <p:nvSpPr>
          <p:cNvPr id="3" name="Content Placeholder 2"/>
          <p:cNvSpPr>
            <a:spLocks noGrp="1"/>
          </p:cNvSpPr>
          <p:nvPr>
            <p:ph idx="1"/>
          </p:nvPr>
        </p:nvSpPr>
        <p:spPr>
          <a:xfrm>
            <a:off x="669462" y="1932038"/>
            <a:ext cx="11522537" cy="3765072"/>
          </a:xfrm>
        </p:spPr>
        <p:txBody>
          <a:bodyPr>
            <a:normAutofit lnSpcReduction="10000"/>
          </a:bodyPr>
          <a:lstStyle/>
          <a:p>
            <a:r>
              <a:rPr lang="en-GB" sz="3600" dirty="0"/>
              <a:t>Education geared towards T2D in Children and Young People</a:t>
            </a:r>
          </a:p>
          <a:p>
            <a:pPr marL="0" indent="0">
              <a:buNone/>
            </a:pPr>
            <a:endParaRPr lang="en-GB" sz="3600" dirty="0"/>
          </a:p>
          <a:p>
            <a:r>
              <a:rPr lang="en-GB" sz="3600" dirty="0"/>
              <a:t>Appropriate literature for T2D in Children including medical management for Paeds Doctors to follow</a:t>
            </a:r>
          </a:p>
          <a:p>
            <a:endParaRPr lang="en-GB" sz="3600" dirty="0"/>
          </a:p>
          <a:p>
            <a:r>
              <a:rPr lang="en-GB" sz="3600" dirty="0"/>
              <a:t>T2D guide handbook for parents and young people </a:t>
            </a:r>
          </a:p>
          <a:p>
            <a:endParaRPr lang="en-GB" sz="3200" dirty="0"/>
          </a:p>
          <a:p>
            <a:endParaRPr lang="en-GB" sz="3200" dirty="0"/>
          </a:p>
          <a:p>
            <a:endParaRPr lang="en-GB"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92800" y="3225800"/>
            <a:ext cx="406400" cy="406400"/>
          </a:xfrm>
          <a:prstGeom prst="rect">
            <a:avLst/>
          </a:prstGeom>
        </p:spPr>
      </p:pic>
      <p:pic>
        <p:nvPicPr>
          <p:cNvPr id="6" name="Picture 5"/>
          <p:cNvPicPr>
            <a:picLocks noChangeAspect="1"/>
          </p:cNvPicPr>
          <p:nvPr/>
        </p:nvPicPr>
        <p:blipFill>
          <a:blip r:embed="rId7"/>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355144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71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a:t>Plans Going Forward</a:t>
            </a:r>
          </a:p>
        </p:txBody>
      </p:sp>
      <p:sp>
        <p:nvSpPr>
          <p:cNvPr id="3" name="Content Placeholder 2"/>
          <p:cNvSpPr>
            <a:spLocks noGrp="1"/>
          </p:cNvSpPr>
          <p:nvPr>
            <p:ph idx="1"/>
          </p:nvPr>
        </p:nvSpPr>
        <p:spPr>
          <a:xfrm>
            <a:off x="294969" y="1639938"/>
            <a:ext cx="10608136" cy="3984523"/>
          </a:xfrm>
        </p:spPr>
        <p:txBody>
          <a:bodyPr>
            <a:normAutofit fontScale="92500" lnSpcReduction="10000"/>
          </a:bodyPr>
          <a:lstStyle/>
          <a:p>
            <a:r>
              <a:rPr lang="en-GB" sz="4000" dirty="0"/>
              <a:t>Working on a Newly Diagnosed with T2D Booklet for YP and Parents</a:t>
            </a:r>
          </a:p>
          <a:p>
            <a:endParaRPr lang="en-GB" sz="4000" dirty="0"/>
          </a:p>
          <a:p>
            <a:r>
              <a:rPr lang="en-GB" sz="4000" dirty="0"/>
              <a:t>Offer in workshops and study sessions directed at T2D in YP and children</a:t>
            </a:r>
          </a:p>
          <a:p>
            <a:pPr marL="0" indent="0">
              <a:buNone/>
            </a:pPr>
            <a:endParaRPr lang="en-GB" sz="4000" dirty="0"/>
          </a:p>
          <a:p>
            <a:r>
              <a:rPr lang="en-GB" sz="4000" dirty="0"/>
              <a:t>Supporting research initiatives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92800" y="3225800"/>
            <a:ext cx="406400" cy="406400"/>
          </a:xfrm>
          <a:prstGeom prst="rect">
            <a:avLst/>
          </a:prstGeom>
        </p:spPr>
      </p:pic>
      <p:pic>
        <p:nvPicPr>
          <p:cNvPr id="5" name="Type 2 Diabetes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92800" y="3225800"/>
            <a:ext cx="406400" cy="4064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892800" y="3225800"/>
            <a:ext cx="406400" cy="4064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92800" y="3225800"/>
            <a:ext cx="406400" cy="4064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892800" y="3225800"/>
            <a:ext cx="406400" cy="406400"/>
          </a:xfrm>
          <a:prstGeom prst="rect">
            <a:avLst/>
          </a:prstGeom>
        </p:spPr>
      </p:pic>
      <p:pic>
        <p:nvPicPr>
          <p:cNvPr id="9" name="Picture 8"/>
          <p:cNvPicPr>
            <a:picLocks noChangeAspect="1"/>
          </p:cNvPicPr>
          <p:nvPr/>
        </p:nvPicPr>
        <p:blipFill>
          <a:blip r:embed="rId13"/>
          <a:stretch>
            <a:fillRect/>
          </a:stretch>
        </p:blipFill>
        <p:spPr>
          <a:xfrm>
            <a:off x="10270922" y="-3066"/>
            <a:ext cx="1921078" cy="840472"/>
          </a:xfrm>
          <a:prstGeom prst="rect">
            <a:avLst/>
          </a:prstGeom>
        </p:spPr>
      </p:pic>
    </p:spTree>
    <p:extLst>
      <p:ext uri="{BB962C8B-B14F-4D97-AF65-F5344CB8AC3E}">
        <p14:creationId xmlns:p14="http://schemas.microsoft.com/office/powerpoint/2010/main" val="994090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7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358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110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9"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7472"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Summary</a:t>
            </a:r>
          </a:p>
        </p:txBody>
      </p:sp>
      <p:sp>
        <p:nvSpPr>
          <p:cNvPr id="3" name="Content Placeholder 2"/>
          <p:cNvSpPr>
            <a:spLocks noGrp="1"/>
          </p:cNvSpPr>
          <p:nvPr>
            <p:ph idx="1"/>
          </p:nvPr>
        </p:nvSpPr>
        <p:spPr>
          <a:xfrm>
            <a:off x="250723" y="1825625"/>
            <a:ext cx="11680722" cy="4766904"/>
          </a:xfrm>
        </p:spPr>
        <p:txBody>
          <a:bodyPr>
            <a:normAutofit/>
          </a:bodyPr>
          <a:lstStyle/>
          <a:p>
            <a:r>
              <a:rPr lang="en-GB" dirty="0"/>
              <a:t>T2D in YP although rare pauses various challenges to the YAC service</a:t>
            </a:r>
          </a:p>
          <a:p>
            <a:endParaRPr lang="en-GB" dirty="0"/>
          </a:p>
          <a:p>
            <a:r>
              <a:rPr lang="en-GB" dirty="0"/>
              <a:t>Importance of engagement of patients and how to achieve this</a:t>
            </a:r>
          </a:p>
          <a:p>
            <a:endParaRPr lang="en-GB" dirty="0"/>
          </a:p>
          <a:p>
            <a:r>
              <a:rPr lang="en-GB" dirty="0"/>
              <a:t>Importance of addressing comorbidities and complications of YPwT2D</a:t>
            </a:r>
          </a:p>
          <a:p>
            <a:pPr marL="0" indent="0">
              <a:buNone/>
            </a:pPr>
            <a:endParaRPr lang="en-GB" dirty="0"/>
          </a:p>
          <a:p>
            <a:r>
              <a:rPr lang="en-GB" dirty="0"/>
              <a:t>Preconception advice is of paramount importance</a:t>
            </a:r>
          </a:p>
          <a:p>
            <a:pPr marL="0" indent="0">
              <a:buNone/>
            </a:pPr>
            <a:endParaRPr lang="en-GB" dirty="0"/>
          </a:p>
          <a:p>
            <a:r>
              <a:rPr lang="en-GB" dirty="0"/>
              <a:t>Listening to the voices of YPwT2D and working collaboratively in the MDT </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70649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09076" y="445361"/>
            <a:ext cx="4459555" cy="1200329"/>
          </a:xfrm>
          <a:prstGeom prst="rect">
            <a:avLst/>
          </a:prstGeom>
          <a:noFill/>
        </p:spPr>
        <p:txBody>
          <a:bodyPr wrap="none" lIns="91440" tIns="45720" rIns="91440" bIns="45720">
            <a:spAutoFit/>
          </a:bodyPr>
          <a:lstStyle/>
          <a:p>
            <a:pPr algn="ctr"/>
            <a:r>
              <a:rPr lang="en-US"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01213" y="1101213"/>
            <a:ext cx="8809703" cy="6607277"/>
          </a:xfrm>
          <a:prstGeom prst="rect">
            <a:avLst/>
          </a:prstGeom>
        </p:spPr>
      </p:pic>
      <p:pic>
        <p:nvPicPr>
          <p:cNvPr id="7" name="Picture 6"/>
          <p:cNvPicPr>
            <a:picLocks noChangeAspect="1"/>
          </p:cNvPicPr>
          <p:nvPr/>
        </p:nvPicPr>
        <p:blipFill>
          <a:blip r:embed="rId3"/>
          <a:stretch>
            <a:fillRect/>
          </a:stretch>
        </p:blipFill>
        <p:spPr>
          <a:xfrm>
            <a:off x="7838768" y="2384405"/>
            <a:ext cx="3800168" cy="1662574"/>
          </a:xfrm>
          <a:prstGeom prst="rect">
            <a:avLst/>
          </a:prstGeom>
        </p:spPr>
      </p:pic>
      <p:pic>
        <p:nvPicPr>
          <p:cNvPr id="8" name="Picture 7"/>
          <p:cNvPicPr>
            <a:picLocks noChangeAspect="1"/>
          </p:cNvPicPr>
          <p:nvPr/>
        </p:nvPicPr>
        <p:blipFill>
          <a:blip r:embed="rId4"/>
          <a:stretch>
            <a:fillRect/>
          </a:stretch>
        </p:blipFill>
        <p:spPr>
          <a:xfrm>
            <a:off x="6735113" y="4151118"/>
            <a:ext cx="5456887" cy="258096"/>
          </a:xfrm>
          <a:prstGeom prst="rect">
            <a:avLst/>
          </a:prstGeom>
        </p:spPr>
      </p:pic>
      <p:sp>
        <p:nvSpPr>
          <p:cNvPr id="9" name="TextBox 8"/>
          <p:cNvSpPr txBox="1"/>
          <p:nvPr/>
        </p:nvSpPr>
        <p:spPr>
          <a:xfrm>
            <a:off x="3825479" y="6519446"/>
            <a:ext cx="2808846" cy="338554"/>
          </a:xfrm>
          <a:prstGeom prst="rect">
            <a:avLst/>
          </a:prstGeom>
          <a:noFill/>
        </p:spPr>
        <p:txBody>
          <a:bodyPr wrap="none" rtlCol="0">
            <a:spAutoFit/>
          </a:bodyPr>
          <a:lstStyle/>
          <a:p>
            <a:r>
              <a:rPr lang="en-GB" sz="1600" i="1" dirty="0" err="1"/>
              <a:t>Voidomatis</a:t>
            </a:r>
            <a:r>
              <a:rPr lang="en-GB" sz="1600" i="1" dirty="0"/>
              <a:t> river, Epirus, Greece</a:t>
            </a:r>
          </a:p>
        </p:txBody>
      </p:sp>
    </p:spTree>
    <p:extLst>
      <p:ext uri="{BB962C8B-B14F-4D97-AF65-F5344CB8AC3E}">
        <p14:creationId xmlns:p14="http://schemas.microsoft.com/office/powerpoint/2010/main" val="259424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POLL</a:t>
            </a:r>
          </a:p>
        </p:txBody>
      </p:sp>
      <p:sp>
        <p:nvSpPr>
          <p:cNvPr id="3" name="Content Placeholder 2"/>
          <p:cNvSpPr>
            <a:spLocks noGrp="1"/>
          </p:cNvSpPr>
          <p:nvPr>
            <p:ph idx="1"/>
          </p:nvPr>
        </p:nvSpPr>
        <p:spPr/>
        <p:txBody>
          <a:bodyPr/>
          <a:lstStyle/>
          <a:p>
            <a:r>
              <a:rPr lang="en-GB" dirty="0"/>
              <a:t>What age do you transition YPwT2D to the adult/YAC service</a:t>
            </a:r>
          </a:p>
          <a:p>
            <a:pPr marL="514350" indent="-514350">
              <a:buAutoNum type="arabicPeriod"/>
            </a:pPr>
            <a:r>
              <a:rPr lang="en-GB" dirty="0"/>
              <a:t>&lt;17</a:t>
            </a:r>
          </a:p>
          <a:p>
            <a:pPr marL="514350" indent="-514350">
              <a:buAutoNum type="arabicPeriod"/>
            </a:pPr>
            <a:r>
              <a:rPr lang="en-GB" dirty="0"/>
              <a:t>17</a:t>
            </a:r>
          </a:p>
          <a:p>
            <a:pPr marL="514350" indent="-514350">
              <a:buAutoNum type="arabicPeriod"/>
            </a:pPr>
            <a:r>
              <a:rPr lang="en-GB" dirty="0"/>
              <a:t>18</a:t>
            </a:r>
          </a:p>
          <a:p>
            <a:pPr marL="514350" indent="-514350">
              <a:buAutoNum type="arabicPeriod"/>
            </a:pPr>
            <a:r>
              <a:rPr lang="en-GB" dirty="0"/>
              <a:t>&gt;18</a:t>
            </a:r>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3513515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Diabetes Transition to Adult Care in the RBH</a:t>
            </a:r>
          </a:p>
        </p:txBody>
      </p:sp>
      <p:sp>
        <p:nvSpPr>
          <p:cNvPr id="3" name="Content Placeholder 2"/>
          <p:cNvSpPr>
            <a:spLocks noGrp="1"/>
          </p:cNvSpPr>
          <p:nvPr>
            <p:ph idx="1"/>
          </p:nvPr>
        </p:nvSpPr>
        <p:spPr>
          <a:xfrm>
            <a:off x="339213" y="1825625"/>
            <a:ext cx="11503742" cy="4825898"/>
          </a:xfrm>
        </p:spPr>
        <p:txBody>
          <a:bodyPr>
            <a:normAutofit fontScale="92500" lnSpcReduction="20000"/>
          </a:bodyPr>
          <a:lstStyle/>
          <a:p>
            <a:r>
              <a:rPr lang="en-GB" dirty="0"/>
              <a:t>Transition process starts at 14 </a:t>
            </a:r>
            <a:r>
              <a:rPr lang="en-GB" dirty="0" err="1"/>
              <a:t>yrs</a:t>
            </a:r>
            <a:r>
              <a:rPr lang="en-GB" dirty="0"/>
              <a:t> of age and usually patients’ care transfer is completed around 17 (&gt;18 in YPwT1D)</a:t>
            </a:r>
          </a:p>
          <a:p>
            <a:pPr marL="0" indent="0">
              <a:buNone/>
            </a:pPr>
            <a:endParaRPr lang="en-GB" dirty="0"/>
          </a:p>
          <a:p>
            <a:r>
              <a:rPr lang="en-GB" dirty="0"/>
              <a:t>YPwT2D meet the Adult Diabetes team (Consultant and Nurse) and are taken to see the adult clinic location on the same day</a:t>
            </a:r>
          </a:p>
          <a:p>
            <a:pPr marL="0" indent="0">
              <a:buNone/>
            </a:pPr>
            <a:endParaRPr lang="en-GB" dirty="0"/>
          </a:p>
          <a:p>
            <a:r>
              <a:rPr lang="en-GB" dirty="0"/>
              <a:t>Transition PDSN, Paeds dietician and psychologist continue to support until age 19</a:t>
            </a:r>
          </a:p>
          <a:p>
            <a:endParaRPr lang="en-GB" dirty="0"/>
          </a:p>
          <a:p>
            <a:r>
              <a:rPr lang="en-GB" dirty="0"/>
              <a:t>YPwT2D diagnosed at the age of 16 or older will move straight to the Adult YAC with support from PDSN, dietician and psychologist from Paeds service</a:t>
            </a:r>
          </a:p>
          <a:p>
            <a:pPr marL="0" indent="0">
              <a:buNone/>
            </a:pPr>
            <a:endParaRPr lang="en-GB" dirty="0"/>
          </a:p>
          <a:p>
            <a:r>
              <a:rPr lang="en-GB" dirty="0"/>
              <a:t>Open channels with Paeds Diabetes team regarding YPwT2D, before transition</a:t>
            </a:r>
          </a:p>
          <a:p>
            <a:endParaRPr lang="en-GB" dirty="0"/>
          </a:p>
          <a:p>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116121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YAC in RBH and YPwT2D</a:t>
            </a:r>
          </a:p>
        </p:txBody>
      </p:sp>
      <p:sp>
        <p:nvSpPr>
          <p:cNvPr id="3" name="Content Placeholder 2"/>
          <p:cNvSpPr>
            <a:spLocks noGrp="1"/>
          </p:cNvSpPr>
          <p:nvPr>
            <p:ph idx="1"/>
          </p:nvPr>
        </p:nvSpPr>
        <p:spPr>
          <a:xfrm>
            <a:off x="184175" y="1825625"/>
            <a:ext cx="5065295" cy="4351338"/>
          </a:xfrm>
        </p:spPr>
        <p:txBody>
          <a:bodyPr>
            <a:normAutofit lnSpcReduction="10000"/>
          </a:bodyPr>
          <a:lstStyle/>
          <a:p>
            <a:pPr marL="0" indent="0">
              <a:buNone/>
            </a:pPr>
            <a:r>
              <a:rPr lang="en-GB" dirty="0"/>
              <a:t>In 2023: 11 patients</a:t>
            </a:r>
          </a:p>
          <a:p>
            <a:pPr lvl="1"/>
            <a:r>
              <a:rPr lang="en-GB" dirty="0"/>
              <a:t>Females: 8 (72.8%)</a:t>
            </a:r>
          </a:p>
          <a:p>
            <a:pPr lvl="1"/>
            <a:r>
              <a:rPr lang="en-GB" dirty="0"/>
              <a:t>BAME background: 7 (63.6%)</a:t>
            </a:r>
          </a:p>
          <a:p>
            <a:pPr lvl="1"/>
            <a:r>
              <a:rPr lang="en-GB" dirty="0"/>
              <a:t>Median BMI 35.4 (100% BMI&gt;25)</a:t>
            </a:r>
          </a:p>
          <a:p>
            <a:pPr lvl="1"/>
            <a:r>
              <a:rPr lang="en-GB" dirty="0"/>
              <a:t>Median HbA1c: 41 (5: HbA1c&lt;48)</a:t>
            </a:r>
          </a:p>
          <a:p>
            <a:pPr marL="457200" lvl="1" indent="0">
              <a:buNone/>
            </a:pPr>
            <a:endParaRPr lang="en-GB" dirty="0"/>
          </a:p>
          <a:p>
            <a:pPr lvl="1"/>
            <a:r>
              <a:rPr lang="en-GB" dirty="0"/>
              <a:t>Metformin: 9 patients (81.8%)</a:t>
            </a:r>
          </a:p>
          <a:p>
            <a:pPr lvl="1"/>
            <a:r>
              <a:rPr lang="en-GB" dirty="0"/>
              <a:t>MDI: 3 (27.3%)</a:t>
            </a:r>
          </a:p>
          <a:p>
            <a:pPr lvl="1"/>
            <a:r>
              <a:rPr lang="en-GB" dirty="0"/>
              <a:t>GLP1RA: 4 (36.4%)</a:t>
            </a:r>
          </a:p>
          <a:p>
            <a:pPr lvl="1"/>
            <a:r>
              <a:rPr lang="en-GB" dirty="0"/>
              <a:t>SGLT2-i: 3 (27.3%)</a:t>
            </a:r>
          </a:p>
          <a:p>
            <a:pPr lvl="1"/>
            <a:r>
              <a:rPr lang="en-GB" dirty="0"/>
              <a:t>Basal Insulin: 2 (18.2%)</a:t>
            </a:r>
          </a:p>
          <a:p>
            <a:pPr lvl="1"/>
            <a:endParaRPr lang="en-GB" dirty="0"/>
          </a:p>
        </p:txBody>
      </p:sp>
      <p:graphicFrame>
        <p:nvGraphicFramePr>
          <p:cNvPr id="6" name="Chart 5"/>
          <p:cNvGraphicFramePr/>
          <p:nvPr>
            <p:extLst>
              <p:ext uri="{D42A27DB-BD31-4B8C-83A1-F6EECF244321}">
                <p14:modId xmlns:p14="http://schemas.microsoft.com/office/powerpoint/2010/main" val="831546301"/>
              </p:ext>
            </p:extLst>
          </p:nvPr>
        </p:nvGraphicFramePr>
        <p:xfrm>
          <a:off x="4595445" y="758296"/>
          <a:ext cx="7596555" cy="6099704"/>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2118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Challenges in the YAC</a:t>
            </a:r>
          </a:p>
        </p:txBody>
      </p:sp>
      <p:sp>
        <p:nvSpPr>
          <p:cNvPr id="3" name="Content Placeholder 2"/>
          <p:cNvSpPr>
            <a:spLocks noGrp="1"/>
          </p:cNvSpPr>
          <p:nvPr>
            <p:ph idx="1"/>
          </p:nvPr>
        </p:nvSpPr>
        <p:spPr>
          <a:xfrm>
            <a:off x="368710" y="1825624"/>
            <a:ext cx="11518490" cy="5032375"/>
          </a:xfrm>
        </p:spPr>
        <p:txBody>
          <a:bodyPr>
            <a:normAutofit lnSpcReduction="10000"/>
          </a:bodyPr>
          <a:lstStyle/>
          <a:p>
            <a:r>
              <a:rPr lang="en-GB" dirty="0"/>
              <a:t>Engagement of patients is variable</a:t>
            </a:r>
          </a:p>
          <a:p>
            <a:pPr marL="0" indent="0">
              <a:buNone/>
            </a:pPr>
            <a:endParaRPr lang="en-GB" dirty="0"/>
          </a:p>
          <a:p>
            <a:r>
              <a:rPr lang="en-GB" dirty="0"/>
              <a:t>Resources are significantly less than Paeds in terms of doctors’ numbers, DSN, dietetic and psychology support </a:t>
            </a:r>
          </a:p>
          <a:p>
            <a:pPr marL="0" indent="0">
              <a:buNone/>
            </a:pPr>
            <a:endParaRPr lang="en-GB" dirty="0"/>
          </a:p>
          <a:p>
            <a:r>
              <a:rPr lang="en-GB" dirty="0"/>
              <a:t>Clinic traditionally has been geared to YPwT1D and local peer support group is only for YPwT1D (Berkshire Young People with Diabetes Council (BYPDC))</a:t>
            </a:r>
          </a:p>
          <a:p>
            <a:endParaRPr lang="en-GB" dirty="0"/>
          </a:p>
          <a:p>
            <a:r>
              <a:rPr lang="en-GB" dirty="0"/>
              <a:t>YPwT2D face significant stigma particularly around weight</a:t>
            </a:r>
          </a:p>
          <a:p>
            <a:endParaRPr lang="en-GB" dirty="0"/>
          </a:p>
          <a:p>
            <a:r>
              <a:rPr lang="en-GB" dirty="0"/>
              <a:t>Perception of T2D as being “milder” or “normalised”</a:t>
            </a:r>
          </a:p>
          <a:p>
            <a:endParaRPr lang="en-GB" dirty="0"/>
          </a:p>
          <a:p>
            <a:endParaRPr lang="en-GB" dirty="0"/>
          </a:p>
        </p:txBody>
      </p:sp>
      <p:pic>
        <p:nvPicPr>
          <p:cNvPr id="4" name="Picture 3" descr="https://lh5.googleusercontent.com/welvr2anS6Ex-DIHAaeuvsVVzUFXHNkKG7YuqGvKPUGhIJOdCMt3Sbr69_E5ZoKDs-JRNCcy7L_-v5_mgN01IotiZy1OGxzVib9j2cA4qcovAGPI9tHPF75bifgPlPP5-SkzY40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5158" y="5096571"/>
            <a:ext cx="2480520" cy="1465366"/>
          </a:xfrm>
          <a:prstGeom prst="rect">
            <a:avLst/>
          </a:prstGeom>
          <a:noFill/>
          <a:ln>
            <a:noFill/>
          </a:ln>
        </p:spPr>
      </p:pic>
      <p:pic>
        <p:nvPicPr>
          <p:cNvPr id="5" name="Picture 4"/>
          <p:cNvPicPr>
            <a:picLocks noChangeAspect="1"/>
          </p:cNvPicPr>
          <p:nvPr/>
        </p:nvPicPr>
        <p:blipFill>
          <a:blip r:embed="rId3"/>
          <a:stretch>
            <a:fillRect/>
          </a:stretch>
        </p:blipFill>
        <p:spPr>
          <a:xfrm>
            <a:off x="10270922" y="-3066"/>
            <a:ext cx="1921078" cy="840472"/>
          </a:xfrm>
          <a:prstGeom prst="rect">
            <a:avLst/>
          </a:prstGeom>
        </p:spPr>
      </p:pic>
    </p:spTree>
    <p:extLst>
      <p:ext uri="{BB962C8B-B14F-4D97-AF65-F5344CB8AC3E}">
        <p14:creationId xmlns:p14="http://schemas.microsoft.com/office/powerpoint/2010/main" val="221405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YAC for PwT2D</a:t>
            </a:r>
          </a:p>
        </p:txBody>
      </p:sp>
      <p:sp>
        <p:nvSpPr>
          <p:cNvPr id="3" name="Content Placeholder 2"/>
          <p:cNvSpPr>
            <a:spLocks noGrp="1"/>
          </p:cNvSpPr>
          <p:nvPr>
            <p:ph idx="1"/>
          </p:nvPr>
        </p:nvSpPr>
        <p:spPr>
          <a:xfrm>
            <a:off x="339213" y="1825625"/>
            <a:ext cx="11680721" cy="4855394"/>
          </a:xfrm>
        </p:spPr>
        <p:txBody>
          <a:bodyPr>
            <a:normAutofit fontScale="92500" lnSpcReduction="10000"/>
          </a:bodyPr>
          <a:lstStyle/>
          <a:p>
            <a:r>
              <a:rPr lang="en-GB" dirty="0"/>
              <a:t>Consistency of messages across Paeds and Adult team regarding:</a:t>
            </a:r>
          </a:p>
          <a:p>
            <a:pPr lvl="1"/>
            <a:r>
              <a:rPr lang="en-GB" dirty="0"/>
              <a:t>Importance of diagnosis</a:t>
            </a:r>
          </a:p>
          <a:p>
            <a:pPr lvl="1"/>
            <a:r>
              <a:rPr lang="en-GB" dirty="0"/>
              <a:t>Implications of diagnosis</a:t>
            </a:r>
          </a:p>
          <a:p>
            <a:pPr lvl="1"/>
            <a:r>
              <a:rPr lang="en-GB" dirty="0"/>
              <a:t>Remission of diabetes possible contrary to T1D</a:t>
            </a:r>
          </a:p>
          <a:p>
            <a:pPr lvl="1"/>
            <a:r>
              <a:rPr lang="en-GB" dirty="0"/>
              <a:t>Support available</a:t>
            </a:r>
          </a:p>
          <a:p>
            <a:pPr lvl="1"/>
            <a:r>
              <a:rPr lang="en-GB" dirty="0"/>
              <a:t>Resources available</a:t>
            </a:r>
          </a:p>
          <a:p>
            <a:r>
              <a:rPr lang="en-GB" dirty="0"/>
              <a:t>Working together in an MDT approach in view of complexity of issues experienced at that particular stage of life</a:t>
            </a:r>
          </a:p>
          <a:p>
            <a:pPr lvl="1"/>
            <a:r>
              <a:rPr lang="en-GB" dirty="0"/>
              <a:t>Leaving family home</a:t>
            </a:r>
          </a:p>
          <a:p>
            <a:pPr lvl="1"/>
            <a:r>
              <a:rPr lang="en-GB" dirty="0"/>
              <a:t>Starting work</a:t>
            </a:r>
          </a:p>
          <a:p>
            <a:pPr lvl="1"/>
            <a:r>
              <a:rPr lang="en-GB" dirty="0"/>
              <a:t>Relationships with peers</a:t>
            </a:r>
          </a:p>
          <a:p>
            <a:pPr lvl="1"/>
            <a:r>
              <a:rPr lang="en-GB" dirty="0"/>
              <a:t>Peer support challenging</a:t>
            </a:r>
          </a:p>
          <a:p>
            <a:pPr lvl="1"/>
            <a:r>
              <a:rPr lang="en-GB" dirty="0"/>
              <a:t>Starting a family</a:t>
            </a:r>
          </a:p>
          <a:p>
            <a:endParaRPr lang="en-GB" dirty="0"/>
          </a:p>
          <a:p>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96710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Case 1</a:t>
            </a:r>
          </a:p>
        </p:txBody>
      </p:sp>
      <p:sp>
        <p:nvSpPr>
          <p:cNvPr id="3" name="Content Placeholder 2"/>
          <p:cNvSpPr>
            <a:spLocks noGrp="1"/>
          </p:cNvSpPr>
          <p:nvPr>
            <p:ph idx="1"/>
          </p:nvPr>
        </p:nvSpPr>
        <p:spPr>
          <a:xfrm>
            <a:off x="838200" y="1379620"/>
            <a:ext cx="10515600" cy="5478379"/>
          </a:xfrm>
        </p:spPr>
        <p:txBody>
          <a:bodyPr>
            <a:normAutofit fontScale="92500" lnSpcReduction="10000"/>
          </a:bodyPr>
          <a:lstStyle/>
          <a:p>
            <a:r>
              <a:rPr lang="en-GB" dirty="0"/>
              <a:t>AA admitted with severe DKA  in June 2017 aged 16</a:t>
            </a:r>
          </a:p>
          <a:p>
            <a:r>
              <a:rPr lang="en-GB" dirty="0"/>
              <a:t>Male, BAME, ASD</a:t>
            </a:r>
          </a:p>
          <a:p>
            <a:r>
              <a:rPr lang="en-GB" b="1" dirty="0"/>
              <a:t>At diagnosis:</a:t>
            </a:r>
          </a:p>
          <a:p>
            <a:pPr lvl="1"/>
            <a:r>
              <a:rPr lang="en-GB" dirty="0"/>
              <a:t>HbA1c: 119 </a:t>
            </a:r>
            <a:r>
              <a:rPr lang="en-GB" dirty="0" err="1"/>
              <a:t>mmol</a:t>
            </a:r>
            <a:r>
              <a:rPr lang="en-GB" dirty="0"/>
              <a:t>/</a:t>
            </a:r>
            <a:r>
              <a:rPr lang="en-GB" dirty="0" err="1"/>
              <a:t>mol</a:t>
            </a:r>
            <a:endParaRPr lang="en-GB" dirty="0"/>
          </a:p>
          <a:p>
            <a:pPr lvl="1"/>
            <a:r>
              <a:rPr lang="en-GB" dirty="0"/>
              <a:t>Negative antibodies, </a:t>
            </a:r>
          </a:p>
          <a:p>
            <a:pPr lvl="1"/>
            <a:r>
              <a:rPr lang="en-GB" dirty="0"/>
              <a:t>BMI 36,  </a:t>
            </a:r>
          </a:p>
          <a:p>
            <a:pPr lvl="1"/>
            <a:r>
              <a:rPr lang="en-GB" i="1" dirty="0"/>
              <a:t>Managed as  T2D  with MDI from diagnosis </a:t>
            </a:r>
          </a:p>
          <a:p>
            <a:r>
              <a:rPr lang="en-GB" u="sng" dirty="0"/>
              <a:t>07/2017: </a:t>
            </a:r>
            <a:r>
              <a:rPr lang="en-GB" dirty="0"/>
              <a:t>HbA1c: 97 </a:t>
            </a:r>
            <a:r>
              <a:rPr lang="en-GB" dirty="0" err="1"/>
              <a:t>mmol</a:t>
            </a:r>
            <a:r>
              <a:rPr lang="en-GB" dirty="0"/>
              <a:t>/</a:t>
            </a:r>
            <a:r>
              <a:rPr lang="en-GB" dirty="0" err="1"/>
              <a:t>mol</a:t>
            </a:r>
            <a:r>
              <a:rPr lang="en-GB" dirty="0"/>
              <a:t>, Basal insulin dose reduced from 60 units to 50 units ON, Metformin started, BMI: 36.5</a:t>
            </a:r>
          </a:p>
          <a:p>
            <a:r>
              <a:rPr lang="en-GB" u="sng" dirty="0"/>
              <a:t>08/2017: </a:t>
            </a:r>
            <a:r>
              <a:rPr lang="en-GB" dirty="0"/>
              <a:t>HbA1c: 72 </a:t>
            </a:r>
            <a:r>
              <a:rPr lang="en-GB" dirty="0" err="1"/>
              <a:t>mmol</a:t>
            </a:r>
            <a:r>
              <a:rPr lang="en-GB" dirty="0"/>
              <a:t>/</a:t>
            </a:r>
            <a:r>
              <a:rPr lang="en-GB" dirty="0" err="1"/>
              <a:t>mol</a:t>
            </a:r>
            <a:r>
              <a:rPr lang="en-GB" dirty="0"/>
              <a:t>, Basal insulin dose reduced further to 3 units (from 30 units)</a:t>
            </a:r>
          </a:p>
          <a:p>
            <a:r>
              <a:rPr lang="en-GB" u="sng" dirty="0"/>
              <a:t>09/2017:  </a:t>
            </a:r>
            <a:r>
              <a:rPr lang="en-GB" i="1" dirty="0"/>
              <a:t>off insulin completely</a:t>
            </a:r>
          </a:p>
          <a:p>
            <a:r>
              <a:rPr lang="en-GB" u="sng" dirty="0"/>
              <a:t>10/2017: </a:t>
            </a:r>
            <a:r>
              <a:rPr lang="en-GB" dirty="0"/>
              <a:t>HbA1c: 45 </a:t>
            </a:r>
            <a:r>
              <a:rPr lang="en-GB" dirty="0" err="1"/>
              <a:t>mmol</a:t>
            </a:r>
            <a:r>
              <a:rPr lang="en-GB" dirty="0"/>
              <a:t>/</a:t>
            </a:r>
            <a:r>
              <a:rPr lang="en-GB" dirty="0" err="1"/>
              <a:t>mol</a:t>
            </a:r>
            <a:r>
              <a:rPr lang="en-GB" dirty="0"/>
              <a:t>, on metformin 500 mg BD, BMI: 35.5</a:t>
            </a:r>
          </a:p>
          <a:p>
            <a:r>
              <a:rPr lang="en-GB" u="sng" dirty="0"/>
              <a:t>11/2017: </a:t>
            </a:r>
            <a:r>
              <a:rPr lang="en-GB" dirty="0"/>
              <a:t>HbA1c: 39 </a:t>
            </a:r>
            <a:r>
              <a:rPr lang="en-GB" dirty="0" err="1"/>
              <a:t>mmol</a:t>
            </a:r>
            <a:r>
              <a:rPr lang="en-GB" dirty="0"/>
              <a:t>/</a:t>
            </a:r>
            <a:r>
              <a:rPr lang="en-GB" dirty="0" err="1"/>
              <a:t>mol</a:t>
            </a:r>
            <a:r>
              <a:rPr lang="en-GB" dirty="0"/>
              <a:t> on metformin 500 mg OD, BMI: 37</a:t>
            </a:r>
          </a:p>
          <a:p>
            <a:endParaRPr lang="en-GB" dirty="0"/>
          </a:p>
          <a:p>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67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Case 1</a:t>
            </a:r>
          </a:p>
        </p:txBody>
      </p:sp>
      <p:sp>
        <p:nvSpPr>
          <p:cNvPr id="3" name="Content Placeholder 2"/>
          <p:cNvSpPr>
            <a:spLocks noGrp="1"/>
          </p:cNvSpPr>
          <p:nvPr>
            <p:ph idx="1"/>
          </p:nvPr>
        </p:nvSpPr>
        <p:spPr>
          <a:xfrm>
            <a:off x="838200" y="1379620"/>
            <a:ext cx="10515600" cy="5478379"/>
          </a:xfrm>
        </p:spPr>
        <p:txBody>
          <a:bodyPr>
            <a:normAutofit/>
          </a:bodyPr>
          <a:lstStyle/>
          <a:p>
            <a:r>
              <a:rPr lang="en-GB" b="1" dirty="0"/>
              <a:t>02/2018: </a:t>
            </a:r>
            <a:r>
              <a:rPr lang="en-GB" dirty="0"/>
              <a:t>HbA1c: 54 </a:t>
            </a:r>
            <a:r>
              <a:rPr lang="en-GB" dirty="0" err="1"/>
              <a:t>mmol</a:t>
            </a:r>
            <a:r>
              <a:rPr lang="en-GB" dirty="0"/>
              <a:t>/</a:t>
            </a:r>
            <a:r>
              <a:rPr lang="en-GB" dirty="0" err="1"/>
              <a:t>mol</a:t>
            </a:r>
            <a:r>
              <a:rPr lang="en-GB" dirty="0"/>
              <a:t>, on metformin 500 mg BD (misses the ON dose), BMI: 38.3</a:t>
            </a:r>
          </a:p>
          <a:p>
            <a:r>
              <a:rPr lang="en-GB" b="1" dirty="0"/>
              <a:t>05/2018: </a:t>
            </a:r>
            <a:r>
              <a:rPr lang="en-GB" dirty="0"/>
              <a:t>HbA1c: 45 </a:t>
            </a:r>
            <a:r>
              <a:rPr lang="en-GB" dirty="0" err="1"/>
              <a:t>mmol</a:t>
            </a:r>
            <a:r>
              <a:rPr lang="en-GB" dirty="0"/>
              <a:t>/</a:t>
            </a:r>
            <a:r>
              <a:rPr lang="en-GB" dirty="0" err="1"/>
              <a:t>mol</a:t>
            </a:r>
            <a:r>
              <a:rPr lang="en-GB" dirty="0"/>
              <a:t>, on metformin 1 gr BD, BMI: 39</a:t>
            </a:r>
          </a:p>
          <a:p>
            <a:r>
              <a:rPr lang="en-GB" b="1" dirty="0"/>
              <a:t>08/2018: </a:t>
            </a:r>
            <a:r>
              <a:rPr lang="en-GB" dirty="0"/>
              <a:t>HbA1c: 43 </a:t>
            </a:r>
            <a:r>
              <a:rPr lang="en-GB" dirty="0" err="1"/>
              <a:t>mmol</a:t>
            </a:r>
            <a:r>
              <a:rPr lang="en-GB" dirty="0"/>
              <a:t>/</a:t>
            </a:r>
            <a:r>
              <a:rPr lang="en-GB" dirty="0" err="1"/>
              <a:t>mol</a:t>
            </a:r>
            <a:r>
              <a:rPr lang="en-GB" dirty="0"/>
              <a:t>, on metformin 500 mg BD, BMI: 39.6</a:t>
            </a:r>
          </a:p>
          <a:p>
            <a:r>
              <a:rPr lang="en-GB" b="1" dirty="0"/>
              <a:t>10/2018: </a:t>
            </a:r>
            <a:r>
              <a:rPr lang="en-GB" dirty="0"/>
              <a:t>HbA1c: 50 </a:t>
            </a:r>
            <a:r>
              <a:rPr lang="en-GB" dirty="0" err="1"/>
              <a:t>mmol</a:t>
            </a:r>
            <a:r>
              <a:rPr lang="en-GB" dirty="0"/>
              <a:t>/</a:t>
            </a:r>
            <a:r>
              <a:rPr lang="en-GB" dirty="0" err="1"/>
              <a:t>mol</a:t>
            </a:r>
            <a:r>
              <a:rPr lang="en-GB" dirty="0"/>
              <a:t>, on metformin 500 mg BD (variable adherence), BMI: 39.7</a:t>
            </a:r>
          </a:p>
          <a:p>
            <a:r>
              <a:rPr lang="en-GB" b="1" dirty="0"/>
              <a:t>01/2019: </a:t>
            </a:r>
            <a:r>
              <a:rPr lang="en-GB" dirty="0"/>
              <a:t>HbA1c: 52 </a:t>
            </a:r>
            <a:r>
              <a:rPr lang="en-GB" dirty="0" err="1"/>
              <a:t>mmol</a:t>
            </a:r>
            <a:r>
              <a:rPr lang="en-GB" dirty="0"/>
              <a:t>/</a:t>
            </a:r>
            <a:r>
              <a:rPr lang="en-GB" dirty="0" err="1"/>
              <a:t>mol</a:t>
            </a:r>
            <a:r>
              <a:rPr lang="en-GB" dirty="0"/>
              <a:t>, on metformin 500 mg BD, BMI: 40.6</a:t>
            </a:r>
          </a:p>
          <a:p>
            <a:r>
              <a:rPr lang="en-GB" b="1" dirty="0"/>
              <a:t>05/2019: </a:t>
            </a:r>
            <a:r>
              <a:rPr lang="en-GB" dirty="0" err="1"/>
              <a:t>HbAc</a:t>
            </a:r>
            <a:r>
              <a:rPr lang="en-GB" dirty="0"/>
              <a:t>: 42 </a:t>
            </a:r>
            <a:r>
              <a:rPr lang="en-GB" dirty="0" err="1"/>
              <a:t>mmol;mol</a:t>
            </a:r>
            <a:r>
              <a:rPr lang="en-GB" dirty="0"/>
              <a:t> (metformin 500 mg BD, BMI: 39.5)</a:t>
            </a:r>
          </a:p>
          <a:p>
            <a:r>
              <a:rPr lang="en-GB" b="1" dirty="0"/>
              <a:t>09/2019: </a:t>
            </a:r>
            <a:r>
              <a:rPr lang="en-GB" dirty="0"/>
              <a:t>Transition clinic, HbA1c: 49 </a:t>
            </a:r>
            <a:r>
              <a:rPr lang="en-GB" dirty="0" err="1"/>
              <a:t>mmol</a:t>
            </a:r>
            <a:r>
              <a:rPr lang="en-GB" dirty="0"/>
              <a:t>/</a:t>
            </a:r>
            <a:r>
              <a:rPr lang="en-GB" dirty="0" err="1"/>
              <a:t>mol</a:t>
            </a:r>
            <a:r>
              <a:rPr lang="en-GB" dirty="0"/>
              <a:t>, BMI: 40.6</a:t>
            </a:r>
          </a:p>
          <a:p>
            <a:r>
              <a:rPr lang="en-GB" b="1" dirty="0"/>
              <a:t>12/2019: </a:t>
            </a:r>
            <a:r>
              <a:rPr lang="en-GB" dirty="0"/>
              <a:t>DNA in 1</a:t>
            </a:r>
            <a:r>
              <a:rPr lang="en-GB" baseline="30000" dirty="0"/>
              <a:t>st</a:t>
            </a:r>
            <a:r>
              <a:rPr lang="en-GB" dirty="0"/>
              <a:t> YAC OPA</a:t>
            </a:r>
          </a:p>
          <a:p>
            <a:r>
              <a:rPr lang="en-GB" i="1" dirty="0"/>
              <a:t>Lost to FU until 07/2021</a:t>
            </a:r>
            <a:r>
              <a:rPr lang="en-GB" dirty="0"/>
              <a:t>: tele review</a:t>
            </a:r>
          </a:p>
          <a:p>
            <a:endParaRPr lang="en-GB" dirty="0"/>
          </a:p>
        </p:txBody>
      </p:sp>
      <p:pic>
        <p:nvPicPr>
          <p:cNvPr id="4" name="Picture 3"/>
          <p:cNvPicPr>
            <a:picLocks noChangeAspect="1"/>
          </p:cNvPicPr>
          <p:nvPr/>
        </p:nvPicPr>
        <p:blipFill>
          <a:blip r:embed="rId2"/>
          <a:stretch>
            <a:fillRect/>
          </a:stretch>
        </p:blipFill>
        <p:spPr>
          <a:xfrm>
            <a:off x="10270922" y="-3066"/>
            <a:ext cx="1921078" cy="840472"/>
          </a:xfrm>
          <a:prstGeom prst="rect">
            <a:avLst/>
          </a:prstGeom>
        </p:spPr>
      </p:pic>
    </p:spTree>
    <p:extLst>
      <p:ext uri="{BB962C8B-B14F-4D97-AF65-F5344CB8AC3E}">
        <p14:creationId xmlns:p14="http://schemas.microsoft.com/office/powerpoint/2010/main" val="467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1821</Words>
  <Application>Microsoft Office PowerPoint</Application>
  <PresentationFormat>Widescreen</PresentationFormat>
  <Paragraphs>216</Paragraphs>
  <Slides>28</Slides>
  <Notes>4</Notes>
  <HiddenSlides>0</HiddenSlides>
  <MMClips>14</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Moving on or Moving Away? Experience from the Adult Diabetes Service </vt:lpstr>
      <vt:lpstr>Overview</vt:lpstr>
      <vt:lpstr>POLL</vt:lpstr>
      <vt:lpstr>Diabetes Transition to Adult Care in the RBH</vt:lpstr>
      <vt:lpstr>YAC in RBH and YPwT2D</vt:lpstr>
      <vt:lpstr>Challenges in the YAC</vt:lpstr>
      <vt:lpstr>YAC for PwT2D</vt:lpstr>
      <vt:lpstr>Clinical Case 1</vt:lpstr>
      <vt:lpstr>Clinical Case 1</vt:lpstr>
      <vt:lpstr>Clinical Case 1</vt:lpstr>
      <vt:lpstr>Clinical Case 1</vt:lpstr>
      <vt:lpstr>Clinical Case 1</vt:lpstr>
      <vt:lpstr>Diabetes Complications </vt:lpstr>
      <vt:lpstr>Diabetes Complications </vt:lpstr>
      <vt:lpstr>PowerPoint Presentation</vt:lpstr>
      <vt:lpstr>Diabetes Complications </vt:lpstr>
      <vt:lpstr>Management of commorbidities</vt:lpstr>
      <vt:lpstr>Real Life experience</vt:lpstr>
      <vt:lpstr>Pre-conception and YT2D</vt:lpstr>
      <vt:lpstr>Pre-conception and YT2D</vt:lpstr>
      <vt:lpstr>Patient’s perspective </vt:lpstr>
      <vt:lpstr>DSN Reflection on the T2D Service        at Royal Berkshire</vt:lpstr>
      <vt:lpstr>Challenges</vt:lpstr>
      <vt:lpstr>Challenges</vt:lpstr>
      <vt:lpstr>What can be improved?</vt:lpstr>
      <vt:lpstr>Plans Going Forward</vt:lpstr>
      <vt:lpstr>Summary</vt:lpstr>
      <vt:lpstr>PowerPoint Presentation</vt:lpstr>
    </vt:vector>
  </TitlesOfParts>
  <Company>RBHCCMRED001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on or Moving Away? The Transition to the Adult Diabetes Service</dc:title>
  <dc:creator>Kavvoura Foteini</dc:creator>
  <cp:lastModifiedBy>Foteini Kavvoura</cp:lastModifiedBy>
  <cp:revision>37</cp:revision>
  <dcterms:created xsi:type="dcterms:W3CDTF">2023-05-16T05:58:37Z</dcterms:created>
  <dcterms:modified xsi:type="dcterms:W3CDTF">2023-06-02T08:00:46Z</dcterms:modified>
</cp:coreProperties>
</file>