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73" r:id="rId8"/>
    <p:sldId id="263" r:id="rId9"/>
    <p:sldId id="271" r:id="rId10"/>
    <p:sldId id="264" r:id="rId11"/>
    <p:sldId id="300" r:id="rId12"/>
    <p:sldId id="265" r:id="rId13"/>
    <p:sldId id="266" r:id="rId14"/>
    <p:sldId id="267" r:id="rId15"/>
    <p:sldId id="272" r:id="rId16"/>
    <p:sldId id="268" r:id="rId17"/>
    <p:sldId id="29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2B93"/>
    <a:srgbClr val="196B24"/>
    <a:srgbClr val="156082"/>
    <a:srgbClr val="0A9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F6ACB8-8F19-468D-986D-2DD31CBCF33A}" v="14" dt="2025-06-19T19:06:24.8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noProof="0" dirty="0"/>
              <a:t>All</a:t>
            </a:r>
            <a:r>
              <a:rPr lang="en-GB" baseline="0" noProof="0" dirty="0"/>
              <a:t> Wales DKA Severity Pre-Pandemic</a:t>
            </a:r>
            <a:endParaRPr lang="en-GB" noProof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 HBs'!$W$2</c:f>
              <c:strCache>
                <c:ptCount val="1"/>
                <c:pt idx="0">
                  <c:v>Severe DKA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HBs'!$V$3:$V$8</c:f>
              <c:strCache>
                <c:ptCount val="6"/>
                <c:pt idx="0">
                  <c:v>ABUHB</c:v>
                </c:pt>
                <c:pt idx="1">
                  <c:v>BCUHB</c:v>
                </c:pt>
                <c:pt idx="2">
                  <c:v>CAVUHB</c:v>
                </c:pt>
                <c:pt idx="3">
                  <c:v>CTMHB</c:v>
                </c:pt>
                <c:pt idx="4">
                  <c:v>HDUHB</c:v>
                </c:pt>
                <c:pt idx="5">
                  <c:v>SBUHB</c:v>
                </c:pt>
              </c:strCache>
            </c:strRef>
          </c:cat>
          <c:val>
            <c:numRef>
              <c:f>'All HBs'!$W$3:$W$8</c:f>
              <c:numCache>
                <c:formatCode>General</c:formatCode>
                <c:ptCount val="6"/>
                <c:pt idx="0">
                  <c:v>9</c:v>
                </c:pt>
                <c:pt idx="1">
                  <c:v>7</c:v>
                </c:pt>
                <c:pt idx="2">
                  <c:v>1</c:v>
                </c:pt>
                <c:pt idx="3">
                  <c:v>7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15-40F0-B184-BD80F190D94B}"/>
            </c:ext>
          </c:extLst>
        </c:ser>
        <c:ser>
          <c:idx val="1"/>
          <c:order val="1"/>
          <c:tx>
            <c:strRef>
              <c:f>'All HBs'!$X$2</c:f>
              <c:strCache>
                <c:ptCount val="1"/>
                <c:pt idx="0">
                  <c:v>Moderate DKA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HBs'!$V$3:$V$8</c:f>
              <c:strCache>
                <c:ptCount val="6"/>
                <c:pt idx="0">
                  <c:v>ABUHB</c:v>
                </c:pt>
                <c:pt idx="1">
                  <c:v>BCUHB</c:v>
                </c:pt>
                <c:pt idx="2">
                  <c:v>CAVUHB</c:v>
                </c:pt>
                <c:pt idx="3">
                  <c:v>CTMHB</c:v>
                </c:pt>
                <c:pt idx="4">
                  <c:v>HDUHB</c:v>
                </c:pt>
                <c:pt idx="5">
                  <c:v>SBUHB</c:v>
                </c:pt>
              </c:strCache>
            </c:strRef>
          </c:cat>
          <c:val>
            <c:numRef>
              <c:f>'All HBs'!$X$3:$X$8</c:f>
              <c:numCache>
                <c:formatCode>General</c:formatCode>
                <c:ptCount val="6"/>
                <c:pt idx="0">
                  <c:v>6</c:v>
                </c:pt>
                <c:pt idx="1">
                  <c:v>9</c:v>
                </c:pt>
                <c:pt idx="2">
                  <c:v>6</c:v>
                </c:pt>
                <c:pt idx="3">
                  <c:v>8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15-40F0-B184-BD80F190D94B}"/>
            </c:ext>
          </c:extLst>
        </c:ser>
        <c:ser>
          <c:idx val="2"/>
          <c:order val="2"/>
          <c:tx>
            <c:strRef>
              <c:f>'All HBs'!$Y$2</c:f>
              <c:strCache>
                <c:ptCount val="1"/>
                <c:pt idx="0">
                  <c:v>Mild DKA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HBs'!$V$3:$V$8</c:f>
              <c:strCache>
                <c:ptCount val="6"/>
                <c:pt idx="0">
                  <c:v>ABUHB</c:v>
                </c:pt>
                <c:pt idx="1">
                  <c:v>BCUHB</c:v>
                </c:pt>
                <c:pt idx="2">
                  <c:v>CAVUHB</c:v>
                </c:pt>
                <c:pt idx="3">
                  <c:v>CTMHB</c:v>
                </c:pt>
                <c:pt idx="4">
                  <c:v>HDUHB</c:v>
                </c:pt>
                <c:pt idx="5">
                  <c:v>SBUHB</c:v>
                </c:pt>
              </c:strCache>
            </c:strRef>
          </c:cat>
          <c:val>
            <c:numRef>
              <c:f>'All HBs'!$Y$3:$Y$8</c:f>
              <c:numCache>
                <c:formatCode>General</c:formatCode>
                <c:ptCount val="6"/>
                <c:pt idx="0">
                  <c:v>10</c:v>
                </c:pt>
                <c:pt idx="1">
                  <c:v>4</c:v>
                </c:pt>
                <c:pt idx="2">
                  <c:v>5</c:v>
                </c:pt>
                <c:pt idx="3">
                  <c:v>10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15-40F0-B184-BD80F190D94B}"/>
            </c:ext>
          </c:extLst>
        </c:ser>
        <c:ser>
          <c:idx val="3"/>
          <c:order val="3"/>
          <c:tx>
            <c:strRef>
              <c:f>'All HBs'!$Z$2</c:f>
              <c:strCache>
                <c:ptCount val="1"/>
                <c:pt idx="0">
                  <c:v>Total per HB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HBs'!$V$3:$V$8</c:f>
              <c:strCache>
                <c:ptCount val="6"/>
                <c:pt idx="0">
                  <c:v>ABUHB</c:v>
                </c:pt>
                <c:pt idx="1">
                  <c:v>BCUHB</c:v>
                </c:pt>
                <c:pt idx="2">
                  <c:v>CAVUHB</c:v>
                </c:pt>
                <c:pt idx="3">
                  <c:v>CTMHB</c:v>
                </c:pt>
                <c:pt idx="4">
                  <c:v>HDUHB</c:v>
                </c:pt>
                <c:pt idx="5">
                  <c:v>SBUHB</c:v>
                </c:pt>
              </c:strCache>
            </c:strRef>
          </c:cat>
          <c:val>
            <c:numRef>
              <c:f>'All HBs'!$Z$3:$Z$8</c:f>
              <c:numCache>
                <c:formatCode>General</c:formatCode>
                <c:ptCount val="6"/>
                <c:pt idx="0">
                  <c:v>25</c:v>
                </c:pt>
                <c:pt idx="1">
                  <c:v>20</c:v>
                </c:pt>
                <c:pt idx="2">
                  <c:v>12</c:v>
                </c:pt>
                <c:pt idx="3">
                  <c:v>25</c:v>
                </c:pt>
                <c:pt idx="4">
                  <c:v>9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15-40F0-B184-BD80F190D9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0955344"/>
        <c:axId val="490942864"/>
      </c:barChart>
      <c:catAx>
        <c:axId val="49095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942864"/>
        <c:crosses val="autoZero"/>
        <c:auto val="1"/>
        <c:lblAlgn val="ctr"/>
        <c:lblOffset val="100"/>
        <c:noMultiLvlLbl val="0"/>
      </c:catAx>
      <c:valAx>
        <c:axId val="49094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95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noProof="0" dirty="0"/>
              <a:t>All</a:t>
            </a:r>
            <a:r>
              <a:rPr lang="en-GB" baseline="0" noProof="0" dirty="0"/>
              <a:t> Wales DKA Severity Pandemic</a:t>
            </a:r>
            <a:endParaRPr lang="en-GB" noProof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 HBs'!$O$2</c:f>
              <c:strCache>
                <c:ptCount val="1"/>
                <c:pt idx="0">
                  <c:v>Severe DKA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HBs'!$N$3:$N$8</c:f>
              <c:strCache>
                <c:ptCount val="6"/>
                <c:pt idx="0">
                  <c:v>ABUHB</c:v>
                </c:pt>
                <c:pt idx="1">
                  <c:v>BCUHB</c:v>
                </c:pt>
                <c:pt idx="2">
                  <c:v>CAVUHB</c:v>
                </c:pt>
                <c:pt idx="3">
                  <c:v>CTMHB</c:v>
                </c:pt>
                <c:pt idx="4">
                  <c:v>HDUHB</c:v>
                </c:pt>
                <c:pt idx="5">
                  <c:v>SBUHB</c:v>
                </c:pt>
              </c:strCache>
            </c:strRef>
          </c:cat>
          <c:val>
            <c:numRef>
              <c:f>'All HBs'!$O$3:$O$8</c:f>
              <c:numCache>
                <c:formatCode>General</c:formatCode>
                <c:ptCount val="6"/>
                <c:pt idx="0">
                  <c:v>5</c:v>
                </c:pt>
                <c:pt idx="1">
                  <c:v>22</c:v>
                </c:pt>
                <c:pt idx="2">
                  <c:v>4</c:v>
                </c:pt>
                <c:pt idx="3">
                  <c:v>14</c:v>
                </c:pt>
                <c:pt idx="4">
                  <c:v>11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FD-4616-AA74-57F5CA48FCC1}"/>
            </c:ext>
          </c:extLst>
        </c:ser>
        <c:ser>
          <c:idx val="1"/>
          <c:order val="1"/>
          <c:tx>
            <c:strRef>
              <c:f>'All HBs'!$P$2</c:f>
              <c:strCache>
                <c:ptCount val="1"/>
                <c:pt idx="0">
                  <c:v>Moderate DKA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HBs'!$N$3:$N$8</c:f>
              <c:strCache>
                <c:ptCount val="6"/>
                <c:pt idx="0">
                  <c:v>ABUHB</c:v>
                </c:pt>
                <c:pt idx="1">
                  <c:v>BCUHB</c:v>
                </c:pt>
                <c:pt idx="2">
                  <c:v>CAVUHB</c:v>
                </c:pt>
                <c:pt idx="3">
                  <c:v>CTMHB</c:v>
                </c:pt>
                <c:pt idx="4">
                  <c:v>HDUHB</c:v>
                </c:pt>
                <c:pt idx="5">
                  <c:v>SBUHB</c:v>
                </c:pt>
              </c:strCache>
            </c:strRef>
          </c:cat>
          <c:val>
            <c:numRef>
              <c:f>'All HBs'!$P$3:$P$8</c:f>
              <c:numCache>
                <c:formatCode>General</c:formatCode>
                <c:ptCount val="6"/>
                <c:pt idx="0">
                  <c:v>8</c:v>
                </c:pt>
                <c:pt idx="1">
                  <c:v>8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FD-4616-AA74-57F5CA48FCC1}"/>
            </c:ext>
          </c:extLst>
        </c:ser>
        <c:ser>
          <c:idx val="2"/>
          <c:order val="2"/>
          <c:tx>
            <c:strRef>
              <c:f>'All HBs'!$Q$2</c:f>
              <c:strCache>
                <c:ptCount val="1"/>
                <c:pt idx="0">
                  <c:v>Mild DKA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HBs'!$N$3:$N$8</c:f>
              <c:strCache>
                <c:ptCount val="6"/>
                <c:pt idx="0">
                  <c:v>ABUHB</c:v>
                </c:pt>
                <c:pt idx="1">
                  <c:v>BCUHB</c:v>
                </c:pt>
                <c:pt idx="2">
                  <c:v>CAVUHB</c:v>
                </c:pt>
                <c:pt idx="3">
                  <c:v>CTMHB</c:v>
                </c:pt>
                <c:pt idx="4">
                  <c:v>HDUHB</c:v>
                </c:pt>
                <c:pt idx="5">
                  <c:v>SBUHB</c:v>
                </c:pt>
              </c:strCache>
            </c:strRef>
          </c:cat>
          <c:val>
            <c:numRef>
              <c:f>'All HBs'!$Q$3:$Q$8</c:f>
              <c:numCache>
                <c:formatCode>General</c:formatCode>
                <c:ptCount val="6"/>
                <c:pt idx="0">
                  <c:v>6</c:v>
                </c:pt>
                <c:pt idx="1">
                  <c:v>10</c:v>
                </c:pt>
                <c:pt idx="2">
                  <c:v>10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FD-4616-AA74-57F5CA48FCC1}"/>
            </c:ext>
          </c:extLst>
        </c:ser>
        <c:ser>
          <c:idx val="3"/>
          <c:order val="3"/>
          <c:tx>
            <c:strRef>
              <c:f>'All HBs'!$R$2</c:f>
              <c:strCache>
                <c:ptCount val="1"/>
                <c:pt idx="0">
                  <c:v>Total per HB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HBs'!$N$3:$N$8</c:f>
              <c:strCache>
                <c:ptCount val="6"/>
                <c:pt idx="0">
                  <c:v>ABUHB</c:v>
                </c:pt>
                <c:pt idx="1">
                  <c:v>BCUHB</c:v>
                </c:pt>
                <c:pt idx="2">
                  <c:v>CAVUHB</c:v>
                </c:pt>
                <c:pt idx="3">
                  <c:v>CTMHB</c:v>
                </c:pt>
                <c:pt idx="4">
                  <c:v>HDUHB</c:v>
                </c:pt>
                <c:pt idx="5">
                  <c:v>SBUHB</c:v>
                </c:pt>
              </c:strCache>
            </c:strRef>
          </c:cat>
          <c:val>
            <c:numRef>
              <c:f>'All HBs'!$R$3:$R$8</c:f>
              <c:numCache>
                <c:formatCode>General</c:formatCode>
                <c:ptCount val="6"/>
                <c:pt idx="0">
                  <c:v>19</c:v>
                </c:pt>
                <c:pt idx="1">
                  <c:v>40</c:v>
                </c:pt>
                <c:pt idx="2">
                  <c:v>17</c:v>
                </c:pt>
                <c:pt idx="3">
                  <c:v>21</c:v>
                </c:pt>
                <c:pt idx="4">
                  <c:v>19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FD-4616-AA74-57F5CA48FC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3855983"/>
        <c:axId val="393869423"/>
      </c:barChart>
      <c:catAx>
        <c:axId val="393855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869423"/>
        <c:crosses val="autoZero"/>
        <c:auto val="1"/>
        <c:lblAlgn val="ctr"/>
        <c:lblOffset val="100"/>
        <c:noMultiLvlLbl val="0"/>
      </c:catAx>
      <c:valAx>
        <c:axId val="393869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855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noProof="0" dirty="0"/>
              <a:t>All-Wales</a:t>
            </a:r>
            <a:r>
              <a:rPr lang="en-GB" baseline="0" noProof="0" dirty="0"/>
              <a:t> DKA Severity Post Pandemic</a:t>
            </a:r>
            <a:endParaRPr lang="en-GB" noProof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 HBs'!$B$1</c:f>
              <c:strCache>
                <c:ptCount val="1"/>
                <c:pt idx="0">
                  <c:v>Severe DKA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HBs'!$A$2:$A$7</c:f>
              <c:strCache>
                <c:ptCount val="6"/>
                <c:pt idx="0">
                  <c:v>ABUHB</c:v>
                </c:pt>
                <c:pt idx="1">
                  <c:v>BCUHB</c:v>
                </c:pt>
                <c:pt idx="2">
                  <c:v>CAVHB</c:v>
                </c:pt>
                <c:pt idx="3">
                  <c:v>CTMHB</c:v>
                </c:pt>
                <c:pt idx="4">
                  <c:v>HDUHB</c:v>
                </c:pt>
                <c:pt idx="5">
                  <c:v>SBUHB</c:v>
                </c:pt>
              </c:strCache>
            </c:strRef>
          </c:cat>
          <c:val>
            <c:numRef>
              <c:f>'All HBs'!$B$2:$B$7</c:f>
              <c:numCache>
                <c:formatCode>General</c:formatCode>
                <c:ptCount val="6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5</c:v>
                </c:pt>
                <c:pt idx="4">
                  <c:v>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05-438D-8CB8-9A64B3D42090}"/>
            </c:ext>
          </c:extLst>
        </c:ser>
        <c:ser>
          <c:idx val="1"/>
          <c:order val="1"/>
          <c:tx>
            <c:strRef>
              <c:f>'All HBs'!$C$1</c:f>
              <c:strCache>
                <c:ptCount val="1"/>
                <c:pt idx="0">
                  <c:v>Moderate DKA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HBs'!$A$2:$A$7</c:f>
              <c:strCache>
                <c:ptCount val="6"/>
                <c:pt idx="0">
                  <c:v>ABUHB</c:v>
                </c:pt>
                <c:pt idx="1">
                  <c:v>BCUHB</c:v>
                </c:pt>
                <c:pt idx="2">
                  <c:v>CAVHB</c:v>
                </c:pt>
                <c:pt idx="3">
                  <c:v>CTMHB</c:v>
                </c:pt>
                <c:pt idx="4">
                  <c:v>HDUHB</c:v>
                </c:pt>
                <c:pt idx="5">
                  <c:v>SBUHB</c:v>
                </c:pt>
              </c:strCache>
            </c:strRef>
          </c:cat>
          <c:val>
            <c:numRef>
              <c:f>'All HBs'!$C$2:$C$7</c:f>
              <c:numCache>
                <c:formatCode>General</c:formatCode>
                <c:ptCount val="6"/>
                <c:pt idx="0">
                  <c:v>1</c:v>
                </c:pt>
                <c:pt idx="1">
                  <c:v>6</c:v>
                </c:pt>
                <c:pt idx="2">
                  <c:v>4</c:v>
                </c:pt>
                <c:pt idx="3">
                  <c:v>5</c:v>
                </c:pt>
                <c:pt idx="4">
                  <c:v>9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05-438D-8CB8-9A64B3D42090}"/>
            </c:ext>
          </c:extLst>
        </c:ser>
        <c:ser>
          <c:idx val="2"/>
          <c:order val="2"/>
          <c:tx>
            <c:strRef>
              <c:f>'All HBs'!$D$1</c:f>
              <c:strCache>
                <c:ptCount val="1"/>
                <c:pt idx="0">
                  <c:v>Mild DKA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HBs'!$A$2:$A$7</c:f>
              <c:strCache>
                <c:ptCount val="6"/>
                <c:pt idx="0">
                  <c:v>ABUHB</c:v>
                </c:pt>
                <c:pt idx="1">
                  <c:v>BCUHB</c:v>
                </c:pt>
                <c:pt idx="2">
                  <c:v>CAVHB</c:v>
                </c:pt>
                <c:pt idx="3">
                  <c:v>CTMHB</c:v>
                </c:pt>
                <c:pt idx="4">
                  <c:v>HDUHB</c:v>
                </c:pt>
                <c:pt idx="5">
                  <c:v>SBUHB</c:v>
                </c:pt>
              </c:strCache>
            </c:strRef>
          </c:cat>
          <c:val>
            <c:numRef>
              <c:f>'All HBs'!$D$2:$D$7</c:f>
              <c:numCache>
                <c:formatCode>General</c:formatCode>
                <c:ptCount val="6"/>
                <c:pt idx="0">
                  <c:v>4</c:v>
                </c:pt>
                <c:pt idx="1">
                  <c:v>9</c:v>
                </c:pt>
                <c:pt idx="2">
                  <c:v>5</c:v>
                </c:pt>
                <c:pt idx="3">
                  <c:v>6</c:v>
                </c:pt>
                <c:pt idx="4">
                  <c:v>12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05-438D-8CB8-9A64B3D42090}"/>
            </c:ext>
          </c:extLst>
        </c:ser>
        <c:ser>
          <c:idx val="3"/>
          <c:order val="3"/>
          <c:tx>
            <c:strRef>
              <c:f>'All HBs'!$E$1</c:f>
              <c:strCache>
                <c:ptCount val="1"/>
                <c:pt idx="0">
                  <c:v>Total per HB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HBs'!$A$2:$A$7</c:f>
              <c:strCache>
                <c:ptCount val="6"/>
                <c:pt idx="0">
                  <c:v>ABUHB</c:v>
                </c:pt>
                <c:pt idx="1">
                  <c:v>BCUHB</c:v>
                </c:pt>
                <c:pt idx="2">
                  <c:v>CAVHB</c:v>
                </c:pt>
                <c:pt idx="3">
                  <c:v>CTMHB</c:v>
                </c:pt>
                <c:pt idx="4">
                  <c:v>HDUHB</c:v>
                </c:pt>
                <c:pt idx="5">
                  <c:v>SBUHB</c:v>
                </c:pt>
              </c:strCache>
            </c:strRef>
          </c:cat>
          <c:val>
            <c:numRef>
              <c:f>'All HBs'!$E$2:$E$7</c:f>
              <c:numCache>
                <c:formatCode>General</c:formatCode>
                <c:ptCount val="6"/>
                <c:pt idx="0">
                  <c:v>10</c:v>
                </c:pt>
                <c:pt idx="1">
                  <c:v>19</c:v>
                </c:pt>
                <c:pt idx="2">
                  <c:v>11</c:v>
                </c:pt>
                <c:pt idx="3">
                  <c:v>16</c:v>
                </c:pt>
                <c:pt idx="4">
                  <c:v>29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05-438D-8CB8-9A64B3D420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7439152"/>
        <c:axId val="266374608"/>
      </c:barChart>
      <c:catAx>
        <c:axId val="39743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374608"/>
        <c:crosses val="autoZero"/>
        <c:auto val="1"/>
        <c:lblAlgn val="ctr"/>
        <c:lblOffset val="100"/>
        <c:noMultiLvlLbl val="0"/>
      </c:catAx>
      <c:valAx>
        <c:axId val="26637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43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DB1F4-137C-43C7-9C9B-B5C4F00EAC1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8F05620-6276-48B5-96F9-64BD6B76B272}">
      <dgm:prSet/>
      <dgm:spPr/>
      <dgm:t>
        <a:bodyPr/>
        <a:lstStyle/>
        <a:p>
          <a:r>
            <a:rPr lang="en-GB" b="0" i="0"/>
            <a:t>To Analyse the effects of the QI across 6-year period on the incidence of DKA at diagnosis across Wales.</a:t>
          </a:r>
          <a:endParaRPr lang="en-US"/>
        </a:p>
      </dgm:t>
    </dgm:pt>
    <dgm:pt modelId="{137082E0-961D-4DEE-A0D2-43C9792AD42A}" type="parTrans" cxnId="{BF02BC94-377A-46DB-8976-6F81D83D41E6}">
      <dgm:prSet/>
      <dgm:spPr/>
      <dgm:t>
        <a:bodyPr/>
        <a:lstStyle/>
        <a:p>
          <a:endParaRPr lang="en-US"/>
        </a:p>
      </dgm:t>
    </dgm:pt>
    <dgm:pt modelId="{26489A22-1290-4550-AFDF-D12344A74DC4}" type="sibTrans" cxnId="{BF02BC94-377A-46DB-8976-6F81D83D41E6}">
      <dgm:prSet/>
      <dgm:spPr/>
      <dgm:t>
        <a:bodyPr/>
        <a:lstStyle/>
        <a:p>
          <a:endParaRPr lang="en-US"/>
        </a:p>
      </dgm:t>
    </dgm:pt>
    <dgm:pt modelId="{78A1619E-D66F-4B1F-AE25-F863770FF610}">
      <dgm:prSet/>
      <dgm:spPr/>
      <dgm:t>
        <a:bodyPr/>
        <a:lstStyle/>
        <a:p>
          <a:r>
            <a:rPr lang="en-GB" b="0" i="0" dirty="0"/>
            <a:t>To Improve healthcare pathways to ensure early diagnosis of T1DM.</a:t>
          </a:r>
          <a:endParaRPr lang="en-US" dirty="0"/>
        </a:p>
      </dgm:t>
    </dgm:pt>
    <dgm:pt modelId="{76C1FB2F-CAE1-4906-82C9-3BCD670B3DB2}" type="parTrans" cxnId="{316D45E6-8BDF-472A-9A5A-508024A56C98}">
      <dgm:prSet/>
      <dgm:spPr/>
      <dgm:t>
        <a:bodyPr/>
        <a:lstStyle/>
        <a:p>
          <a:endParaRPr lang="en-US"/>
        </a:p>
      </dgm:t>
    </dgm:pt>
    <dgm:pt modelId="{BEDA71F3-B289-49D1-8106-003F56B8CA42}" type="sibTrans" cxnId="{316D45E6-8BDF-472A-9A5A-508024A56C98}">
      <dgm:prSet/>
      <dgm:spPr/>
      <dgm:t>
        <a:bodyPr/>
        <a:lstStyle/>
        <a:p>
          <a:endParaRPr lang="en-US"/>
        </a:p>
      </dgm:t>
    </dgm:pt>
    <dgm:pt modelId="{B73267D5-9970-4691-9B27-7D707AFE3C40}" type="pres">
      <dgm:prSet presAssocID="{CFCDB1F4-137C-43C7-9C9B-B5C4F00EAC15}" presName="root" presStyleCnt="0">
        <dgm:presLayoutVars>
          <dgm:dir/>
          <dgm:resizeHandles val="exact"/>
        </dgm:presLayoutVars>
      </dgm:prSet>
      <dgm:spPr/>
    </dgm:pt>
    <dgm:pt modelId="{50892EB9-E74E-4962-A288-8CDEA5AA8727}" type="pres">
      <dgm:prSet presAssocID="{18F05620-6276-48B5-96F9-64BD6B76B272}" presName="compNode" presStyleCnt="0"/>
      <dgm:spPr/>
    </dgm:pt>
    <dgm:pt modelId="{AFEAC74C-97A0-4D7E-9016-BE4A748F3D56}" type="pres">
      <dgm:prSet presAssocID="{18F05620-6276-48B5-96F9-64BD6B76B272}" presName="bgRect" presStyleLbl="bgShp" presStyleIdx="0" presStyleCnt="2"/>
      <dgm:spPr/>
    </dgm:pt>
    <dgm:pt modelId="{B366FD9E-3833-43C8-8731-C32BFF824C4F}" type="pres">
      <dgm:prSet presAssocID="{18F05620-6276-48B5-96F9-64BD6B76B27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 outline"/>
        </a:ext>
      </dgm:extLst>
    </dgm:pt>
    <dgm:pt modelId="{C81086D1-078D-4DE7-9AA4-971304249FB3}" type="pres">
      <dgm:prSet presAssocID="{18F05620-6276-48B5-96F9-64BD6B76B272}" presName="spaceRect" presStyleCnt="0"/>
      <dgm:spPr/>
    </dgm:pt>
    <dgm:pt modelId="{C94F6CC1-00C8-4FBD-AAD3-9889A343DF9C}" type="pres">
      <dgm:prSet presAssocID="{18F05620-6276-48B5-96F9-64BD6B76B272}" presName="parTx" presStyleLbl="revTx" presStyleIdx="0" presStyleCnt="2">
        <dgm:presLayoutVars>
          <dgm:chMax val="0"/>
          <dgm:chPref val="0"/>
        </dgm:presLayoutVars>
      </dgm:prSet>
      <dgm:spPr/>
    </dgm:pt>
    <dgm:pt modelId="{FC57C7AA-C54E-4DA3-85C1-0F589BC934A7}" type="pres">
      <dgm:prSet presAssocID="{26489A22-1290-4550-AFDF-D12344A74DC4}" presName="sibTrans" presStyleCnt="0"/>
      <dgm:spPr/>
    </dgm:pt>
    <dgm:pt modelId="{50563EB9-FFBC-47DA-9ED5-4E8B2E4D677E}" type="pres">
      <dgm:prSet presAssocID="{78A1619E-D66F-4B1F-AE25-F863770FF610}" presName="compNode" presStyleCnt="0"/>
      <dgm:spPr/>
    </dgm:pt>
    <dgm:pt modelId="{616BC262-1C9D-42D2-805E-B39D9AA7389F}" type="pres">
      <dgm:prSet presAssocID="{78A1619E-D66F-4B1F-AE25-F863770FF610}" presName="bgRect" presStyleLbl="bgShp" presStyleIdx="1" presStyleCnt="2"/>
      <dgm:spPr/>
    </dgm:pt>
    <dgm:pt modelId="{70312FBB-CA17-4930-AD49-74EE3311E934}" type="pres">
      <dgm:prSet presAssocID="{78A1619E-D66F-4B1F-AE25-F863770FF61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A7A3C592-98C3-45CF-A315-9BC033996547}" type="pres">
      <dgm:prSet presAssocID="{78A1619E-D66F-4B1F-AE25-F863770FF610}" presName="spaceRect" presStyleCnt="0"/>
      <dgm:spPr/>
    </dgm:pt>
    <dgm:pt modelId="{CDF67B25-4F6E-40A2-8994-E4A67A6CD484}" type="pres">
      <dgm:prSet presAssocID="{78A1619E-D66F-4B1F-AE25-F863770FF61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5258A74-764D-4A9C-AA01-E7963B21DCC2}" type="presOf" srcId="{CFCDB1F4-137C-43C7-9C9B-B5C4F00EAC15}" destId="{B73267D5-9970-4691-9B27-7D707AFE3C40}" srcOrd="0" destOrd="0" presId="urn:microsoft.com/office/officeart/2018/2/layout/IconVerticalSolidList"/>
    <dgm:cxn modelId="{BF02BC94-377A-46DB-8976-6F81D83D41E6}" srcId="{CFCDB1F4-137C-43C7-9C9B-B5C4F00EAC15}" destId="{18F05620-6276-48B5-96F9-64BD6B76B272}" srcOrd="0" destOrd="0" parTransId="{137082E0-961D-4DEE-A0D2-43C9792AD42A}" sibTransId="{26489A22-1290-4550-AFDF-D12344A74DC4}"/>
    <dgm:cxn modelId="{17C860A0-4DDB-457B-8E11-1FDDFEEB28F7}" type="presOf" srcId="{78A1619E-D66F-4B1F-AE25-F863770FF610}" destId="{CDF67B25-4F6E-40A2-8994-E4A67A6CD484}" srcOrd="0" destOrd="0" presId="urn:microsoft.com/office/officeart/2018/2/layout/IconVerticalSolidList"/>
    <dgm:cxn modelId="{B2675ECE-063F-4958-816B-9EA21EA9BB23}" type="presOf" srcId="{18F05620-6276-48B5-96F9-64BD6B76B272}" destId="{C94F6CC1-00C8-4FBD-AAD3-9889A343DF9C}" srcOrd="0" destOrd="0" presId="urn:microsoft.com/office/officeart/2018/2/layout/IconVerticalSolidList"/>
    <dgm:cxn modelId="{316D45E6-8BDF-472A-9A5A-508024A56C98}" srcId="{CFCDB1F4-137C-43C7-9C9B-B5C4F00EAC15}" destId="{78A1619E-D66F-4B1F-AE25-F863770FF610}" srcOrd="1" destOrd="0" parTransId="{76C1FB2F-CAE1-4906-82C9-3BCD670B3DB2}" sibTransId="{BEDA71F3-B289-49D1-8106-003F56B8CA42}"/>
    <dgm:cxn modelId="{A75EC934-4547-4844-8AC6-5BBD28FA1598}" type="presParOf" srcId="{B73267D5-9970-4691-9B27-7D707AFE3C40}" destId="{50892EB9-E74E-4962-A288-8CDEA5AA8727}" srcOrd="0" destOrd="0" presId="urn:microsoft.com/office/officeart/2018/2/layout/IconVerticalSolidList"/>
    <dgm:cxn modelId="{24BEF2A1-AD20-4213-B184-3A74D4FA967A}" type="presParOf" srcId="{50892EB9-E74E-4962-A288-8CDEA5AA8727}" destId="{AFEAC74C-97A0-4D7E-9016-BE4A748F3D56}" srcOrd="0" destOrd="0" presId="urn:microsoft.com/office/officeart/2018/2/layout/IconVerticalSolidList"/>
    <dgm:cxn modelId="{B6A68596-6617-4795-A10F-DAFB09A65235}" type="presParOf" srcId="{50892EB9-E74E-4962-A288-8CDEA5AA8727}" destId="{B366FD9E-3833-43C8-8731-C32BFF824C4F}" srcOrd="1" destOrd="0" presId="urn:microsoft.com/office/officeart/2018/2/layout/IconVerticalSolidList"/>
    <dgm:cxn modelId="{D651AE56-89B9-4964-8151-C679E1F169B0}" type="presParOf" srcId="{50892EB9-E74E-4962-A288-8CDEA5AA8727}" destId="{C81086D1-078D-4DE7-9AA4-971304249FB3}" srcOrd="2" destOrd="0" presId="urn:microsoft.com/office/officeart/2018/2/layout/IconVerticalSolidList"/>
    <dgm:cxn modelId="{AD831D14-2253-4BC9-8798-D1EFC7827047}" type="presParOf" srcId="{50892EB9-E74E-4962-A288-8CDEA5AA8727}" destId="{C94F6CC1-00C8-4FBD-AAD3-9889A343DF9C}" srcOrd="3" destOrd="0" presId="urn:microsoft.com/office/officeart/2018/2/layout/IconVerticalSolidList"/>
    <dgm:cxn modelId="{9F905F02-7CC5-4D78-8D33-F64E4CB54FED}" type="presParOf" srcId="{B73267D5-9970-4691-9B27-7D707AFE3C40}" destId="{FC57C7AA-C54E-4DA3-85C1-0F589BC934A7}" srcOrd="1" destOrd="0" presId="urn:microsoft.com/office/officeart/2018/2/layout/IconVerticalSolidList"/>
    <dgm:cxn modelId="{FA2EBFFA-DBBA-4D12-9D1E-120977AE6441}" type="presParOf" srcId="{B73267D5-9970-4691-9B27-7D707AFE3C40}" destId="{50563EB9-FFBC-47DA-9ED5-4E8B2E4D677E}" srcOrd="2" destOrd="0" presId="urn:microsoft.com/office/officeart/2018/2/layout/IconVerticalSolidList"/>
    <dgm:cxn modelId="{8DA61C10-12C9-4713-861D-0A508A74D68B}" type="presParOf" srcId="{50563EB9-FFBC-47DA-9ED5-4E8B2E4D677E}" destId="{616BC262-1C9D-42D2-805E-B39D9AA7389F}" srcOrd="0" destOrd="0" presId="urn:microsoft.com/office/officeart/2018/2/layout/IconVerticalSolidList"/>
    <dgm:cxn modelId="{3BD8763B-BA7C-433B-B9A8-FF294A8EAB20}" type="presParOf" srcId="{50563EB9-FFBC-47DA-9ED5-4E8B2E4D677E}" destId="{70312FBB-CA17-4930-AD49-74EE3311E934}" srcOrd="1" destOrd="0" presId="urn:microsoft.com/office/officeart/2018/2/layout/IconVerticalSolidList"/>
    <dgm:cxn modelId="{BDA73178-E161-4907-92E5-FDFCF723A893}" type="presParOf" srcId="{50563EB9-FFBC-47DA-9ED5-4E8B2E4D677E}" destId="{A7A3C592-98C3-45CF-A315-9BC033996547}" srcOrd="2" destOrd="0" presId="urn:microsoft.com/office/officeart/2018/2/layout/IconVerticalSolidList"/>
    <dgm:cxn modelId="{79704B48-A43B-4ACF-9368-7CF9412B4ADA}" type="presParOf" srcId="{50563EB9-FFBC-47DA-9ED5-4E8B2E4D677E}" destId="{CDF67B25-4F6E-40A2-8994-E4A67A6CD4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AC74C-97A0-4D7E-9016-BE4A748F3D56}">
      <dsp:nvSpPr>
        <dsp:cNvPr id="0" name=""/>
        <dsp:cNvSpPr/>
      </dsp:nvSpPr>
      <dsp:spPr>
        <a:xfrm>
          <a:off x="0" y="852586"/>
          <a:ext cx="6391275" cy="15740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6FD9E-3833-43C8-8731-C32BFF824C4F}">
      <dsp:nvSpPr>
        <dsp:cNvPr id="0" name=""/>
        <dsp:cNvSpPr/>
      </dsp:nvSpPr>
      <dsp:spPr>
        <a:xfrm>
          <a:off x="476136" y="1206738"/>
          <a:ext cx="865703" cy="8657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F6CC1-00C8-4FBD-AAD3-9889A343DF9C}">
      <dsp:nvSpPr>
        <dsp:cNvPr id="0" name=""/>
        <dsp:cNvSpPr/>
      </dsp:nvSpPr>
      <dsp:spPr>
        <a:xfrm>
          <a:off x="1817977" y="852586"/>
          <a:ext cx="4573297" cy="1574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582" tIns="166582" rIns="166582" bIns="16658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/>
            <a:t>To Analyse the effects of the QI across 6-year period on the incidence of DKA at diagnosis across Wales.</a:t>
          </a:r>
          <a:endParaRPr lang="en-US" sz="2200" kern="1200"/>
        </a:p>
      </dsp:txBody>
      <dsp:txXfrm>
        <a:off x="1817977" y="852586"/>
        <a:ext cx="4573297" cy="1574006"/>
      </dsp:txXfrm>
    </dsp:sp>
    <dsp:sp modelId="{616BC262-1C9D-42D2-805E-B39D9AA7389F}">
      <dsp:nvSpPr>
        <dsp:cNvPr id="0" name=""/>
        <dsp:cNvSpPr/>
      </dsp:nvSpPr>
      <dsp:spPr>
        <a:xfrm>
          <a:off x="0" y="2820094"/>
          <a:ext cx="6391275" cy="15740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12FBB-CA17-4930-AD49-74EE3311E934}">
      <dsp:nvSpPr>
        <dsp:cNvPr id="0" name=""/>
        <dsp:cNvSpPr/>
      </dsp:nvSpPr>
      <dsp:spPr>
        <a:xfrm>
          <a:off x="476136" y="3174245"/>
          <a:ext cx="865703" cy="8657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67B25-4F6E-40A2-8994-E4A67A6CD484}">
      <dsp:nvSpPr>
        <dsp:cNvPr id="0" name=""/>
        <dsp:cNvSpPr/>
      </dsp:nvSpPr>
      <dsp:spPr>
        <a:xfrm>
          <a:off x="1817977" y="2820094"/>
          <a:ext cx="4573297" cy="1574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582" tIns="166582" rIns="166582" bIns="16658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 dirty="0"/>
            <a:t>To Improve healthcare pathways to ensure early diagnosis of T1DM.</a:t>
          </a:r>
          <a:endParaRPr lang="en-US" sz="2200" kern="1200" dirty="0"/>
        </a:p>
      </dsp:txBody>
      <dsp:txXfrm>
        <a:off x="1817977" y="2820094"/>
        <a:ext cx="4573297" cy="1574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FD712-5BEA-4FB7-94C7-55F2CD95760A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CA1E8-A0FC-4504-9074-2A9E1643C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01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CA1E8-A0FC-4504-9074-2A9E1643C06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351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Commonly asked question: how did you classify delayed diagnosis and delayed presentation? </a:t>
            </a:r>
          </a:p>
          <a:p>
            <a:r>
              <a:rPr lang="en-GB" dirty="0"/>
              <a:t>Delayed diagnosis: Prior presentation to healthcare where something was not picked up- lead to DKA</a:t>
            </a:r>
          </a:p>
          <a:p>
            <a:r>
              <a:rPr lang="en-GB" dirty="0"/>
              <a:t>Delayed presentation: CYP presenting in DKA at first presentation of symptoms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CA1E8-A0FC-4504-9074-2A9E1643C06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523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CA1E8-A0FC-4504-9074-2A9E1643C06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042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Yes it should be the same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CA1E8-A0FC-4504-9074-2A9E1643C06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461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CA1E8-A0FC-4504-9074-2A9E1643C06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550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3753EC2-C2DB-4768-9A4B-83696D424D9F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4FBBA59-8438-484E-A545-0AA6F7A80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77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3EC2-C2DB-4768-9A4B-83696D424D9F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BA59-8438-484E-A545-0AA6F7A80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56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3EC2-C2DB-4768-9A4B-83696D424D9F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BA59-8438-484E-A545-0AA6F7A80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485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3EC2-C2DB-4768-9A4B-83696D424D9F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BA59-8438-484E-A545-0AA6F7A80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871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3EC2-C2DB-4768-9A4B-83696D424D9F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BA59-8438-484E-A545-0AA6F7A80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211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3EC2-C2DB-4768-9A4B-83696D424D9F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BA59-8438-484E-A545-0AA6F7A80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370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3EC2-C2DB-4768-9A4B-83696D424D9F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BA59-8438-484E-A545-0AA6F7A80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770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3753EC2-C2DB-4768-9A4B-83696D424D9F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BA59-8438-484E-A545-0AA6F7A80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131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3753EC2-C2DB-4768-9A4B-83696D424D9F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BA59-8438-484E-A545-0AA6F7A80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36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3EC2-C2DB-4768-9A4B-83696D424D9F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BA59-8438-484E-A545-0AA6F7A80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51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3EC2-C2DB-4768-9A4B-83696D424D9F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BA59-8438-484E-A545-0AA6F7A80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34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3EC2-C2DB-4768-9A4B-83696D424D9F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BA59-8438-484E-A545-0AA6F7A80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8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3EC2-C2DB-4768-9A4B-83696D424D9F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BA59-8438-484E-A545-0AA6F7A80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5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3EC2-C2DB-4768-9A4B-83696D424D9F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BA59-8438-484E-A545-0AA6F7A80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34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3EC2-C2DB-4768-9A4B-83696D424D9F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BA59-8438-484E-A545-0AA6F7A80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83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3EC2-C2DB-4768-9A4B-83696D424D9F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BA59-8438-484E-A545-0AA6F7A80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2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3EC2-C2DB-4768-9A4B-83696D424D9F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BA59-8438-484E-A545-0AA6F7A80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75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3753EC2-C2DB-4768-9A4B-83696D424D9F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4FBBA59-8438-484E-A545-0AA6F7A80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79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betes.org.uk/The4Ts" TargetMode="External"/><Relationship Id="rId2" Type="http://schemas.openxmlformats.org/officeDocument/2006/relationships/hyperlink" Target="http://www.cypdiabetesnetwork.nhs.uk/national-network/dka-prevention-at-diagnosi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ice.org.uk/guidance/ng18" TargetMode="External"/><Relationship Id="rId4" Type="http://schemas.openxmlformats.org/officeDocument/2006/relationships/hyperlink" Target="https://shop.diabetes.org.uk/products/diagnosing-type-1-diabetes-pathway-hcp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2B354A-B996-43CB-A267-CEAC6A11C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399ABC-F232-4772-90AD-2AB9B335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7D3012-A50E-4F75-94B7-E2608D019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DE0BB6B-707B-41F5-9412-AC8BB5358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133850"/>
            <a:ext cx="11277600" cy="2250018"/>
          </a:xfrm>
          <a:custGeom>
            <a:avLst/>
            <a:gdLst>
              <a:gd name="connsiteX0" fmla="*/ 5264150 w 11277600"/>
              <a:gd name="connsiteY0" fmla="*/ 0 h 2250018"/>
              <a:gd name="connsiteX1" fmla="*/ 5499100 w 11277600"/>
              <a:gd name="connsiteY1" fmla="*/ 1588 h 2250018"/>
              <a:gd name="connsiteX2" fmla="*/ 5730875 w 11277600"/>
              <a:gd name="connsiteY2" fmla="*/ 1588 h 2250018"/>
              <a:gd name="connsiteX3" fmla="*/ 5961063 w 11277600"/>
              <a:gd name="connsiteY3" fmla="*/ 4763 h 2250018"/>
              <a:gd name="connsiteX4" fmla="*/ 6186488 w 11277600"/>
              <a:gd name="connsiteY4" fmla="*/ 9525 h 2250018"/>
              <a:gd name="connsiteX5" fmla="*/ 6410325 w 11277600"/>
              <a:gd name="connsiteY5" fmla="*/ 14288 h 2250018"/>
              <a:gd name="connsiteX6" fmla="*/ 6629400 w 11277600"/>
              <a:gd name="connsiteY6" fmla="*/ 19050 h 2250018"/>
              <a:gd name="connsiteX7" fmla="*/ 6846888 w 11277600"/>
              <a:gd name="connsiteY7" fmla="*/ 26988 h 2250018"/>
              <a:gd name="connsiteX8" fmla="*/ 7061200 w 11277600"/>
              <a:gd name="connsiteY8" fmla="*/ 34925 h 2250018"/>
              <a:gd name="connsiteX9" fmla="*/ 7270750 w 11277600"/>
              <a:gd name="connsiteY9" fmla="*/ 42863 h 2250018"/>
              <a:gd name="connsiteX10" fmla="*/ 7680325 w 11277600"/>
              <a:gd name="connsiteY10" fmla="*/ 63500 h 2250018"/>
              <a:gd name="connsiteX11" fmla="*/ 8072438 w 11277600"/>
              <a:gd name="connsiteY11" fmla="*/ 85725 h 2250018"/>
              <a:gd name="connsiteX12" fmla="*/ 8448675 w 11277600"/>
              <a:gd name="connsiteY12" fmla="*/ 109538 h 2250018"/>
              <a:gd name="connsiteX13" fmla="*/ 8805862 w 11277600"/>
              <a:gd name="connsiteY13" fmla="*/ 134938 h 2250018"/>
              <a:gd name="connsiteX14" fmla="*/ 9145588 w 11277600"/>
              <a:gd name="connsiteY14" fmla="*/ 161925 h 2250018"/>
              <a:gd name="connsiteX15" fmla="*/ 9461500 w 11277600"/>
              <a:gd name="connsiteY15" fmla="*/ 190500 h 2250018"/>
              <a:gd name="connsiteX16" fmla="*/ 9758362 w 11277600"/>
              <a:gd name="connsiteY16" fmla="*/ 219075 h 2250018"/>
              <a:gd name="connsiteX17" fmla="*/ 10031412 w 11277600"/>
              <a:gd name="connsiteY17" fmla="*/ 247650 h 2250018"/>
              <a:gd name="connsiteX18" fmla="*/ 10282238 w 11277600"/>
              <a:gd name="connsiteY18" fmla="*/ 274638 h 2250018"/>
              <a:gd name="connsiteX19" fmla="*/ 10504488 w 11277600"/>
              <a:gd name="connsiteY19" fmla="*/ 300038 h 2250018"/>
              <a:gd name="connsiteX20" fmla="*/ 10704512 w 11277600"/>
              <a:gd name="connsiteY20" fmla="*/ 323850 h 2250018"/>
              <a:gd name="connsiteX21" fmla="*/ 10874375 w 11277600"/>
              <a:gd name="connsiteY21" fmla="*/ 344488 h 2250018"/>
              <a:gd name="connsiteX22" fmla="*/ 11015662 w 11277600"/>
              <a:gd name="connsiteY22" fmla="*/ 363538 h 2250018"/>
              <a:gd name="connsiteX23" fmla="*/ 11210925 w 11277600"/>
              <a:gd name="connsiteY23" fmla="*/ 390525 h 2250018"/>
              <a:gd name="connsiteX24" fmla="*/ 11277600 w 11277600"/>
              <a:gd name="connsiteY24" fmla="*/ 400050 h 2250018"/>
              <a:gd name="connsiteX25" fmla="*/ 11277600 w 11277600"/>
              <a:gd name="connsiteY25" fmla="*/ 2250018 h 2250018"/>
              <a:gd name="connsiteX26" fmla="*/ 0 w 11277600"/>
              <a:gd name="connsiteY26" fmla="*/ 2250018 h 2250018"/>
              <a:gd name="connsiteX27" fmla="*/ 0 w 11277600"/>
              <a:gd name="connsiteY27" fmla="*/ 398463 h 2250018"/>
              <a:gd name="connsiteX28" fmla="*/ 255588 w 11277600"/>
              <a:gd name="connsiteY28" fmla="*/ 358775 h 2250018"/>
              <a:gd name="connsiteX29" fmla="*/ 511175 w 11277600"/>
              <a:gd name="connsiteY29" fmla="*/ 320675 h 2250018"/>
              <a:gd name="connsiteX30" fmla="*/ 766762 w 11277600"/>
              <a:gd name="connsiteY30" fmla="*/ 284163 h 2250018"/>
              <a:gd name="connsiteX31" fmla="*/ 1023938 w 11277600"/>
              <a:gd name="connsiteY31" fmla="*/ 252413 h 2250018"/>
              <a:gd name="connsiteX32" fmla="*/ 1279525 w 11277600"/>
              <a:gd name="connsiteY32" fmla="*/ 220663 h 2250018"/>
              <a:gd name="connsiteX33" fmla="*/ 1536700 w 11277600"/>
              <a:gd name="connsiteY33" fmla="*/ 190500 h 2250018"/>
              <a:gd name="connsiteX34" fmla="*/ 1790700 w 11277600"/>
              <a:gd name="connsiteY34" fmla="*/ 165100 h 2250018"/>
              <a:gd name="connsiteX35" fmla="*/ 2047875 w 11277600"/>
              <a:gd name="connsiteY35" fmla="*/ 141288 h 2250018"/>
              <a:gd name="connsiteX36" fmla="*/ 2303462 w 11277600"/>
              <a:gd name="connsiteY36" fmla="*/ 119063 h 2250018"/>
              <a:gd name="connsiteX37" fmla="*/ 2555875 w 11277600"/>
              <a:gd name="connsiteY37" fmla="*/ 100013 h 2250018"/>
              <a:gd name="connsiteX38" fmla="*/ 2809875 w 11277600"/>
              <a:gd name="connsiteY38" fmla="*/ 80963 h 2250018"/>
              <a:gd name="connsiteX39" fmla="*/ 3062288 w 11277600"/>
              <a:gd name="connsiteY39" fmla="*/ 65088 h 2250018"/>
              <a:gd name="connsiteX40" fmla="*/ 3313113 w 11277600"/>
              <a:gd name="connsiteY40" fmla="*/ 52388 h 2250018"/>
              <a:gd name="connsiteX41" fmla="*/ 3563938 w 11277600"/>
              <a:gd name="connsiteY41" fmla="*/ 39688 h 2250018"/>
              <a:gd name="connsiteX42" fmla="*/ 3811588 w 11277600"/>
              <a:gd name="connsiteY42" fmla="*/ 28575 h 2250018"/>
              <a:gd name="connsiteX43" fmla="*/ 4057650 w 11277600"/>
              <a:gd name="connsiteY43" fmla="*/ 20638 h 2250018"/>
              <a:gd name="connsiteX44" fmla="*/ 4303713 w 11277600"/>
              <a:gd name="connsiteY44" fmla="*/ 14288 h 2250018"/>
              <a:gd name="connsiteX45" fmla="*/ 4546600 w 11277600"/>
              <a:gd name="connsiteY45" fmla="*/ 7938 h 2250018"/>
              <a:gd name="connsiteX46" fmla="*/ 4787900 w 11277600"/>
              <a:gd name="connsiteY46" fmla="*/ 4763 h 2250018"/>
              <a:gd name="connsiteX47" fmla="*/ 5027613 w 11277600"/>
              <a:gd name="connsiteY47" fmla="*/ 1588 h 225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277600" h="2250018">
                <a:moveTo>
                  <a:pt x="5264150" y="0"/>
                </a:moveTo>
                <a:lnTo>
                  <a:pt x="5499100" y="1588"/>
                </a:lnTo>
                <a:lnTo>
                  <a:pt x="5730875" y="1588"/>
                </a:lnTo>
                <a:lnTo>
                  <a:pt x="5961063" y="4763"/>
                </a:lnTo>
                <a:lnTo>
                  <a:pt x="6186488" y="9525"/>
                </a:lnTo>
                <a:lnTo>
                  <a:pt x="6410325" y="14288"/>
                </a:lnTo>
                <a:lnTo>
                  <a:pt x="6629400" y="19050"/>
                </a:lnTo>
                <a:lnTo>
                  <a:pt x="6846888" y="26988"/>
                </a:lnTo>
                <a:lnTo>
                  <a:pt x="7061200" y="34925"/>
                </a:lnTo>
                <a:lnTo>
                  <a:pt x="7270750" y="42863"/>
                </a:lnTo>
                <a:lnTo>
                  <a:pt x="7680325" y="63500"/>
                </a:lnTo>
                <a:lnTo>
                  <a:pt x="8072438" y="85725"/>
                </a:lnTo>
                <a:lnTo>
                  <a:pt x="8448675" y="109538"/>
                </a:lnTo>
                <a:lnTo>
                  <a:pt x="8805862" y="134938"/>
                </a:lnTo>
                <a:lnTo>
                  <a:pt x="9145588" y="161925"/>
                </a:lnTo>
                <a:lnTo>
                  <a:pt x="9461500" y="190500"/>
                </a:lnTo>
                <a:lnTo>
                  <a:pt x="9758362" y="219075"/>
                </a:lnTo>
                <a:lnTo>
                  <a:pt x="10031412" y="247650"/>
                </a:lnTo>
                <a:lnTo>
                  <a:pt x="10282238" y="274638"/>
                </a:lnTo>
                <a:lnTo>
                  <a:pt x="10504488" y="300038"/>
                </a:lnTo>
                <a:lnTo>
                  <a:pt x="10704512" y="323850"/>
                </a:lnTo>
                <a:lnTo>
                  <a:pt x="10874375" y="344488"/>
                </a:lnTo>
                <a:lnTo>
                  <a:pt x="11015662" y="363538"/>
                </a:lnTo>
                <a:lnTo>
                  <a:pt x="11210925" y="390525"/>
                </a:lnTo>
                <a:lnTo>
                  <a:pt x="11277600" y="400050"/>
                </a:lnTo>
                <a:lnTo>
                  <a:pt x="11277600" y="2250018"/>
                </a:lnTo>
                <a:lnTo>
                  <a:pt x="0" y="2250018"/>
                </a:lnTo>
                <a:lnTo>
                  <a:pt x="0" y="398463"/>
                </a:lnTo>
                <a:lnTo>
                  <a:pt x="255588" y="358775"/>
                </a:lnTo>
                <a:lnTo>
                  <a:pt x="511175" y="320675"/>
                </a:lnTo>
                <a:lnTo>
                  <a:pt x="766762" y="284163"/>
                </a:lnTo>
                <a:lnTo>
                  <a:pt x="1023938" y="252413"/>
                </a:lnTo>
                <a:lnTo>
                  <a:pt x="1279525" y="220663"/>
                </a:lnTo>
                <a:lnTo>
                  <a:pt x="1536700" y="190500"/>
                </a:lnTo>
                <a:lnTo>
                  <a:pt x="1790700" y="165100"/>
                </a:lnTo>
                <a:lnTo>
                  <a:pt x="2047875" y="141288"/>
                </a:lnTo>
                <a:lnTo>
                  <a:pt x="2303462" y="119063"/>
                </a:lnTo>
                <a:lnTo>
                  <a:pt x="2555875" y="100013"/>
                </a:lnTo>
                <a:lnTo>
                  <a:pt x="2809875" y="80963"/>
                </a:lnTo>
                <a:lnTo>
                  <a:pt x="3062288" y="65088"/>
                </a:lnTo>
                <a:lnTo>
                  <a:pt x="3313113" y="52388"/>
                </a:lnTo>
                <a:lnTo>
                  <a:pt x="3563938" y="39688"/>
                </a:lnTo>
                <a:lnTo>
                  <a:pt x="3811588" y="28575"/>
                </a:lnTo>
                <a:lnTo>
                  <a:pt x="4057650" y="20638"/>
                </a:lnTo>
                <a:lnTo>
                  <a:pt x="4303713" y="14288"/>
                </a:lnTo>
                <a:lnTo>
                  <a:pt x="4546600" y="7938"/>
                </a:lnTo>
                <a:lnTo>
                  <a:pt x="4787900" y="4763"/>
                </a:lnTo>
                <a:lnTo>
                  <a:pt x="5027613" y="15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C0C1ADC5-0D91-417D-8586-6F8D3C77F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371525">
            <a:off x="263767" y="4117124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36B498-5795-5C2C-FAB3-20353703E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976" y="4174067"/>
            <a:ext cx="10893094" cy="14814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600" noProof="0" dirty="0"/>
              <a:t>Quality Improvement project to improve early diagnosis of Type 1 </a:t>
            </a:r>
            <a:r>
              <a:rPr lang="en-US" sz="2600" dirty="0"/>
              <a:t>D</a:t>
            </a:r>
            <a:r>
              <a:rPr lang="en-US" sz="2600" noProof="0" dirty="0" err="1"/>
              <a:t>iabetes</a:t>
            </a:r>
            <a:r>
              <a:rPr lang="en-US" sz="2600" noProof="0" dirty="0"/>
              <a:t> in children and young people (CYP) and evaluate the incidence of DKA across Wales post COVID-19 Pandemic.</a:t>
            </a:r>
            <a:endParaRPr lang="en-GB" sz="2600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203BB2-A96F-8919-B758-E64CAE9BC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529" y="5656301"/>
            <a:ext cx="9684774" cy="53530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1100" noProof="0" dirty="0"/>
              <a:t>Kezia Stanford 3</a:t>
            </a:r>
            <a:r>
              <a:rPr lang="en-GB" sz="1100" baseline="30000" noProof="0" dirty="0"/>
              <a:t>rd</a:t>
            </a:r>
            <a:r>
              <a:rPr lang="en-GB" sz="1100" noProof="0" dirty="0"/>
              <a:t> Year Medical Student– Cardiff </a:t>
            </a:r>
            <a:r>
              <a:rPr lang="en-GB" sz="1100" dirty="0"/>
              <a:t>UNIVERSITY</a:t>
            </a:r>
            <a:endParaRPr lang="en-GB" sz="1100" noProof="0" dirty="0"/>
          </a:p>
          <a:p>
            <a:pPr algn="ctr">
              <a:lnSpc>
                <a:spcPct val="90000"/>
              </a:lnSpc>
            </a:pPr>
            <a:r>
              <a:rPr lang="en-GB" sz="1100" noProof="0" dirty="0"/>
              <a:t>DR Ambika Shetty </a:t>
            </a:r>
            <a:r>
              <a:rPr lang="en-GB" sz="1100" dirty="0"/>
              <a:t>Consultant </a:t>
            </a:r>
            <a:r>
              <a:rPr lang="en-GB" sz="1100" noProof="0" dirty="0"/>
              <a:t>Paediatrician– Cardiff and the Vale UHB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469288-3422-5B3D-DE67-98366D2F9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655" y="1202371"/>
            <a:ext cx="2128690" cy="2203118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0BDE5B-AE10-E426-6FCE-E7BFEB3BE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70" y="1154235"/>
            <a:ext cx="2468880" cy="2468880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A3F064-2BE3-1D6E-C472-512B8BF534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7093" y="1113063"/>
            <a:ext cx="2468880" cy="2149377"/>
          </a:xfrm>
          <a:prstGeom prst="roundRect">
            <a:avLst>
              <a:gd name="adj" fmla="val 1858"/>
            </a:avLst>
          </a:prstGeom>
          <a:effectLst/>
        </p:spPr>
      </p:pic>
    </p:spTree>
    <p:extLst>
      <p:ext uri="{BB962C8B-B14F-4D97-AF65-F5344CB8AC3E}">
        <p14:creationId xmlns:p14="http://schemas.microsoft.com/office/powerpoint/2010/main" val="3723219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31211-9764-79B3-2955-51ACE6427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Results: DKA Severity per HB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111A003-2ACD-0164-1274-AE862FDF5F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906181"/>
              </p:ext>
            </p:extLst>
          </p:nvPr>
        </p:nvGraphicFramePr>
        <p:xfrm>
          <a:off x="168233" y="2198270"/>
          <a:ext cx="4081021" cy="2243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C9C2966-0216-D9FC-CDF1-CCD9E25AE8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986441"/>
              </p:ext>
            </p:extLst>
          </p:nvPr>
        </p:nvGraphicFramePr>
        <p:xfrm>
          <a:off x="7445829" y="2198269"/>
          <a:ext cx="4577937" cy="2243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9070976-3B55-4DFF-9630-6F651B66FB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195507"/>
              </p:ext>
            </p:extLst>
          </p:nvPr>
        </p:nvGraphicFramePr>
        <p:xfrm>
          <a:off x="3992283" y="4112964"/>
          <a:ext cx="3780118" cy="2560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09C703F-3E39-8766-0A94-59D01DEECC84}"/>
              </a:ext>
            </a:extLst>
          </p:cNvPr>
          <p:cNvSpPr txBox="1"/>
          <p:nvPr/>
        </p:nvSpPr>
        <p:spPr>
          <a:xfrm>
            <a:off x="494243" y="444137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Highest number of severe DKA cases: ABUHB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889195-D763-8338-5B50-49EE0BA75136}"/>
              </a:ext>
            </a:extLst>
          </p:cNvPr>
          <p:cNvSpPr txBox="1"/>
          <p:nvPr/>
        </p:nvSpPr>
        <p:spPr>
          <a:xfrm>
            <a:off x="4421842" y="3263759"/>
            <a:ext cx="292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Highest number of severe DKA cases: </a:t>
            </a:r>
            <a:r>
              <a:rPr lang="en-GB" dirty="0"/>
              <a:t>HDUHB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16A9EC-3519-A7DB-9916-D853DB944F76}"/>
              </a:ext>
            </a:extLst>
          </p:cNvPr>
          <p:cNvSpPr txBox="1"/>
          <p:nvPr/>
        </p:nvSpPr>
        <p:spPr>
          <a:xfrm>
            <a:off x="8274297" y="4469943"/>
            <a:ext cx="292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Highest number of severe DKA cases: </a:t>
            </a:r>
            <a:r>
              <a:rPr lang="en-GB" dirty="0"/>
              <a:t>CTMHB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00D5C3-DE3E-CAF9-0958-C95E2D885146}"/>
              </a:ext>
            </a:extLst>
          </p:cNvPr>
          <p:cNvSpPr txBox="1"/>
          <p:nvPr/>
        </p:nvSpPr>
        <p:spPr>
          <a:xfrm>
            <a:off x="376974" y="5143674"/>
            <a:ext cx="3663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Lowest number of severe DKA cases: CAVUHB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D82A4E-FC8D-4099-CBC2-B2FA40DCA336}"/>
              </a:ext>
            </a:extLst>
          </p:cNvPr>
          <p:cNvSpPr txBox="1"/>
          <p:nvPr/>
        </p:nvSpPr>
        <p:spPr>
          <a:xfrm>
            <a:off x="4539077" y="2340429"/>
            <a:ext cx="2686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Lowest number of severe DKA cases: CAVUHB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0C399D-CFE8-CCDE-094A-2004F36F46B2}"/>
              </a:ext>
            </a:extLst>
          </p:cNvPr>
          <p:cNvSpPr txBox="1"/>
          <p:nvPr/>
        </p:nvSpPr>
        <p:spPr>
          <a:xfrm>
            <a:off x="8678883" y="5406369"/>
            <a:ext cx="2111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Lowest number of severe DKA cases: CAVUHB</a:t>
            </a:r>
          </a:p>
        </p:txBody>
      </p:sp>
    </p:spTree>
    <p:extLst>
      <p:ext uri="{BB962C8B-B14F-4D97-AF65-F5344CB8AC3E}">
        <p14:creationId xmlns:p14="http://schemas.microsoft.com/office/powerpoint/2010/main" val="2687610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12BEB-FF2E-CA22-E144-A0E1ACF63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Results: DKA Severity per HB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FD39CC-C88F-BA55-551A-0211FDC7E0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935279"/>
              </p:ext>
            </p:extLst>
          </p:nvPr>
        </p:nvGraphicFramePr>
        <p:xfrm>
          <a:off x="1683544" y="2670877"/>
          <a:ext cx="8824911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637">
                  <a:extLst>
                    <a:ext uri="{9D8B030D-6E8A-4147-A177-3AD203B41FA5}">
                      <a16:colId xmlns:a16="http://schemas.microsoft.com/office/drawing/2014/main" val="637233114"/>
                    </a:ext>
                  </a:extLst>
                </a:gridCol>
                <a:gridCol w="2941637">
                  <a:extLst>
                    <a:ext uri="{9D8B030D-6E8A-4147-A177-3AD203B41FA5}">
                      <a16:colId xmlns:a16="http://schemas.microsoft.com/office/drawing/2014/main" val="3438171484"/>
                    </a:ext>
                  </a:extLst>
                </a:gridCol>
                <a:gridCol w="2941637">
                  <a:extLst>
                    <a:ext uri="{9D8B030D-6E8A-4147-A177-3AD203B41FA5}">
                      <a16:colId xmlns:a16="http://schemas.microsoft.com/office/drawing/2014/main" val="33433068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Pre-Pandemic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Pandemic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Post-Pandemic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502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ABUHB: 36%</a:t>
                      </a:r>
                    </a:p>
                    <a:p>
                      <a:r>
                        <a:rPr lang="en-GB" dirty="0"/>
                        <a:t>BCUHB: 35%</a:t>
                      </a:r>
                    </a:p>
                    <a:p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CAVUHB: 8.3%</a:t>
                      </a:r>
                    </a:p>
                    <a:p>
                      <a:r>
                        <a:rPr lang="en-GB" dirty="0"/>
                        <a:t>CTMUHB: 28%</a:t>
                      </a:r>
                    </a:p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HDUHB: 44%</a:t>
                      </a:r>
                    </a:p>
                    <a:p>
                      <a:r>
                        <a:rPr lang="en-GB" dirty="0"/>
                        <a:t>SBUHB: 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ABUHB: 26%</a:t>
                      </a:r>
                    </a:p>
                    <a:p>
                      <a:r>
                        <a:rPr lang="en-GB" dirty="0"/>
                        <a:t>BCUHB: 55%</a:t>
                      </a:r>
                    </a:p>
                    <a:p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CAVUHB: 24%</a:t>
                      </a:r>
                    </a:p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CTMUHB: 67%</a:t>
                      </a:r>
                    </a:p>
                    <a:p>
                      <a:r>
                        <a:rPr lang="en-GB" dirty="0"/>
                        <a:t>HDUHB: 58%</a:t>
                      </a:r>
                    </a:p>
                    <a:p>
                      <a:r>
                        <a:rPr lang="en-GB" dirty="0"/>
                        <a:t>SBUHB: 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ABUHB: 50%</a:t>
                      </a:r>
                    </a:p>
                    <a:p>
                      <a:r>
                        <a:rPr lang="en-GB" dirty="0"/>
                        <a:t>BCUHB: 21%</a:t>
                      </a:r>
                    </a:p>
                    <a:p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CAVUHB: 18%</a:t>
                      </a:r>
                    </a:p>
                    <a:p>
                      <a:r>
                        <a:rPr lang="en-GB" dirty="0"/>
                        <a:t>CTMUHB: 31%</a:t>
                      </a:r>
                    </a:p>
                    <a:p>
                      <a:r>
                        <a:rPr lang="en-GB" dirty="0"/>
                        <a:t>HDUHB: 28%</a:t>
                      </a:r>
                    </a:p>
                    <a:p>
                      <a:r>
                        <a:rPr lang="en-GB" dirty="0"/>
                        <a:t>SBUHB: 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5187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A6F73F2-111D-E7AB-5E94-53371DE175D7}"/>
              </a:ext>
            </a:extLst>
          </p:cNvPr>
          <p:cNvSpPr txBox="1"/>
          <p:nvPr/>
        </p:nvSpPr>
        <p:spPr>
          <a:xfrm>
            <a:off x="1683544" y="5238001"/>
            <a:ext cx="8604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table demonstrates the percentage of DKAs per HB which presented as a severe DKA.</a:t>
            </a:r>
          </a:p>
        </p:txBody>
      </p:sp>
    </p:spTree>
    <p:extLst>
      <p:ext uri="{BB962C8B-B14F-4D97-AF65-F5344CB8AC3E}">
        <p14:creationId xmlns:p14="http://schemas.microsoft.com/office/powerpoint/2010/main" val="1219526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0FE3D-7702-9325-C850-64514BE7B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Results: CAVUHB Analysis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6B2BDA0-8AC8-EB94-784E-47521959F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824894"/>
              </p:ext>
            </p:extLst>
          </p:nvPr>
        </p:nvGraphicFramePr>
        <p:xfrm>
          <a:off x="6096000" y="2634222"/>
          <a:ext cx="5854150" cy="3250110"/>
        </p:xfrm>
        <a:graphic>
          <a:graphicData uri="http://schemas.openxmlformats.org/drawingml/2006/table">
            <a:tbl>
              <a:tblPr firstRow="1" firstCol="1" bandRow="1"/>
              <a:tblGrid>
                <a:gridCol w="2256117">
                  <a:extLst>
                    <a:ext uri="{9D8B030D-6E8A-4147-A177-3AD203B41FA5}">
                      <a16:colId xmlns:a16="http://schemas.microsoft.com/office/drawing/2014/main" val="1288174874"/>
                    </a:ext>
                  </a:extLst>
                </a:gridCol>
                <a:gridCol w="1246246">
                  <a:extLst>
                    <a:ext uri="{9D8B030D-6E8A-4147-A177-3AD203B41FA5}">
                      <a16:colId xmlns:a16="http://schemas.microsoft.com/office/drawing/2014/main" val="675950254"/>
                    </a:ext>
                  </a:extLst>
                </a:gridCol>
                <a:gridCol w="1165843">
                  <a:extLst>
                    <a:ext uri="{9D8B030D-6E8A-4147-A177-3AD203B41FA5}">
                      <a16:colId xmlns:a16="http://schemas.microsoft.com/office/drawing/2014/main" val="345481697"/>
                    </a:ext>
                  </a:extLst>
                </a:gridCol>
                <a:gridCol w="1185944">
                  <a:extLst>
                    <a:ext uri="{9D8B030D-6E8A-4147-A177-3AD203B41FA5}">
                      <a16:colId xmlns:a16="http://schemas.microsoft.com/office/drawing/2014/main" val="1851341653"/>
                    </a:ext>
                  </a:extLst>
                </a:gridCol>
              </a:tblGrid>
              <a:tr h="43588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</a:rPr>
                        <a:t> </a:t>
                      </a:r>
                      <a:endParaRPr lang="en-GB" sz="10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CC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Pre-Pandemic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CC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</a:rPr>
                        <a:t>Pandemic</a:t>
                      </a:r>
                      <a:endParaRPr lang="en-GB" sz="10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CC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Post-Pandemic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704890"/>
                  </a:ext>
                </a:extLst>
              </a:tr>
              <a:tr h="21414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</a:rPr>
                        <a:t>Total T1DM Diagnosis</a:t>
                      </a:r>
                      <a:endParaRPr lang="en-GB" sz="10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CC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</a:rPr>
                        <a:t>60</a:t>
                      </a:r>
                      <a:endParaRPr lang="en-GB" sz="10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</a:rPr>
                        <a:t>41</a:t>
                      </a:r>
                      <a:endParaRPr lang="en-GB" sz="10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48216"/>
                  </a:ext>
                </a:extLst>
              </a:tr>
              <a:tr h="21414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</a:rPr>
                        <a:t>Total DKA at Diagnosis</a:t>
                      </a:r>
                      <a:endParaRPr lang="en-GB" sz="10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CC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12, 30%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</a:rPr>
                        <a:t>17, 28.3% </a:t>
                      </a:r>
                      <a:endParaRPr lang="en-GB" sz="10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</a:rPr>
                        <a:t>11, 26.8%</a:t>
                      </a:r>
                      <a:endParaRPr lang="en-GB" sz="10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0720"/>
                  </a:ext>
                </a:extLst>
              </a:tr>
              <a:tr h="21414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</a:rPr>
                        <a:t>Total Mild DKA</a:t>
                      </a:r>
                      <a:endParaRPr lang="en-GB" sz="10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B2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</a:rPr>
                        <a:t>5</a:t>
                      </a:r>
                      <a:endParaRPr lang="en-GB" sz="10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911730"/>
                  </a:ext>
                </a:extLst>
              </a:tr>
              <a:tr h="21414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</a:rPr>
                        <a:t>Total Moderate DKA</a:t>
                      </a:r>
                      <a:endParaRPr lang="en-GB" sz="10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</a:rPr>
                        <a:t>4</a:t>
                      </a:r>
                      <a:endParaRPr lang="en-GB" sz="10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979304"/>
                  </a:ext>
                </a:extLst>
              </a:tr>
              <a:tr h="21414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</a:rPr>
                        <a:t>Total Severe DKA</a:t>
                      </a:r>
                      <a:endParaRPr lang="en-GB" sz="10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</a:rPr>
                        <a:t>2</a:t>
                      </a:r>
                      <a:endParaRPr lang="en-GB" sz="10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890179"/>
                  </a:ext>
                </a:extLst>
              </a:tr>
              <a:tr h="43588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</a:rPr>
                        <a:t>Diagnosed in Primary Care</a:t>
                      </a:r>
                      <a:endParaRPr lang="en-GB" sz="10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CC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</a:rPr>
                        <a:t>42</a:t>
                      </a:r>
                      <a:endParaRPr lang="en-GB" sz="10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</a:rPr>
                        <a:t>29</a:t>
                      </a:r>
                      <a:endParaRPr lang="en-GB" sz="10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489572"/>
                  </a:ext>
                </a:extLst>
              </a:tr>
              <a:tr h="43588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</a:rPr>
                        <a:t>Delayed Diagnosis (n, %)</a:t>
                      </a:r>
                      <a:endParaRPr lang="en-GB" sz="10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CC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7, 17.5%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</a:rPr>
                        <a:t>4, 6.7%</a:t>
                      </a:r>
                      <a:endParaRPr lang="en-GB" sz="10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</a:rPr>
                        <a:t>3, 7.3%</a:t>
                      </a:r>
                      <a:endParaRPr lang="en-GB" sz="10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505516"/>
                  </a:ext>
                </a:extLst>
              </a:tr>
              <a:tr h="43588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</a:rPr>
                        <a:t>Delayed Presentation (n, %)</a:t>
                      </a:r>
                      <a:endParaRPr lang="en-GB" sz="10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CC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6, 15%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</a:rPr>
                        <a:t>12, 20%</a:t>
                      </a:r>
                      <a:endParaRPr lang="en-GB" sz="10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</a:rPr>
                        <a:t>7, 19.4%</a:t>
                      </a:r>
                      <a:endParaRPr lang="en-GB" sz="10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71076"/>
                  </a:ext>
                </a:extLst>
              </a:tr>
              <a:tr h="43588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</a:rPr>
                        <a:t>Feedback letter to the GP (n, %)</a:t>
                      </a:r>
                      <a:endParaRPr lang="en-GB" sz="10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CC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25, 62.5%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</a:rPr>
                        <a:t>32, 53.3%</a:t>
                      </a:r>
                      <a:endParaRPr lang="en-GB" sz="10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5000" algn="l"/>
                        </a:tabLst>
                      </a:pPr>
                      <a:r>
                        <a:rPr lang="en-GB" sz="1000" kern="100" noProof="0" dirty="0">
                          <a:effectLst/>
                        </a:rPr>
                        <a:t>21, 51.2%</a:t>
                      </a:r>
                      <a:endParaRPr lang="en-GB" sz="10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96275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8110264-E9B6-DFD0-202C-1740F92C02FB}"/>
              </a:ext>
            </a:extLst>
          </p:cNvPr>
          <p:cNvSpPr txBox="1"/>
          <p:nvPr/>
        </p:nvSpPr>
        <p:spPr>
          <a:xfrm>
            <a:off x="508001" y="2404534"/>
            <a:ext cx="4978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increase in rate of DKA at diagnosis in CAVUHB.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56082"/>
                </a:solidFill>
              </a:rPr>
              <a:t>Pre-pandemic</a:t>
            </a:r>
            <a:r>
              <a:rPr lang="en-US" dirty="0"/>
              <a:t> rate of delayed diagnosis of 17.5% compared to 6.7% during the </a:t>
            </a:r>
            <a:r>
              <a:rPr lang="en-US" dirty="0">
                <a:solidFill>
                  <a:srgbClr val="196B24"/>
                </a:solidFill>
              </a:rPr>
              <a:t>pandemic </a:t>
            </a:r>
            <a:r>
              <a:rPr lang="en-US" dirty="0"/>
              <a:t>and 7.9% </a:t>
            </a:r>
            <a:r>
              <a:rPr lang="en-US" dirty="0">
                <a:solidFill>
                  <a:srgbClr val="A02B93"/>
                </a:solidFill>
              </a:rPr>
              <a:t>post pandemic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delayed presentations than delayed diagnosis.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</a:t>
            </a:r>
            <a:r>
              <a:rPr lang="en-US" dirty="0">
                <a:solidFill>
                  <a:srgbClr val="A02B93"/>
                </a:solidFill>
              </a:rPr>
              <a:t>post-pandemic</a:t>
            </a:r>
            <a:r>
              <a:rPr lang="en-US" dirty="0"/>
              <a:t> period, 81.25% of patients who presented to GP were diagnosed via capillary blood glucose test (NICE Guidelines gold standard).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Above 70% cases diagnosed in primary care across all 6 years.</a:t>
            </a:r>
          </a:p>
        </p:txBody>
      </p:sp>
    </p:spTree>
    <p:extLst>
      <p:ext uri="{BB962C8B-B14F-4D97-AF65-F5344CB8AC3E}">
        <p14:creationId xmlns:p14="http://schemas.microsoft.com/office/powerpoint/2010/main" val="520220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00D93-6E9D-17B8-C6E2-7F81F541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Results: CAVUHB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D4498-D9F2-DCB9-2ED2-0848258B1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noProof="0" dirty="0"/>
              <a:t>Reasons for delayed diagnoses: </a:t>
            </a:r>
          </a:p>
          <a:p>
            <a:r>
              <a:rPr lang="en-GB" b="1" dirty="0">
                <a:solidFill>
                  <a:srgbClr val="156082"/>
                </a:solidFill>
              </a:rPr>
              <a:t>Pre-pandemic</a:t>
            </a:r>
            <a:r>
              <a:rPr lang="en-GB" dirty="0"/>
              <a:t>: 7 delayed diagnosis</a:t>
            </a:r>
            <a:r>
              <a:rPr lang="en-GB" noProof="0" dirty="0"/>
              <a:t> – 6 due to triage delays, 1 had a fasting BG test.</a:t>
            </a:r>
          </a:p>
          <a:p>
            <a:r>
              <a:rPr lang="en-GB" b="1" dirty="0">
                <a:solidFill>
                  <a:srgbClr val="196B24"/>
                </a:solidFill>
              </a:rPr>
              <a:t>Pandemic</a:t>
            </a:r>
            <a:r>
              <a:rPr lang="en-GB" dirty="0"/>
              <a:t>: 4 had delayed diagnosis- 2 due to delayed triage. 4 in severe DKA were delayed presentations to HCPs and promptly diagnosed, 2 were assumed to have COVID symptoms.</a:t>
            </a:r>
          </a:p>
          <a:p>
            <a:r>
              <a:rPr lang="en-GB" b="1" noProof="0" dirty="0">
                <a:solidFill>
                  <a:srgbClr val="A02B93"/>
                </a:solidFill>
              </a:rPr>
              <a:t>Post-pandemic</a:t>
            </a:r>
            <a:r>
              <a:rPr lang="en-GB" noProof="0" dirty="0"/>
              <a:t>: 3 had delayed diagnosis. 1 due to triage process, 1 had HbA1c and 1 due to missed symptom recognition.</a:t>
            </a:r>
          </a:p>
          <a:p>
            <a:pPr marL="0" indent="0">
              <a:buNone/>
            </a:pPr>
            <a:r>
              <a:rPr lang="en-US" b="1" noProof="0" dirty="0"/>
              <a:t>Rates of POC testing and prompt referral: </a:t>
            </a:r>
          </a:p>
          <a:p>
            <a:r>
              <a:rPr lang="en-US" b="1" dirty="0">
                <a:solidFill>
                  <a:srgbClr val="156082"/>
                </a:solidFill>
              </a:rPr>
              <a:t>Pre-pa</a:t>
            </a:r>
            <a:r>
              <a:rPr lang="en-US" b="1" noProof="0" dirty="0" err="1">
                <a:solidFill>
                  <a:srgbClr val="156082"/>
                </a:solidFill>
              </a:rPr>
              <a:t>ndemic</a:t>
            </a:r>
            <a:r>
              <a:rPr lang="en-US" dirty="0"/>
              <a:t>: 75%</a:t>
            </a:r>
            <a:endParaRPr lang="en-US" noProof="0" dirty="0"/>
          </a:p>
          <a:p>
            <a:r>
              <a:rPr lang="en-US" b="1" dirty="0">
                <a:solidFill>
                  <a:srgbClr val="196B24"/>
                </a:solidFill>
              </a:rPr>
              <a:t>P</a:t>
            </a:r>
            <a:r>
              <a:rPr lang="en-US" b="1" noProof="0" dirty="0">
                <a:solidFill>
                  <a:srgbClr val="196B24"/>
                </a:solidFill>
              </a:rPr>
              <a:t>and</a:t>
            </a:r>
            <a:r>
              <a:rPr lang="en-US" b="1" dirty="0">
                <a:solidFill>
                  <a:srgbClr val="196B24"/>
                </a:solidFill>
              </a:rPr>
              <a:t>e</a:t>
            </a:r>
            <a:r>
              <a:rPr lang="en-US" b="1" noProof="0" dirty="0">
                <a:solidFill>
                  <a:srgbClr val="196B24"/>
                </a:solidFill>
              </a:rPr>
              <a:t>mic</a:t>
            </a:r>
            <a:r>
              <a:rPr lang="en-US" dirty="0"/>
              <a:t>: </a:t>
            </a:r>
            <a:r>
              <a:rPr lang="en-US" noProof="0" dirty="0"/>
              <a:t>91%</a:t>
            </a:r>
            <a:endParaRPr lang="en-GB" noProof="0" dirty="0"/>
          </a:p>
          <a:p>
            <a:r>
              <a:rPr lang="en-GB" b="1" noProof="0" dirty="0">
                <a:solidFill>
                  <a:srgbClr val="A02B93"/>
                </a:solidFill>
              </a:rPr>
              <a:t>Post-pandemic</a:t>
            </a:r>
            <a:r>
              <a:rPr lang="en-GB" noProof="0" dirty="0"/>
              <a:t>: 81.25%</a:t>
            </a:r>
          </a:p>
        </p:txBody>
      </p:sp>
    </p:spTree>
    <p:extLst>
      <p:ext uri="{BB962C8B-B14F-4D97-AF65-F5344CB8AC3E}">
        <p14:creationId xmlns:p14="http://schemas.microsoft.com/office/powerpoint/2010/main" val="1533673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CDB66-1989-86E9-506D-DDB9C512B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Results: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608A5-F416-24D0-B78E-C281E153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2420620"/>
            <a:ext cx="10782300" cy="36957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noProof="0" dirty="0"/>
              <a:t>Across Wales: </a:t>
            </a:r>
          </a:p>
          <a:p>
            <a:r>
              <a:rPr lang="en-US" noProof="0" dirty="0"/>
              <a:t>5/6 health boards have seen a decrease in number of new T1DM diagnoses since the pandemic. </a:t>
            </a:r>
            <a:endParaRPr lang="en-GB" noProof="0" dirty="0"/>
          </a:p>
          <a:p>
            <a:r>
              <a:rPr lang="en-US" dirty="0"/>
              <a:t>Since the pandemic, there has been a 22.8% decrease in new T1DM diagnoses (n=394 to n 304). This is a change from 22.4% increase seen in the pandemic. </a:t>
            </a:r>
            <a:endParaRPr lang="en-GB" dirty="0"/>
          </a:p>
          <a:p>
            <a:r>
              <a:rPr lang="en-US" dirty="0"/>
              <a:t>During the pandemic, there was a significant increase in the severe DKA’s to more than double that of the pre-pandemic period and the post pandemic period,(n=30, n=65, n=30).</a:t>
            </a:r>
          </a:p>
          <a:p>
            <a:pPr marL="0" indent="0">
              <a:buNone/>
            </a:pPr>
            <a:r>
              <a:rPr lang="en-GB" b="1" dirty="0"/>
              <a:t>In CAVUHB: </a:t>
            </a:r>
          </a:p>
          <a:p>
            <a:r>
              <a:rPr lang="en-US" noProof="0" dirty="0"/>
              <a:t>No increase in DKA at diagnosis over the last 6 years in CAV.</a:t>
            </a:r>
          </a:p>
          <a:p>
            <a:r>
              <a:rPr lang="en-US" dirty="0"/>
              <a:t>Over 70% of CYP being diagnosed in primary care across all 6 years.</a:t>
            </a:r>
          </a:p>
          <a:p>
            <a:r>
              <a:rPr lang="en-US" noProof="0" dirty="0"/>
              <a:t>Decrease in incidence of delayed diagnosis since Pre-Pandemic.</a:t>
            </a:r>
          </a:p>
          <a:p>
            <a:r>
              <a:rPr lang="en-US" dirty="0"/>
              <a:t>No decrease in incidence of delayed presentation since Pre-Pandemic.</a:t>
            </a:r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1358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A08A7-C201-647A-74B4-37D9B4F26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we now?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83EEE-8698-ACDE-4610-B1FF3D2E0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73392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Sustained education: Dr Ambika Shetty spoke at CPET session on 30/04/2025 and had positive feedback from the GPs. </a:t>
            </a:r>
          </a:p>
          <a:p>
            <a:pPr marL="0" indent="0">
              <a:buNone/>
            </a:pPr>
            <a:r>
              <a:rPr lang="en-GB" i="1" dirty="0"/>
              <a:t>“Her talks have shaped the way I question all parents of sick kids and dramatically increased my use of glucometer.” </a:t>
            </a:r>
          </a:p>
          <a:p>
            <a:pPr marL="0" indent="0">
              <a:buNone/>
            </a:pPr>
            <a:r>
              <a:rPr lang="en-GB" i="1" dirty="0"/>
              <a:t>“I also cascade this training to our GP trainees”</a:t>
            </a:r>
          </a:p>
          <a:p>
            <a:r>
              <a:rPr lang="en-GB" dirty="0"/>
              <a:t>The QI innovations have shown a general trend of improvement in promoting early diagnosis of T1D in CAVUHB.</a:t>
            </a:r>
          </a:p>
          <a:p>
            <a:r>
              <a:rPr lang="en-GB" dirty="0"/>
              <a:t>Structured proactive delivery across Wales</a:t>
            </a:r>
          </a:p>
          <a:p>
            <a:r>
              <a:rPr lang="en-GB" dirty="0"/>
              <a:t>National network T1D early diagnosis SIG: Public health awareness and education to reduce delayed presentations.</a:t>
            </a:r>
          </a:p>
          <a:p>
            <a:r>
              <a:rPr lang="en-GB" dirty="0"/>
              <a:t>Health Pathways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96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A838E-9CB8-0164-6201-976BDE5F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Conclusions + Discussion Points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69E31-B651-8D80-99CE-6EBDACA4E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noProof="0" dirty="0"/>
              <a:t>Higher DKA rates at diagnosis remain in some UHBs. </a:t>
            </a:r>
          </a:p>
          <a:p>
            <a:r>
              <a:rPr lang="en-GB" noProof="0" dirty="0"/>
              <a:t>No increase in DKA at diagnosis over the last 6 years in CAVUHB.</a:t>
            </a:r>
          </a:p>
          <a:p>
            <a:r>
              <a:rPr lang="en-GB" noProof="0" dirty="0"/>
              <a:t>Delayed presentation rather than delayed diagnosis cause for DKA at diagnosis in CAVUHB, highlighting the importance of further public awareness campaigns.</a:t>
            </a:r>
          </a:p>
          <a:p>
            <a:r>
              <a:rPr lang="en-GB" noProof="0" dirty="0"/>
              <a:t>The plan is to continue QI cycles </a:t>
            </a:r>
            <a:r>
              <a:rPr lang="en-GB" dirty="0"/>
              <a:t>across Wales</a:t>
            </a:r>
            <a:r>
              <a:rPr lang="en-GB" noProof="0" dirty="0"/>
              <a:t>. This will seek to further improve early diagnosis, reduce delayed presentations and reduce incidence of DKA at diagnosis.</a:t>
            </a:r>
          </a:p>
          <a:p>
            <a:r>
              <a:rPr lang="en-GB" noProof="0" dirty="0"/>
              <a:t>To deliver the teaching in different health care settings in primary care. Specifically, pharmacy settings as the “common ailments” and “choose pharmacy” schemes become used more. 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7800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>
            <a:extLst>
              <a:ext uri="{FF2B5EF4-FFF2-40B4-BE49-F238E27FC236}">
                <a16:creationId xmlns:a16="http://schemas.microsoft.com/office/drawing/2014/main" id="{079F9097-C4FD-D17F-0643-69C82FC8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Resources</a:t>
            </a:r>
          </a:p>
        </p:txBody>
      </p:sp>
      <p:sp>
        <p:nvSpPr>
          <p:cNvPr id="102403" name="Content Placeholder 2">
            <a:extLst>
              <a:ext uri="{FF2B5EF4-FFF2-40B4-BE49-F238E27FC236}">
                <a16:creationId xmlns:a16="http://schemas.microsoft.com/office/drawing/2014/main" id="{0F763015-35DD-E975-DD64-B4BB2E2D0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National Children &amp; Young People’s Diabetes Network</a:t>
            </a:r>
          </a:p>
          <a:p>
            <a:pPr lvl="1"/>
            <a:r>
              <a:rPr lang="en-GB" altLang="en-US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www.cypdiabetesnetwork.nhs.uk/national-network/dka-prevention-at-diagnosis/</a:t>
            </a:r>
            <a:r>
              <a:rPr lang="en-GB" altLang="en-US" dirty="0">
                <a:solidFill>
                  <a:srgbClr val="002060"/>
                </a:solidFill>
              </a:rPr>
              <a:t> </a:t>
            </a:r>
          </a:p>
          <a:p>
            <a:r>
              <a:rPr lang="en-GB" altLang="en-US" dirty="0"/>
              <a:t>Diabetes UK</a:t>
            </a:r>
          </a:p>
          <a:p>
            <a:pPr lvl="1"/>
            <a:r>
              <a:rPr lang="en-GB" altLang="en-US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www.diabetes.org.uk/The4Ts</a:t>
            </a:r>
            <a:r>
              <a:rPr lang="en-GB" altLang="en-US" dirty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en-GB" altLang="en-US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https://shop.diabetes.org.uk/products/diagnosing-type-1-diabetes-pathway-hcps</a:t>
            </a:r>
            <a:r>
              <a:rPr lang="en-GB" altLang="en-US" dirty="0">
                <a:solidFill>
                  <a:srgbClr val="002060"/>
                </a:solidFill>
              </a:rPr>
              <a:t> </a:t>
            </a:r>
          </a:p>
          <a:p>
            <a:r>
              <a:rPr lang="en-GB" altLang="en-US" dirty="0"/>
              <a:t>NICE: Diabetes (type 1 and type 2) in Children and Young People: Diagnosis and Management</a:t>
            </a:r>
          </a:p>
          <a:p>
            <a:pPr lvl="1"/>
            <a:r>
              <a:rPr lang="en-GB" altLang="en-US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www.nice.org.uk/guidance/ng18</a:t>
            </a:r>
            <a:r>
              <a:rPr lang="en-GB" altLang="en-US" dirty="0">
                <a:solidFill>
                  <a:srgbClr val="002060"/>
                </a:solidFill>
              </a:rPr>
              <a:t> </a:t>
            </a:r>
          </a:p>
          <a:p>
            <a:endParaRPr lang="en-GB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AC4263-5E64-6960-F550-B54ECCFA35D5}"/>
              </a:ext>
            </a:extLst>
          </p:cNvPr>
          <p:cNvSpPr txBox="1"/>
          <p:nvPr/>
        </p:nvSpPr>
        <p:spPr>
          <a:xfrm>
            <a:off x="347050" y="6148083"/>
            <a:ext cx="114979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noProof="0" dirty="0"/>
              <a:t>I would like to give thanks to Dr Ambika Shetty and the rest of the paediatric diabetes team at Noah’s Ark Children’s Hospital for their time, teaching and support. </a:t>
            </a:r>
          </a:p>
          <a:p>
            <a:r>
              <a:rPr lang="en-GB" sz="1100" noProof="0" dirty="0"/>
              <a:t>Thank you to Rhia Williams, the Brecon Data Group Administrator.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8ACA8-34FF-B85A-6C4F-67EA5ECD4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Background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CFC6B-8C5F-5903-383E-D88554D14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65" y="2432070"/>
            <a:ext cx="6115424" cy="3280832"/>
          </a:xfrm>
        </p:spPr>
        <p:txBody>
          <a:bodyPr>
            <a:normAutofit/>
          </a:bodyPr>
          <a:lstStyle/>
          <a:p>
            <a:r>
              <a:rPr lang="en-GB" sz="2000" noProof="0" dirty="0">
                <a:solidFill>
                  <a:schemeClr val="tx1"/>
                </a:solidFill>
              </a:rPr>
              <a:t>Most CYP present with symptoms of T1D (4Ts) to primary care.</a:t>
            </a:r>
          </a:p>
          <a:p>
            <a:r>
              <a:rPr lang="en-GB" sz="2000" noProof="0" dirty="0">
                <a:solidFill>
                  <a:schemeClr val="tx1"/>
                </a:solidFill>
              </a:rPr>
              <a:t>Delayed diagnosis is common and associated with increased risk of developing life-threatening diabetic ketoacidosis (DKA).</a:t>
            </a:r>
          </a:p>
          <a:p>
            <a:r>
              <a:rPr lang="en-GB" sz="2000" noProof="0" dirty="0">
                <a:solidFill>
                  <a:schemeClr val="tx1"/>
                </a:solidFill>
              </a:rPr>
              <a:t>In the context of DKA incidence rising, QI initiatives were rolled out in 2018 to try and change this.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B9A0CD-FB50-D8D1-A254-DF8665A7D9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53" t="19858" r="39882" b="27660"/>
          <a:stretch>
            <a:fillRect/>
          </a:stretch>
        </p:blipFill>
        <p:spPr>
          <a:xfrm>
            <a:off x="7580278" y="2972832"/>
            <a:ext cx="3620075" cy="36006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F48DFA-F10D-5D3B-E5EC-F56342222494}"/>
              </a:ext>
            </a:extLst>
          </p:cNvPr>
          <p:cNvSpPr txBox="1"/>
          <p:nvPr/>
        </p:nvSpPr>
        <p:spPr>
          <a:xfrm>
            <a:off x="7580278" y="2603500"/>
            <a:ext cx="3929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QI Initiatives: 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BD32FEC3-3465-C459-8B3A-9180F9715AB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231" y="3003610"/>
            <a:ext cx="3268403" cy="35698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1CFBEB-EB8F-0F00-9028-A0C11D4AE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534" y="3003610"/>
            <a:ext cx="5212400" cy="363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65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7DF3F9-4C18-48C0-D9B1-BE9193E4D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GB" noProof="0">
                <a:solidFill>
                  <a:srgbClr val="EBEBEB"/>
                </a:solidFill>
              </a:rPr>
              <a:t>Project Aims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3632B4-99EC-E99B-260E-FCFA23DED5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661699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3311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524F-2A9B-CA2B-3610-E7942F84B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Method: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C1A30E-AE81-3CF7-C343-53A6AA883462}"/>
              </a:ext>
            </a:extLst>
          </p:cNvPr>
          <p:cNvSpPr txBox="1"/>
          <p:nvPr/>
        </p:nvSpPr>
        <p:spPr>
          <a:xfrm>
            <a:off x="968255" y="4347494"/>
            <a:ext cx="51277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noProof="0" dirty="0"/>
              <a:t>ALL WALES</a:t>
            </a:r>
          </a:p>
          <a:p>
            <a:r>
              <a:rPr lang="en-GB" dirty="0"/>
              <a:t>Data </a:t>
            </a:r>
            <a:r>
              <a:rPr lang="en-GB" noProof="0" dirty="0"/>
              <a:t>from the Brecon Registry of all CYP in Wales with newly diagnosed T1DM. </a:t>
            </a:r>
          </a:p>
          <a:p>
            <a:r>
              <a:rPr lang="en-GB" noProof="0" dirty="0"/>
              <a:t>Research points being: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Incidence of T1DM and DKA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Severity and Mortality of DKA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Comparison between Health 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Age at diagnosis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4371F0-BBBF-B070-47D0-0267F96A4198}"/>
              </a:ext>
            </a:extLst>
          </p:cNvPr>
          <p:cNvSpPr txBox="1"/>
          <p:nvPr/>
        </p:nvSpPr>
        <p:spPr>
          <a:xfrm>
            <a:off x="6096000" y="4347494"/>
            <a:ext cx="53449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noProof="0" dirty="0"/>
              <a:t>CAVUHB</a:t>
            </a:r>
          </a:p>
          <a:p>
            <a:r>
              <a:rPr lang="en-GB" noProof="0" dirty="0"/>
              <a:t>Analysis of CAVUHB using case notes of all newly diagnosed CYP.</a:t>
            </a:r>
          </a:p>
          <a:p>
            <a:r>
              <a:rPr lang="en-GB" noProof="0" dirty="0"/>
              <a:t>Research points being: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</a:t>
            </a:r>
            <a:r>
              <a:rPr lang="en-GB" noProof="0" dirty="0" err="1"/>
              <a:t>elayed</a:t>
            </a:r>
            <a:r>
              <a:rPr lang="en-GB" noProof="0" dirty="0"/>
              <a:t> diagnosis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Delayed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</a:t>
            </a:r>
            <a:r>
              <a:rPr lang="en-GB" noProof="0" dirty="0" err="1"/>
              <a:t>ethods</a:t>
            </a:r>
            <a:r>
              <a:rPr lang="en-GB" noProof="0" dirty="0"/>
              <a:t> of testing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Feedback to primary care</a:t>
            </a:r>
          </a:p>
          <a:p>
            <a:endParaRPr lang="en-GB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BBEA96-A3C3-0474-7A85-F0A8976B5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820" y="2510506"/>
            <a:ext cx="2397192" cy="16510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882670-6A1B-0B5C-B0AD-833DC0E2211A}"/>
              </a:ext>
            </a:extLst>
          </p:cNvPr>
          <p:cNvSpPr txBox="1"/>
          <p:nvPr/>
        </p:nvSpPr>
        <p:spPr>
          <a:xfrm>
            <a:off x="8686800" y="2967335"/>
            <a:ext cx="3077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DKA divided into severity using pH at diagnosis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EE69984-CB1D-B165-F946-F57E0FE8CFA4}"/>
              </a:ext>
            </a:extLst>
          </p:cNvPr>
          <p:cNvSpPr/>
          <p:nvPr/>
        </p:nvSpPr>
        <p:spPr>
          <a:xfrm>
            <a:off x="876214" y="2678478"/>
            <a:ext cx="4751372" cy="12937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Time Period: 6 years of data</a:t>
            </a:r>
          </a:p>
          <a:p>
            <a:pPr algn="ctr"/>
            <a:r>
              <a:rPr lang="en-US" dirty="0"/>
              <a:t>Pre-pandemic: 01/04/18 – 31/03/20</a:t>
            </a:r>
          </a:p>
          <a:p>
            <a:pPr algn="ctr"/>
            <a:r>
              <a:rPr lang="en-US" dirty="0"/>
              <a:t>During pandemic: 01/4/20-31/03/22</a:t>
            </a:r>
          </a:p>
          <a:p>
            <a:pPr algn="ctr"/>
            <a:r>
              <a:rPr lang="en-US" dirty="0"/>
              <a:t>Post-pandemic: 01/01/23 – 31/12/24</a:t>
            </a:r>
          </a:p>
        </p:txBody>
      </p:sp>
    </p:spTree>
    <p:extLst>
      <p:ext uri="{BB962C8B-B14F-4D97-AF65-F5344CB8AC3E}">
        <p14:creationId xmlns:p14="http://schemas.microsoft.com/office/powerpoint/2010/main" val="646205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8309A-6899-632B-316E-BEDCC4F16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Method limitations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A1697-0E6A-8C9D-5C41-51F92F968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21" y="4887851"/>
            <a:ext cx="10626291" cy="99648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There is a gap in the chosen time frame for data collection </a:t>
            </a:r>
            <a:r>
              <a:rPr lang="en-GB" noProof="0" dirty="0"/>
              <a:t>between 31/03/22 and 01/01/23.</a:t>
            </a:r>
          </a:p>
          <a:p>
            <a:pPr marL="0" indent="0" algn="ctr">
              <a:buNone/>
            </a:pPr>
            <a:r>
              <a:rPr lang="en-GB" noProof="0" dirty="0"/>
              <a:t>In the future, this project should be further continued to include these dates to ensure it is accurately representative.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034E5A-F7F7-3B10-CCF3-FD3062830A41}"/>
              </a:ext>
            </a:extLst>
          </p:cNvPr>
          <p:cNvSpPr/>
          <p:nvPr/>
        </p:nvSpPr>
        <p:spPr>
          <a:xfrm>
            <a:off x="3954378" y="3027012"/>
            <a:ext cx="4283242" cy="11357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Pre-pandemic 01/04/18 – 31/03/20</a:t>
            </a:r>
          </a:p>
          <a:p>
            <a:pPr algn="ctr"/>
            <a:r>
              <a:rPr lang="en-US" dirty="0"/>
              <a:t>During pandemic 01/4/20-31/03/22</a:t>
            </a:r>
          </a:p>
          <a:p>
            <a:pPr algn="ctr"/>
            <a:r>
              <a:rPr lang="en-US" dirty="0"/>
              <a:t>Post-pandemic 01/01/23 – 31/12/24</a:t>
            </a:r>
          </a:p>
        </p:txBody>
      </p:sp>
    </p:spTree>
    <p:extLst>
      <p:ext uri="{BB962C8B-B14F-4D97-AF65-F5344CB8AC3E}">
        <p14:creationId xmlns:p14="http://schemas.microsoft.com/office/powerpoint/2010/main" val="1361775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67B53-C40F-563F-8819-B2380D76A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RESULTS: All Wales DKA at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2D875-C0F4-3D13-1EA2-04942AA08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304" y="2434590"/>
            <a:ext cx="4754356" cy="3890010"/>
          </a:xfrm>
        </p:spPr>
        <p:txBody>
          <a:bodyPr>
            <a:normAutofit/>
          </a:bodyPr>
          <a:lstStyle/>
          <a:p>
            <a:r>
              <a:rPr lang="en-GB" noProof="0" dirty="0"/>
              <a:t>Since the pandemic, there has been a 22.8% decrease in new T1DM diagnoses (n=394 to n 304)</a:t>
            </a:r>
            <a:r>
              <a:rPr lang="en-GB" dirty="0"/>
              <a:t>. </a:t>
            </a:r>
            <a:r>
              <a:rPr lang="en-GB" noProof="0" dirty="0"/>
              <a:t>This is a change from 22.4% increase seen in the pandemic. </a:t>
            </a:r>
          </a:p>
          <a:p>
            <a:r>
              <a:rPr lang="en-GB" dirty="0"/>
              <a:t>The highest rate of DKA at diagnosis was during the pandemic.</a:t>
            </a:r>
            <a:endParaRPr lang="en-GB" noProof="0" dirty="0"/>
          </a:p>
          <a:p>
            <a:r>
              <a:rPr lang="en-GB" noProof="0" dirty="0"/>
              <a:t>Most common age group for diagnosis was 9-12 years. </a:t>
            </a:r>
          </a:p>
          <a:p>
            <a:r>
              <a:rPr lang="en-GB" noProof="0" dirty="0"/>
              <a:t>1 Mortality due to undiagnosed T1DM at the start of the pandemic.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7EFC6EE-7F90-5A4F-F854-45C4A44929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955998"/>
              </p:ext>
            </p:extLst>
          </p:nvPr>
        </p:nvGraphicFramePr>
        <p:xfrm>
          <a:off x="5909311" y="2434590"/>
          <a:ext cx="600329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823">
                  <a:extLst>
                    <a:ext uri="{9D8B030D-6E8A-4147-A177-3AD203B41FA5}">
                      <a16:colId xmlns:a16="http://schemas.microsoft.com/office/drawing/2014/main" val="4145557525"/>
                    </a:ext>
                  </a:extLst>
                </a:gridCol>
                <a:gridCol w="1500823">
                  <a:extLst>
                    <a:ext uri="{9D8B030D-6E8A-4147-A177-3AD203B41FA5}">
                      <a16:colId xmlns:a16="http://schemas.microsoft.com/office/drawing/2014/main" val="2121814845"/>
                    </a:ext>
                  </a:extLst>
                </a:gridCol>
                <a:gridCol w="1500823">
                  <a:extLst>
                    <a:ext uri="{9D8B030D-6E8A-4147-A177-3AD203B41FA5}">
                      <a16:colId xmlns:a16="http://schemas.microsoft.com/office/drawing/2014/main" val="3234004216"/>
                    </a:ext>
                  </a:extLst>
                </a:gridCol>
                <a:gridCol w="1500823">
                  <a:extLst>
                    <a:ext uri="{9D8B030D-6E8A-4147-A177-3AD203B41FA5}">
                      <a16:colId xmlns:a16="http://schemas.microsoft.com/office/drawing/2014/main" val="323745822"/>
                    </a:ext>
                  </a:extLst>
                </a:gridCol>
              </a:tblGrid>
              <a:tr h="368236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Pre-Pandemic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Pandemic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Post-Pandemic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700794"/>
                  </a:ext>
                </a:extLst>
              </a:tr>
              <a:tr h="635586">
                <a:tc>
                  <a:txBody>
                    <a:bodyPr/>
                    <a:lstStyle/>
                    <a:p>
                      <a:r>
                        <a:rPr lang="en-GB" noProof="0" dirty="0"/>
                        <a:t>Number of new T1D Diagnoses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322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394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304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230502"/>
                  </a:ext>
                </a:extLst>
              </a:tr>
              <a:tr h="635586">
                <a:tc>
                  <a:txBody>
                    <a:bodyPr/>
                    <a:lstStyle/>
                    <a:p>
                      <a:r>
                        <a:rPr lang="en-GB" noProof="0" dirty="0"/>
                        <a:t>Of which number in DKA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432259"/>
                  </a:ext>
                </a:extLst>
              </a:tr>
              <a:tr h="635586">
                <a:tc>
                  <a:txBody>
                    <a:bodyPr/>
                    <a:lstStyle/>
                    <a:p>
                      <a:r>
                        <a:rPr lang="en-GB" noProof="0" dirty="0"/>
                        <a:t>% in DKA at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31.7%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33.6%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577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58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1439A-D82F-8573-49E2-E5877413F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RESULTS: Number of New T1DM Diagnoses per HB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D3621-6884-6C5D-FD99-33DADC489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1" y="2698884"/>
            <a:ext cx="6026094" cy="3622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A83115-63CD-54E3-9330-95A5DB7AF5FD}"/>
              </a:ext>
            </a:extLst>
          </p:cNvPr>
          <p:cNvSpPr txBox="1"/>
          <p:nvPr/>
        </p:nvSpPr>
        <p:spPr>
          <a:xfrm>
            <a:off x="8335217" y="3429000"/>
            <a:ext cx="3162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5/6 health boards have seen a decrease in number of new T1DM diagnoses since the pandemic. </a:t>
            </a:r>
          </a:p>
        </p:txBody>
      </p:sp>
    </p:spTree>
    <p:extLst>
      <p:ext uri="{BB962C8B-B14F-4D97-AF65-F5344CB8AC3E}">
        <p14:creationId xmlns:p14="http://schemas.microsoft.com/office/powerpoint/2010/main" val="1178688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D6B26-007F-7E76-BC82-966112C34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Results: DKA at Diagnosis per HB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3BB9DD-54CF-DCF4-7A0B-818699058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480" y="2438404"/>
            <a:ext cx="4968591" cy="30074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80DE61-545A-2B8B-FF7E-0F4B43BDC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29" y="2438404"/>
            <a:ext cx="5102575" cy="30074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6815EC-BA52-3FB8-1B6F-FA1FA5446D07}"/>
              </a:ext>
            </a:extLst>
          </p:cNvPr>
          <p:cNvSpPr txBox="1"/>
          <p:nvPr/>
        </p:nvSpPr>
        <p:spPr>
          <a:xfrm>
            <a:off x="837929" y="5445882"/>
            <a:ext cx="4602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02B93"/>
                </a:solidFill>
              </a:rPr>
              <a:t>Post-pandemic: </a:t>
            </a:r>
          </a:p>
          <a:p>
            <a:r>
              <a:rPr lang="en-US" dirty="0">
                <a:solidFill>
                  <a:srgbClr val="FF0000"/>
                </a:solidFill>
              </a:rPr>
              <a:t>Highest % = HDUHB at 50.8% </a:t>
            </a:r>
          </a:p>
          <a:p>
            <a:r>
              <a:rPr lang="en-US" dirty="0">
                <a:solidFill>
                  <a:srgbClr val="00B050"/>
                </a:solidFill>
              </a:rPr>
              <a:t>Lowest % = CAVUHB (at 26.8%) and BCUHB (at 23.5%)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0C2F99-4EE0-4C97-3488-437FB54976AC}"/>
              </a:ext>
            </a:extLst>
          </p:cNvPr>
          <p:cNvSpPr txBox="1"/>
          <p:nvPr/>
        </p:nvSpPr>
        <p:spPr>
          <a:xfrm>
            <a:off x="6385480" y="5561166"/>
            <a:ext cx="4685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Number of cases of DKA at diagnosis per HB across 6 years.</a:t>
            </a:r>
          </a:p>
        </p:txBody>
      </p:sp>
    </p:spTree>
    <p:extLst>
      <p:ext uri="{BB962C8B-B14F-4D97-AF65-F5344CB8AC3E}">
        <p14:creationId xmlns:p14="http://schemas.microsoft.com/office/powerpoint/2010/main" val="3157225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BA420-AE99-F99D-BF67-BD792BFDF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Results: All Wales DKA Severity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2BCC88-B1E2-0920-0637-1D251CE03F2B}"/>
              </a:ext>
            </a:extLst>
          </p:cNvPr>
          <p:cNvSpPr txBox="1"/>
          <p:nvPr/>
        </p:nvSpPr>
        <p:spPr>
          <a:xfrm>
            <a:off x="8402851" y="3084921"/>
            <a:ext cx="30270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During the pandemic, there was a significant increase in the severe DKA’s to more than double that of the pre-pandemic period. </a:t>
            </a:r>
          </a:p>
          <a:p>
            <a:r>
              <a:rPr lang="en-GB" dirty="0"/>
              <a:t>(n=30 to n=65).</a:t>
            </a:r>
          </a:p>
          <a:p>
            <a:endParaRPr lang="en-GB" dirty="0"/>
          </a:p>
          <a:p>
            <a:r>
              <a:rPr lang="en-GB" dirty="0"/>
              <a:t>This decreased back to n=30 post-pandemic.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2772DA-8ADD-EB2B-2FD3-E2D8FCDC1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18" y="2586217"/>
            <a:ext cx="6421497" cy="385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38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4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006699"/>
      </a:accent1>
      <a:accent2>
        <a:srgbClr val="006600"/>
      </a:accent2>
      <a:accent3>
        <a:srgbClr val="A824A4"/>
      </a:accent3>
      <a:accent4>
        <a:srgbClr val="002060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Metadata/LabelInfo.xml><?xml version="1.0" encoding="utf-8"?>
<clbl:labelList xmlns:clbl="http://schemas.microsoft.com/office/2020/mipLabelMetadata">
  <clbl:label id="{bdb74b30-9568-4856-bdbf-06759778fcbc}" enabled="0" method="" siteId="{bdb74b30-9568-4856-bdbf-06759778fc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11323</TotalTime>
  <Words>1508</Words>
  <Application>Microsoft Office PowerPoint</Application>
  <PresentationFormat>Widescreen</PresentationFormat>
  <Paragraphs>201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Century Gothic</vt:lpstr>
      <vt:lpstr>Wingdings 3</vt:lpstr>
      <vt:lpstr>Ion Boardroom</vt:lpstr>
      <vt:lpstr>Quality Improvement project to improve early diagnosis of Type 1 Diabetes in children and young people (CYP) and evaluate the incidence of DKA across Wales post COVID-19 Pandemic.</vt:lpstr>
      <vt:lpstr>Background </vt:lpstr>
      <vt:lpstr>Project Aims</vt:lpstr>
      <vt:lpstr>Method: </vt:lpstr>
      <vt:lpstr>Method limitations </vt:lpstr>
      <vt:lpstr>RESULTS: All Wales DKA at Diagnosis</vt:lpstr>
      <vt:lpstr>RESULTS: Number of New T1DM Diagnoses per HB</vt:lpstr>
      <vt:lpstr>Results: DKA at Diagnosis per HB</vt:lpstr>
      <vt:lpstr>Results: All Wales DKA Severity </vt:lpstr>
      <vt:lpstr>Results: DKA Severity per HB</vt:lpstr>
      <vt:lpstr>Results: DKA Severity per HB</vt:lpstr>
      <vt:lpstr>Results: CAVUHB Analysis</vt:lpstr>
      <vt:lpstr>Results: CAVUHB Analysis</vt:lpstr>
      <vt:lpstr>Results: Summary</vt:lpstr>
      <vt:lpstr>Where are we now? </vt:lpstr>
      <vt:lpstr>Conclusions + Discussion Points  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Kezia Stanford</dc:creator>
  <cp:lastModifiedBy>Rhia Williams (Cardiff and Vale UHB - Acute Child Health)</cp:lastModifiedBy>
  <cp:revision>4</cp:revision>
  <dcterms:created xsi:type="dcterms:W3CDTF">2025-06-06T07:17:49Z</dcterms:created>
  <dcterms:modified xsi:type="dcterms:W3CDTF">2025-06-20T06:45:01Z</dcterms:modified>
</cp:coreProperties>
</file>