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1" r:id="rId5"/>
  </p:sldMasterIdLst>
  <p:notesMasterIdLst>
    <p:notesMasterId r:id="rId16"/>
  </p:notesMasterIdLst>
  <p:sldIdLst>
    <p:sldId id="724" r:id="rId6"/>
    <p:sldId id="727" r:id="rId7"/>
    <p:sldId id="737" r:id="rId8"/>
    <p:sldId id="738" r:id="rId9"/>
    <p:sldId id="739" r:id="rId10"/>
    <p:sldId id="740" r:id="rId11"/>
    <p:sldId id="741" r:id="rId12"/>
    <p:sldId id="742" r:id="rId13"/>
    <p:sldId id="732" r:id="rId14"/>
    <p:sldId id="743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FE98EC-550D-4B6B-B506-F26512387BA3}">
          <p14:sldIdLst>
            <p14:sldId id="724"/>
            <p14:sldId id="727"/>
            <p14:sldId id="737"/>
            <p14:sldId id="738"/>
            <p14:sldId id="739"/>
            <p14:sldId id="740"/>
            <p14:sldId id="741"/>
            <p14:sldId id="742"/>
            <p14:sldId id="732"/>
            <p14:sldId id="7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61E554-564D-9BFD-79C0-2660B6ED2777}" name="al269463" initials="a" userId="al269463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ona Hancock (Hywel Dda UHB - Senior Communications Officer)" initials="FH(DU-SCO" lastIdx="3" clrIdx="0">
    <p:extLst>
      <p:ext uri="{19B8F6BF-5375-455C-9EA6-DF929625EA0E}">
        <p15:presenceInfo xmlns:p15="http://schemas.microsoft.com/office/powerpoint/2012/main" userId="S::Fiona.Hancock@wales.nhs.uk::c09da89f-d559-4a80-b36a-98571cbc44bc" providerId="AD"/>
      </p:ext>
    </p:extLst>
  </p:cmAuthor>
  <p:cmAuthor id="2" name="Yvonne Burson (Hywel Dda UHB - Assistant Director of Communications)" initials="YC" lastIdx="1" clrIdx="1">
    <p:extLst>
      <p:ext uri="{19B8F6BF-5375-455C-9EA6-DF929625EA0E}">
        <p15:presenceInfo xmlns:p15="http://schemas.microsoft.com/office/powerpoint/2012/main" userId="S::yvonne.burson@wales.nhs.uk::8a634da1-9662-49dc-aa64-d0e9725d31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972"/>
    <a:srgbClr val="000000"/>
    <a:srgbClr val="C1A875"/>
    <a:srgbClr val="D9CAAB"/>
    <a:srgbClr val="00A84C"/>
    <a:srgbClr val="D20000"/>
    <a:srgbClr val="F3F4EE"/>
    <a:srgbClr val="003792"/>
    <a:srgbClr val="23476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AE3F1F-6BF8-482C-B78E-EBAFEFEE22E2}" v="6" dt="2025-06-24T21:04:00.2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D2B388-FE9C-42E5-AFDC-A5E65E8E196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AD6DB4-59AC-4230-87CE-7050493DFCC9}">
      <dgm:prSet/>
      <dgm:spPr/>
      <dgm:t>
        <a:bodyPr/>
        <a:lstStyle/>
        <a:p>
          <a:r>
            <a:rPr lang="en-GB"/>
            <a:t>Agreement to stop adjusting for ethnicity and deprivation</a:t>
          </a:r>
          <a:endParaRPr lang="en-US"/>
        </a:p>
      </dgm:t>
    </dgm:pt>
    <dgm:pt modelId="{C63F5163-A5F5-4A90-90B0-D506819E431B}" type="parTrans" cxnId="{C7C9C425-B439-4416-A846-B2F60D9F0D67}">
      <dgm:prSet/>
      <dgm:spPr/>
      <dgm:t>
        <a:bodyPr/>
        <a:lstStyle/>
        <a:p>
          <a:endParaRPr lang="en-US"/>
        </a:p>
      </dgm:t>
    </dgm:pt>
    <dgm:pt modelId="{81C2BC34-EF29-465F-BD06-F11DA2AD5217}" type="sibTrans" cxnId="{C7C9C425-B439-4416-A846-B2F60D9F0D67}">
      <dgm:prSet/>
      <dgm:spPr/>
      <dgm:t>
        <a:bodyPr/>
        <a:lstStyle/>
        <a:p>
          <a:endParaRPr lang="en-US"/>
        </a:p>
      </dgm:t>
    </dgm:pt>
    <dgm:pt modelId="{94933DEF-69B5-4F1A-A216-D8D5C0721234}">
      <dgm:prSet/>
      <dgm:spPr/>
      <dgm:t>
        <a:bodyPr/>
        <a:lstStyle/>
        <a:p>
          <a:r>
            <a:rPr lang="en-GB"/>
            <a:t>Reduction in variability of results to the point where adjustment is less meaningful</a:t>
          </a:r>
          <a:endParaRPr lang="en-US"/>
        </a:p>
      </dgm:t>
    </dgm:pt>
    <dgm:pt modelId="{17ED728B-187E-42F1-AF6A-706E0F519545}" type="parTrans" cxnId="{004F19CF-B0AB-4E8C-B8DE-8A1FA3E02D58}">
      <dgm:prSet/>
      <dgm:spPr/>
      <dgm:t>
        <a:bodyPr/>
        <a:lstStyle/>
        <a:p>
          <a:endParaRPr lang="en-US"/>
        </a:p>
      </dgm:t>
    </dgm:pt>
    <dgm:pt modelId="{0C9F2A57-A31E-4FC2-8175-A4040607E409}" type="sibTrans" cxnId="{004F19CF-B0AB-4E8C-B8DE-8A1FA3E02D58}">
      <dgm:prSet/>
      <dgm:spPr/>
      <dgm:t>
        <a:bodyPr/>
        <a:lstStyle/>
        <a:p>
          <a:endParaRPr lang="en-US"/>
        </a:p>
      </dgm:t>
    </dgm:pt>
    <dgm:pt modelId="{6CEAB804-EBF3-4AE0-BD5C-99442EB7F729}">
      <dgm:prSet/>
      <dgm:spPr/>
      <dgm:t>
        <a:bodyPr/>
        <a:lstStyle/>
        <a:p>
          <a:r>
            <a:rPr lang="en-GB"/>
            <a:t>PREM data out</a:t>
          </a:r>
          <a:endParaRPr lang="en-US"/>
        </a:p>
      </dgm:t>
    </dgm:pt>
    <dgm:pt modelId="{C5252012-2B36-4E20-8C82-D0C1513F4F37}" type="parTrans" cxnId="{7353AAFE-096E-4AAC-A1C9-9F24FF198BDD}">
      <dgm:prSet/>
      <dgm:spPr/>
      <dgm:t>
        <a:bodyPr/>
        <a:lstStyle/>
        <a:p>
          <a:endParaRPr lang="en-US"/>
        </a:p>
      </dgm:t>
    </dgm:pt>
    <dgm:pt modelId="{1F2D6D0E-89F9-452E-81F6-828936F4312D}" type="sibTrans" cxnId="{7353AAFE-096E-4AAC-A1C9-9F24FF198BDD}">
      <dgm:prSet/>
      <dgm:spPr/>
      <dgm:t>
        <a:bodyPr/>
        <a:lstStyle/>
        <a:p>
          <a:endParaRPr lang="en-US"/>
        </a:p>
      </dgm:t>
    </dgm:pt>
    <dgm:pt modelId="{AA798988-8249-4050-A714-0DF8A2EE9F85}" type="pres">
      <dgm:prSet presAssocID="{72D2B388-FE9C-42E5-AFDC-A5E65E8E196E}" presName="root" presStyleCnt="0">
        <dgm:presLayoutVars>
          <dgm:dir/>
          <dgm:resizeHandles val="exact"/>
        </dgm:presLayoutVars>
      </dgm:prSet>
      <dgm:spPr/>
    </dgm:pt>
    <dgm:pt modelId="{3E950C6F-4726-49BB-8655-641639DDAA48}" type="pres">
      <dgm:prSet presAssocID="{72AD6DB4-59AC-4230-87CE-7050493DFCC9}" presName="compNode" presStyleCnt="0"/>
      <dgm:spPr/>
    </dgm:pt>
    <dgm:pt modelId="{0B1D5329-40B9-4F05-A137-A1B291574786}" type="pres">
      <dgm:prSet presAssocID="{72AD6DB4-59AC-4230-87CE-7050493DFCC9}" presName="bgRect" presStyleLbl="bgShp" presStyleIdx="0" presStyleCnt="2"/>
      <dgm:spPr/>
    </dgm:pt>
    <dgm:pt modelId="{62391A69-0294-4E12-AC47-6DF4A97F11D9}" type="pres">
      <dgm:prSet presAssocID="{72AD6DB4-59AC-4230-87CE-7050493DFCC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FDDDCAE7-AE47-42B4-8A17-1FFC2C2D41A2}" type="pres">
      <dgm:prSet presAssocID="{72AD6DB4-59AC-4230-87CE-7050493DFCC9}" presName="spaceRect" presStyleCnt="0"/>
      <dgm:spPr/>
    </dgm:pt>
    <dgm:pt modelId="{D1E8267A-AEA4-4D45-AFF4-75488142B656}" type="pres">
      <dgm:prSet presAssocID="{72AD6DB4-59AC-4230-87CE-7050493DFCC9}" presName="parTx" presStyleLbl="revTx" presStyleIdx="0" presStyleCnt="3">
        <dgm:presLayoutVars>
          <dgm:chMax val="0"/>
          <dgm:chPref val="0"/>
        </dgm:presLayoutVars>
      </dgm:prSet>
      <dgm:spPr/>
    </dgm:pt>
    <dgm:pt modelId="{85DA02FB-404D-49DF-8D8D-321C0C5EBC13}" type="pres">
      <dgm:prSet presAssocID="{72AD6DB4-59AC-4230-87CE-7050493DFCC9}" presName="desTx" presStyleLbl="revTx" presStyleIdx="1" presStyleCnt="3">
        <dgm:presLayoutVars/>
      </dgm:prSet>
      <dgm:spPr/>
    </dgm:pt>
    <dgm:pt modelId="{E937344B-BC91-4DAE-AA25-35A503AF3326}" type="pres">
      <dgm:prSet presAssocID="{81C2BC34-EF29-465F-BD06-F11DA2AD5217}" presName="sibTrans" presStyleCnt="0"/>
      <dgm:spPr/>
    </dgm:pt>
    <dgm:pt modelId="{A0D369D9-FBCE-4B62-A673-4580ED477DA8}" type="pres">
      <dgm:prSet presAssocID="{6CEAB804-EBF3-4AE0-BD5C-99442EB7F729}" presName="compNode" presStyleCnt="0"/>
      <dgm:spPr/>
    </dgm:pt>
    <dgm:pt modelId="{E4E6C5ED-5BA3-4A16-B95C-C4FC01154797}" type="pres">
      <dgm:prSet presAssocID="{6CEAB804-EBF3-4AE0-BD5C-99442EB7F729}" presName="bgRect" presStyleLbl="bgShp" presStyleIdx="1" presStyleCnt="2"/>
      <dgm:spPr/>
    </dgm:pt>
    <dgm:pt modelId="{8A58229B-3C65-4E25-9313-CB248B881FB3}" type="pres">
      <dgm:prSet presAssocID="{6CEAB804-EBF3-4AE0-BD5C-99442EB7F72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459E3B2E-0A04-45C2-807F-4BB72FB3A4C9}" type="pres">
      <dgm:prSet presAssocID="{6CEAB804-EBF3-4AE0-BD5C-99442EB7F729}" presName="spaceRect" presStyleCnt="0"/>
      <dgm:spPr/>
    </dgm:pt>
    <dgm:pt modelId="{22540F05-8B2B-4E3E-84A4-0B54C9C52FA2}" type="pres">
      <dgm:prSet presAssocID="{6CEAB804-EBF3-4AE0-BD5C-99442EB7F72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8925E11-F0DD-4F9F-9E40-E597FC912A75}" type="presOf" srcId="{6CEAB804-EBF3-4AE0-BD5C-99442EB7F729}" destId="{22540F05-8B2B-4E3E-84A4-0B54C9C52FA2}" srcOrd="0" destOrd="0" presId="urn:microsoft.com/office/officeart/2018/2/layout/IconVerticalSolidList"/>
    <dgm:cxn modelId="{E06EEE24-03DA-4DC1-B843-7C151DF29014}" type="presOf" srcId="{94933DEF-69B5-4F1A-A216-D8D5C0721234}" destId="{85DA02FB-404D-49DF-8D8D-321C0C5EBC13}" srcOrd="0" destOrd="0" presId="urn:microsoft.com/office/officeart/2018/2/layout/IconVerticalSolidList"/>
    <dgm:cxn modelId="{C7C9C425-B439-4416-A846-B2F60D9F0D67}" srcId="{72D2B388-FE9C-42E5-AFDC-A5E65E8E196E}" destId="{72AD6DB4-59AC-4230-87CE-7050493DFCC9}" srcOrd="0" destOrd="0" parTransId="{C63F5163-A5F5-4A90-90B0-D506819E431B}" sibTransId="{81C2BC34-EF29-465F-BD06-F11DA2AD5217}"/>
    <dgm:cxn modelId="{9B53EF4C-EC7B-4148-A458-BF4D5FDB4A58}" type="presOf" srcId="{72D2B388-FE9C-42E5-AFDC-A5E65E8E196E}" destId="{AA798988-8249-4050-A714-0DF8A2EE9F85}" srcOrd="0" destOrd="0" presId="urn:microsoft.com/office/officeart/2018/2/layout/IconVerticalSolidList"/>
    <dgm:cxn modelId="{784FBE75-E1AD-41BF-9755-1EC84BFEFC21}" type="presOf" srcId="{72AD6DB4-59AC-4230-87CE-7050493DFCC9}" destId="{D1E8267A-AEA4-4D45-AFF4-75488142B656}" srcOrd="0" destOrd="0" presId="urn:microsoft.com/office/officeart/2018/2/layout/IconVerticalSolidList"/>
    <dgm:cxn modelId="{004F19CF-B0AB-4E8C-B8DE-8A1FA3E02D58}" srcId="{72AD6DB4-59AC-4230-87CE-7050493DFCC9}" destId="{94933DEF-69B5-4F1A-A216-D8D5C0721234}" srcOrd="0" destOrd="0" parTransId="{17ED728B-187E-42F1-AF6A-706E0F519545}" sibTransId="{0C9F2A57-A31E-4FC2-8175-A4040607E409}"/>
    <dgm:cxn modelId="{7353AAFE-096E-4AAC-A1C9-9F24FF198BDD}" srcId="{72D2B388-FE9C-42E5-AFDC-A5E65E8E196E}" destId="{6CEAB804-EBF3-4AE0-BD5C-99442EB7F729}" srcOrd="1" destOrd="0" parTransId="{C5252012-2B36-4E20-8C82-D0C1513F4F37}" sibTransId="{1F2D6D0E-89F9-452E-81F6-828936F4312D}"/>
    <dgm:cxn modelId="{C6EC88F6-A283-4099-8E9D-0EDBE8EECEF8}" type="presParOf" srcId="{AA798988-8249-4050-A714-0DF8A2EE9F85}" destId="{3E950C6F-4726-49BB-8655-641639DDAA48}" srcOrd="0" destOrd="0" presId="urn:microsoft.com/office/officeart/2018/2/layout/IconVerticalSolidList"/>
    <dgm:cxn modelId="{E74BB268-1363-4F6C-9844-B2CEDEB7D3E3}" type="presParOf" srcId="{3E950C6F-4726-49BB-8655-641639DDAA48}" destId="{0B1D5329-40B9-4F05-A137-A1B291574786}" srcOrd="0" destOrd="0" presId="urn:microsoft.com/office/officeart/2018/2/layout/IconVerticalSolidList"/>
    <dgm:cxn modelId="{2A7584F7-9F17-4E5F-890A-0939D1B4F70A}" type="presParOf" srcId="{3E950C6F-4726-49BB-8655-641639DDAA48}" destId="{62391A69-0294-4E12-AC47-6DF4A97F11D9}" srcOrd="1" destOrd="0" presId="urn:microsoft.com/office/officeart/2018/2/layout/IconVerticalSolidList"/>
    <dgm:cxn modelId="{8650A7EE-AEA2-4489-AB95-5ED842688A2A}" type="presParOf" srcId="{3E950C6F-4726-49BB-8655-641639DDAA48}" destId="{FDDDCAE7-AE47-42B4-8A17-1FFC2C2D41A2}" srcOrd="2" destOrd="0" presId="urn:microsoft.com/office/officeart/2018/2/layout/IconVerticalSolidList"/>
    <dgm:cxn modelId="{14714A5A-C692-4E43-A262-7D34BFC31D64}" type="presParOf" srcId="{3E950C6F-4726-49BB-8655-641639DDAA48}" destId="{D1E8267A-AEA4-4D45-AFF4-75488142B656}" srcOrd="3" destOrd="0" presId="urn:microsoft.com/office/officeart/2018/2/layout/IconVerticalSolidList"/>
    <dgm:cxn modelId="{8C5BFD2F-4DF0-464F-BF91-349AAF2D6994}" type="presParOf" srcId="{3E950C6F-4726-49BB-8655-641639DDAA48}" destId="{85DA02FB-404D-49DF-8D8D-321C0C5EBC13}" srcOrd="4" destOrd="0" presId="urn:microsoft.com/office/officeart/2018/2/layout/IconVerticalSolidList"/>
    <dgm:cxn modelId="{8413A79D-6A12-4AAB-AA61-0BEA7D4BE24E}" type="presParOf" srcId="{AA798988-8249-4050-A714-0DF8A2EE9F85}" destId="{E937344B-BC91-4DAE-AA25-35A503AF3326}" srcOrd="1" destOrd="0" presId="urn:microsoft.com/office/officeart/2018/2/layout/IconVerticalSolidList"/>
    <dgm:cxn modelId="{49F8C480-FC5C-4B3A-A57B-EBD08D71C937}" type="presParOf" srcId="{AA798988-8249-4050-A714-0DF8A2EE9F85}" destId="{A0D369D9-FBCE-4B62-A673-4580ED477DA8}" srcOrd="2" destOrd="0" presId="urn:microsoft.com/office/officeart/2018/2/layout/IconVerticalSolidList"/>
    <dgm:cxn modelId="{A4C512C5-1158-4E99-BD03-213964704E04}" type="presParOf" srcId="{A0D369D9-FBCE-4B62-A673-4580ED477DA8}" destId="{E4E6C5ED-5BA3-4A16-B95C-C4FC01154797}" srcOrd="0" destOrd="0" presId="urn:microsoft.com/office/officeart/2018/2/layout/IconVerticalSolidList"/>
    <dgm:cxn modelId="{9FD45913-DB6B-4F6C-84BD-F61C0B4DEFB1}" type="presParOf" srcId="{A0D369D9-FBCE-4B62-A673-4580ED477DA8}" destId="{8A58229B-3C65-4E25-9313-CB248B881FB3}" srcOrd="1" destOrd="0" presId="urn:microsoft.com/office/officeart/2018/2/layout/IconVerticalSolidList"/>
    <dgm:cxn modelId="{5776EDC6-47C8-4DB3-BF02-A892FDF6C0BA}" type="presParOf" srcId="{A0D369D9-FBCE-4B62-A673-4580ED477DA8}" destId="{459E3B2E-0A04-45C2-807F-4BB72FB3A4C9}" srcOrd="2" destOrd="0" presId="urn:microsoft.com/office/officeart/2018/2/layout/IconVerticalSolidList"/>
    <dgm:cxn modelId="{660DA307-41C3-489A-92B7-136FAD6554D1}" type="presParOf" srcId="{A0D369D9-FBCE-4B62-A673-4580ED477DA8}" destId="{22540F05-8B2B-4E3E-84A4-0B54C9C52FA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170620-9895-4322-8544-24952669AB4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CEFD0A3-2F1C-4D1D-8155-D2D933F3BA63}">
      <dgm:prSet/>
      <dgm:spPr/>
      <dgm:t>
        <a:bodyPr/>
        <a:lstStyle/>
        <a:p>
          <a:r>
            <a:rPr lang="en-GB"/>
            <a:t>Psychology input into High HbA1c response</a:t>
          </a:r>
          <a:endParaRPr lang="en-US"/>
        </a:p>
      </dgm:t>
    </dgm:pt>
    <dgm:pt modelId="{31CAA00C-2095-490B-AA7E-D867BDC5CE7E}" type="parTrans" cxnId="{64B5F7FE-3A23-4D9C-81B8-2241FC2DAEB1}">
      <dgm:prSet/>
      <dgm:spPr/>
      <dgm:t>
        <a:bodyPr/>
        <a:lstStyle/>
        <a:p>
          <a:endParaRPr lang="en-US"/>
        </a:p>
      </dgm:t>
    </dgm:pt>
    <dgm:pt modelId="{476127F9-244E-4E4A-8CE3-BDC745ECA63D}" type="sibTrans" cxnId="{64B5F7FE-3A23-4D9C-81B8-2241FC2DAEB1}">
      <dgm:prSet/>
      <dgm:spPr/>
      <dgm:t>
        <a:bodyPr/>
        <a:lstStyle/>
        <a:p>
          <a:endParaRPr lang="en-US"/>
        </a:p>
      </dgm:t>
    </dgm:pt>
    <dgm:pt modelId="{CEC91505-55F3-4BA9-A844-328489AFB53A}">
      <dgm:prSet/>
      <dgm:spPr/>
      <dgm:t>
        <a:bodyPr/>
        <a:lstStyle/>
        <a:p>
          <a:r>
            <a:rPr lang="en-GB"/>
            <a:t>Are we using the Dashboard?</a:t>
          </a:r>
          <a:endParaRPr lang="en-US"/>
        </a:p>
      </dgm:t>
    </dgm:pt>
    <dgm:pt modelId="{13F5DE6F-2CBF-44C0-AA10-94F35A28594B}" type="parTrans" cxnId="{621B2E3D-A7F7-473D-A7E9-9113843396A3}">
      <dgm:prSet/>
      <dgm:spPr/>
      <dgm:t>
        <a:bodyPr/>
        <a:lstStyle/>
        <a:p>
          <a:endParaRPr lang="en-US"/>
        </a:p>
      </dgm:t>
    </dgm:pt>
    <dgm:pt modelId="{AAFEF626-BEAD-43EC-9DA7-AFDB8F30C65F}" type="sibTrans" cxnId="{621B2E3D-A7F7-473D-A7E9-9113843396A3}">
      <dgm:prSet/>
      <dgm:spPr/>
      <dgm:t>
        <a:bodyPr/>
        <a:lstStyle/>
        <a:p>
          <a:endParaRPr lang="en-US"/>
        </a:p>
      </dgm:t>
    </dgm:pt>
    <dgm:pt modelId="{CA4C1B22-13B4-4E8F-94CB-EC24CE0AE571}">
      <dgm:prSet/>
      <dgm:spPr/>
      <dgm:t>
        <a:bodyPr/>
        <a:lstStyle/>
        <a:p>
          <a:r>
            <a:rPr lang="en-GB"/>
            <a:t>How are we using the Dashboard?</a:t>
          </a:r>
          <a:endParaRPr lang="en-US"/>
        </a:p>
      </dgm:t>
    </dgm:pt>
    <dgm:pt modelId="{8A6A976E-32B4-4B5C-812C-CE2621C34E02}" type="parTrans" cxnId="{C5A8AF41-F525-4DBE-83D0-2EC121487241}">
      <dgm:prSet/>
      <dgm:spPr/>
      <dgm:t>
        <a:bodyPr/>
        <a:lstStyle/>
        <a:p>
          <a:endParaRPr lang="en-US"/>
        </a:p>
      </dgm:t>
    </dgm:pt>
    <dgm:pt modelId="{17C7150F-2E72-49D6-A4B6-46D3FBA383B6}" type="sibTrans" cxnId="{C5A8AF41-F525-4DBE-83D0-2EC121487241}">
      <dgm:prSet/>
      <dgm:spPr/>
      <dgm:t>
        <a:bodyPr/>
        <a:lstStyle/>
        <a:p>
          <a:endParaRPr lang="en-US"/>
        </a:p>
      </dgm:t>
    </dgm:pt>
    <dgm:pt modelId="{799B3B09-8622-4369-9EB0-43D8FB77BABB}" type="pres">
      <dgm:prSet presAssocID="{D8170620-9895-4322-8544-24952669AB46}" presName="root" presStyleCnt="0">
        <dgm:presLayoutVars>
          <dgm:dir/>
          <dgm:resizeHandles val="exact"/>
        </dgm:presLayoutVars>
      </dgm:prSet>
      <dgm:spPr/>
    </dgm:pt>
    <dgm:pt modelId="{23050DEB-6D07-48D0-9B27-03882E907110}" type="pres">
      <dgm:prSet presAssocID="{9CEFD0A3-2F1C-4D1D-8155-D2D933F3BA63}" presName="compNode" presStyleCnt="0"/>
      <dgm:spPr/>
    </dgm:pt>
    <dgm:pt modelId="{601FDEDA-287E-4E8B-8155-628A3D1DC540}" type="pres">
      <dgm:prSet presAssocID="{9CEFD0A3-2F1C-4D1D-8155-D2D933F3BA63}" presName="bgRect" presStyleLbl="bgShp" presStyleIdx="0" presStyleCnt="3"/>
      <dgm:spPr/>
    </dgm:pt>
    <dgm:pt modelId="{E563A32A-84BB-4FF3-9EEB-B1D837B2608C}" type="pres">
      <dgm:prSet presAssocID="{9CEFD0A3-2F1C-4D1D-8155-D2D933F3BA6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BB6EC7DF-6701-46C0-A555-20D7CEDA5926}" type="pres">
      <dgm:prSet presAssocID="{9CEFD0A3-2F1C-4D1D-8155-D2D933F3BA63}" presName="spaceRect" presStyleCnt="0"/>
      <dgm:spPr/>
    </dgm:pt>
    <dgm:pt modelId="{C4EFAE80-FFD0-4FEA-8E66-B03C34236C91}" type="pres">
      <dgm:prSet presAssocID="{9CEFD0A3-2F1C-4D1D-8155-D2D933F3BA63}" presName="parTx" presStyleLbl="revTx" presStyleIdx="0" presStyleCnt="3">
        <dgm:presLayoutVars>
          <dgm:chMax val="0"/>
          <dgm:chPref val="0"/>
        </dgm:presLayoutVars>
      </dgm:prSet>
      <dgm:spPr/>
    </dgm:pt>
    <dgm:pt modelId="{41D0DF2C-689F-4667-87DD-CD53BF523F9A}" type="pres">
      <dgm:prSet presAssocID="{476127F9-244E-4E4A-8CE3-BDC745ECA63D}" presName="sibTrans" presStyleCnt="0"/>
      <dgm:spPr/>
    </dgm:pt>
    <dgm:pt modelId="{BAC82023-8876-4375-B1AB-A6EF61DF4C41}" type="pres">
      <dgm:prSet presAssocID="{CEC91505-55F3-4BA9-A844-328489AFB53A}" presName="compNode" presStyleCnt="0"/>
      <dgm:spPr/>
    </dgm:pt>
    <dgm:pt modelId="{B0CD4552-AB14-468E-945F-D3CBED4649F2}" type="pres">
      <dgm:prSet presAssocID="{CEC91505-55F3-4BA9-A844-328489AFB53A}" presName="bgRect" presStyleLbl="bgShp" presStyleIdx="1" presStyleCnt="3"/>
      <dgm:spPr/>
    </dgm:pt>
    <dgm:pt modelId="{F72ABC7D-F70C-4687-8899-D05565A5BAE4}" type="pres">
      <dgm:prSet presAssocID="{CEC91505-55F3-4BA9-A844-328489AFB53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01A3AA51-72A3-4304-81D2-45C19A3C4CF4}" type="pres">
      <dgm:prSet presAssocID="{CEC91505-55F3-4BA9-A844-328489AFB53A}" presName="spaceRect" presStyleCnt="0"/>
      <dgm:spPr/>
    </dgm:pt>
    <dgm:pt modelId="{84A940E2-BB8D-4296-994E-AF1E520AD0D6}" type="pres">
      <dgm:prSet presAssocID="{CEC91505-55F3-4BA9-A844-328489AFB53A}" presName="parTx" presStyleLbl="revTx" presStyleIdx="1" presStyleCnt="3">
        <dgm:presLayoutVars>
          <dgm:chMax val="0"/>
          <dgm:chPref val="0"/>
        </dgm:presLayoutVars>
      </dgm:prSet>
      <dgm:spPr/>
    </dgm:pt>
    <dgm:pt modelId="{81667040-75CC-4CAF-9329-F1B12890A22F}" type="pres">
      <dgm:prSet presAssocID="{AAFEF626-BEAD-43EC-9DA7-AFDB8F30C65F}" presName="sibTrans" presStyleCnt="0"/>
      <dgm:spPr/>
    </dgm:pt>
    <dgm:pt modelId="{E844434E-12EE-4316-98D7-E080A44CC4B1}" type="pres">
      <dgm:prSet presAssocID="{CA4C1B22-13B4-4E8F-94CB-EC24CE0AE571}" presName="compNode" presStyleCnt="0"/>
      <dgm:spPr/>
    </dgm:pt>
    <dgm:pt modelId="{FA177CC3-8592-4FB6-9993-7FFFCFA60364}" type="pres">
      <dgm:prSet presAssocID="{CA4C1B22-13B4-4E8F-94CB-EC24CE0AE571}" presName="bgRect" presStyleLbl="bgShp" presStyleIdx="2" presStyleCnt="3"/>
      <dgm:spPr/>
    </dgm:pt>
    <dgm:pt modelId="{A6CE5A9E-337C-4C53-999F-A9D8A2EBAF9D}" type="pres">
      <dgm:prSet presAssocID="{CA4C1B22-13B4-4E8F-94CB-EC24CE0AE57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9D4BA95F-FE52-4567-83A6-3892004539DA}" type="pres">
      <dgm:prSet presAssocID="{CA4C1B22-13B4-4E8F-94CB-EC24CE0AE571}" presName="spaceRect" presStyleCnt="0"/>
      <dgm:spPr/>
    </dgm:pt>
    <dgm:pt modelId="{1F8E0B78-108C-412E-89FF-AB14A6CFD7D5}" type="pres">
      <dgm:prSet presAssocID="{CA4C1B22-13B4-4E8F-94CB-EC24CE0AE57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7F21636-2A9E-4CC4-94DC-FBC69C17CD32}" type="presOf" srcId="{9CEFD0A3-2F1C-4D1D-8155-D2D933F3BA63}" destId="{C4EFAE80-FFD0-4FEA-8E66-B03C34236C91}" srcOrd="0" destOrd="0" presId="urn:microsoft.com/office/officeart/2018/2/layout/IconVerticalSolidList"/>
    <dgm:cxn modelId="{621B2E3D-A7F7-473D-A7E9-9113843396A3}" srcId="{D8170620-9895-4322-8544-24952669AB46}" destId="{CEC91505-55F3-4BA9-A844-328489AFB53A}" srcOrd="1" destOrd="0" parTransId="{13F5DE6F-2CBF-44C0-AA10-94F35A28594B}" sibTransId="{AAFEF626-BEAD-43EC-9DA7-AFDB8F30C65F}"/>
    <dgm:cxn modelId="{C5A8AF41-F525-4DBE-83D0-2EC121487241}" srcId="{D8170620-9895-4322-8544-24952669AB46}" destId="{CA4C1B22-13B4-4E8F-94CB-EC24CE0AE571}" srcOrd="2" destOrd="0" parTransId="{8A6A976E-32B4-4B5C-812C-CE2621C34E02}" sibTransId="{17C7150F-2E72-49D6-A4B6-46D3FBA383B6}"/>
    <dgm:cxn modelId="{F32567A4-B599-4B41-8183-C0D90603C0CB}" type="presOf" srcId="{D8170620-9895-4322-8544-24952669AB46}" destId="{799B3B09-8622-4369-9EB0-43D8FB77BABB}" srcOrd="0" destOrd="0" presId="urn:microsoft.com/office/officeart/2018/2/layout/IconVerticalSolidList"/>
    <dgm:cxn modelId="{4941D9A6-1401-4779-B383-426263A0098F}" type="presOf" srcId="{CA4C1B22-13B4-4E8F-94CB-EC24CE0AE571}" destId="{1F8E0B78-108C-412E-89FF-AB14A6CFD7D5}" srcOrd="0" destOrd="0" presId="urn:microsoft.com/office/officeart/2018/2/layout/IconVerticalSolidList"/>
    <dgm:cxn modelId="{ADC802AB-64A7-456C-B5D7-4BAF6DAABBE8}" type="presOf" srcId="{CEC91505-55F3-4BA9-A844-328489AFB53A}" destId="{84A940E2-BB8D-4296-994E-AF1E520AD0D6}" srcOrd="0" destOrd="0" presId="urn:microsoft.com/office/officeart/2018/2/layout/IconVerticalSolidList"/>
    <dgm:cxn modelId="{64B5F7FE-3A23-4D9C-81B8-2241FC2DAEB1}" srcId="{D8170620-9895-4322-8544-24952669AB46}" destId="{9CEFD0A3-2F1C-4D1D-8155-D2D933F3BA63}" srcOrd="0" destOrd="0" parTransId="{31CAA00C-2095-490B-AA7E-D867BDC5CE7E}" sibTransId="{476127F9-244E-4E4A-8CE3-BDC745ECA63D}"/>
    <dgm:cxn modelId="{9DD57745-CCA0-43B2-9178-4F7280C31CF5}" type="presParOf" srcId="{799B3B09-8622-4369-9EB0-43D8FB77BABB}" destId="{23050DEB-6D07-48D0-9B27-03882E907110}" srcOrd="0" destOrd="0" presId="urn:microsoft.com/office/officeart/2018/2/layout/IconVerticalSolidList"/>
    <dgm:cxn modelId="{D3F3D98E-ED32-4B6B-90C1-C5EE279E7DC7}" type="presParOf" srcId="{23050DEB-6D07-48D0-9B27-03882E907110}" destId="{601FDEDA-287E-4E8B-8155-628A3D1DC540}" srcOrd="0" destOrd="0" presId="urn:microsoft.com/office/officeart/2018/2/layout/IconVerticalSolidList"/>
    <dgm:cxn modelId="{A670FA0C-CC44-4179-B174-84B92C6DC4BB}" type="presParOf" srcId="{23050DEB-6D07-48D0-9B27-03882E907110}" destId="{E563A32A-84BB-4FF3-9EEB-B1D837B2608C}" srcOrd="1" destOrd="0" presId="urn:microsoft.com/office/officeart/2018/2/layout/IconVerticalSolidList"/>
    <dgm:cxn modelId="{9D8298F6-1933-45DE-96A3-CC0F8A9BDA48}" type="presParOf" srcId="{23050DEB-6D07-48D0-9B27-03882E907110}" destId="{BB6EC7DF-6701-46C0-A555-20D7CEDA5926}" srcOrd="2" destOrd="0" presId="urn:microsoft.com/office/officeart/2018/2/layout/IconVerticalSolidList"/>
    <dgm:cxn modelId="{8B3867F0-1D1A-4A63-B0AB-7792AB6D8575}" type="presParOf" srcId="{23050DEB-6D07-48D0-9B27-03882E907110}" destId="{C4EFAE80-FFD0-4FEA-8E66-B03C34236C91}" srcOrd="3" destOrd="0" presId="urn:microsoft.com/office/officeart/2018/2/layout/IconVerticalSolidList"/>
    <dgm:cxn modelId="{361474D5-78D9-48CF-B9FB-61946BAC5E7E}" type="presParOf" srcId="{799B3B09-8622-4369-9EB0-43D8FB77BABB}" destId="{41D0DF2C-689F-4667-87DD-CD53BF523F9A}" srcOrd="1" destOrd="0" presId="urn:microsoft.com/office/officeart/2018/2/layout/IconVerticalSolidList"/>
    <dgm:cxn modelId="{BCB0A8A1-588F-46A6-B789-17DC0ED8B77F}" type="presParOf" srcId="{799B3B09-8622-4369-9EB0-43D8FB77BABB}" destId="{BAC82023-8876-4375-B1AB-A6EF61DF4C41}" srcOrd="2" destOrd="0" presId="urn:microsoft.com/office/officeart/2018/2/layout/IconVerticalSolidList"/>
    <dgm:cxn modelId="{B65EA612-0EB7-4477-B429-C1A3BEF93E3E}" type="presParOf" srcId="{BAC82023-8876-4375-B1AB-A6EF61DF4C41}" destId="{B0CD4552-AB14-468E-945F-D3CBED4649F2}" srcOrd="0" destOrd="0" presId="urn:microsoft.com/office/officeart/2018/2/layout/IconVerticalSolidList"/>
    <dgm:cxn modelId="{32A40B3C-F868-4BB9-A820-D971A8853D61}" type="presParOf" srcId="{BAC82023-8876-4375-B1AB-A6EF61DF4C41}" destId="{F72ABC7D-F70C-4687-8899-D05565A5BAE4}" srcOrd="1" destOrd="0" presId="urn:microsoft.com/office/officeart/2018/2/layout/IconVerticalSolidList"/>
    <dgm:cxn modelId="{B9FB85EC-F74B-4368-9A09-D933F249BCCE}" type="presParOf" srcId="{BAC82023-8876-4375-B1AB-A6EF61DF4C41}" destId="{01A3AA51-72A3-4304-81D2-45C19A3C4CF4}" srcOrd="2" destOrd="0" presId="urn:microsoft.com/office/officeart/2018/2/layout/IconVerticalSolidList"/>
    <dgm:cxn modelId="{9BFBF4C9-3C70-40E2-A881-1FCC3C99077A}" type="presParOf" srcId="{BAC82023-8876-4375-B1AB-A6EF61DF4C41}" destId="{84A940E2-BB8D-4296-994E-AF1E520AD0D6}" srcOrd="3" destOrd="0" presId="urn:microsoft.com/office/officeart/2018/2/layout/IconVerticalSolidList"/>
    <dgm:cxn modelId="{29753A9F-FF07-4280-A39D-01881B22D676}" type="presParOf" srcId="{799B3B09-8622-4369-9EB0-43D8FB77BABB}" destId="{81667040-75CC-4CAF-9329-F1B12890A22F}" srcOrd="3" destOrd="0" presId="urn:microsoft.com/office/officeart/2018/2/layout/IconVerticalSolidList"/>
    <dgm:cxn modelId="{58E00FFF-8368-4FC9-90CE-477D95BB83F0}" type="presParOf" srcId="{799B3B09-8622-4369-9EB0-43D8FB77BABB}" destId="{E844434E-12EE-4316-98D7-E080A44CC4B1}" srcOrd="4" destOrd="0" presId="urn:microsoft.com/office/officeart/2018/2/layout/IconVerticalSolidList"/>
    <dgm:cxn modelId="{88EF6189-9B93-4D0E-8545-5F5179191CFF}" type="presParOf" srcId="{E844434E-12EE-4316-98D7-E080A44CC4B1}" destId="{FA177CC3-8592-4FB6-9993-7FFFCFA60364}" srcOrd="0" destOrd="0" presId="urn:microsoft.com/office/officeart/2018/2/layout/IconVerticalSolidList"/>
    <dgm:cxn modelId="{2C907EA1-0ADD-4276-9D25-8C85C1829624}" type="presParOf" srcId="{E844434E-12EE-4316-98D7-E080A44CC4B1}" destId="{A6CE5A9E-337C-4C53-999F-A9D8A2EBAF9D}" srcOrd="1" destOrd="0" presId="urn:microsoft.com/office/officeart/2018/2/layout/IconVerticalSolidList"/>
    <dgm:cxn modelId="{FEF22B73-D83E-4B7F-B82B-5812BD79C9E6}" type="presParOf" srcId="{E844434E-12EE-4316-98D7-E080A44CC4B1}" destId="{9D4BA95F-FE52-4567-83A6-3892004539DA}" srcOrd="2" destOrd="0" presId="urn:microsoft.com/office/officeart/2018/2/layout/IconVerticalSolidList"/>
    <dgm:cxn modelId="{0311046C-238A-430E-94C0-AA972C05A696}" type="presParOf" srcId="{E844434E-12EE-4316-98D7-E080A44CC4B1}" destId="{1F8E0B78-108C-412E-89FF-AB14A6CFD7D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D5329-40B9-4F05-A137-A1B291574786}">
      <dsp:nvSpPr>
        <dsp:cNvPr id="0" name=""/>
        <dsp:cNvSpPr/>
      </dsp:nvSpPr>
      <dsp:spPr>
        <a:xfrm>
          <a:off x="0" y="785881"/>
          <a:ext cx="11018440" cy="14508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91A69-0294-4E12-AC47-6DF4A97F11D9}">
      <dsp:nvSpPr>
        <dsp:cNvPr id="0" name=""/>
        <dsp:cNvSpPr/>
      </dsp:nvSpPr>
      <dsp:spPr>
        <a:xfrm>
          <a:off x="438884" y="1112324"/>
          <a:ext cx="797972" cy="7979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8267A-AEA4-4D45-AFF4-75488142B656}">
      <dsp:nvSpPr>
        <dsp:cNvPr id="0" name=""/>
        <dsp:cNvSpPr/>
      </dsp:nvSpPr>
      <dsp:spPr>
        <a:xfrm>
          <a:off x="1675741" y="785881"/>
          <a:ext cx="4958298" cy="1450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549" tIns="153549" rIns="153549" bIns="1535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Agreement to stop adjusting for ethnicity and deprivation</a:t>
          </a:r>
          <a:endParaRPr lang="en-US" sz="2500" kern="1200"/>
        </a:p>
      </dsp:txBody>
      <dsp:txXfrm>
        <a:off x="1675741" y="785881"/>
        <a:ext cx="4958298" cy="1450858"/>
      </dsp:txXfrm>
    </dsp:sp>
    <dsp:sp modelId="{85DA02FB-404D-49DF-8D8D-321C0C5EBC13}">
      <dsp:nvSpPr>
        <dsp:cNvPr id="0" name=""/>
        <dsp:cNvSpPr/>
      </dsp:nvSpPr>
      <dsp:spPr>
        <a:xfrm>
          <a:off x="6634039" y="785881"/>
          <a:ext cx="4384400" cy="1450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549" tIns="153549" rIns="153549" bIns="15354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Reduction in variability of results to the point where adjustment is less meaningful</a:t>
          </a:r>
          <a:endParaRPr lang="en-US" sz="1800" kern="1200"/>
        </a:p>
      </dsp:txBody>
      <dsp:txXfrm>
        <a:off x="6634039" y="785881"/>
        <a:ext cx="4384400" cy="1450858"/>
      </dsp:txXfrm>
    </dsp:sp>
    <dsp:sp modelId="{E4E6C5ED-5BA3-4A16-B95C-C4FC01154797}">
      <dsp:nvSpPr>
        <dsp:cNvPr id="0" name=""/>
        <dsp:cNvSpPr/>
      </dsp:nvSpPr>
      <dsp:spPr>
        <a:xfrm>
          <a:off x="0" y="2599454"/>
          <a:ext cx="11018440" cy="14508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8229B-3C65-4E25-9313-CB248B881FB3}">
      <dsp:nvSpPr>
        <dsp:cNvPr id="0" name=""/>
        <dsp:cNvSpPr/>
      </dsp:nvSpPr>
      <dsp:spPr>
        <a:xfrm>
          <a:off x="438884" y="2925897"/>
          <a:ext cx="797972" cy="7979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40F05-8B2B-4E3E-84A4-0B54C9C52FA2}">
      <dsp:nvSpPr>
        <dsp:cNvPr id="0" name=""/>
        <dsp:cNvSpPr/>
      </dsp:nvSpPr>
      <dsp:spPr>
        <a:xfrm>
          <a:off x="1675741" y="2599454"/>
          <a:ext cx="9342698" cy="1450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549" tIns="153549" rIns="153549" bIns="1535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PREM data out</a:t>
          </a:r>
          <a:endParaRPr lang="en-US" sz="2500" kern="1200"/>
        </a:p>
      </dsp:txBody>
      <dsp:txXfrm>
        <a:off x="1675741" y="2599454"/>
        <a:ext cx="9342698" cy="1450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FDEDA-287E-4E8B-8155-628A3D1DC540}">
      <dsp:nvSpPr>
        <dsp:cNvPr id="0" name=""/>
        <dsp:cNvSpPr/>
      </dsp:nvSpPr>
      <dsp:spPr>
        <a:xfrm>
          <a:off x="0" y="590"/>
          <a:ext cx="11018440" cy="13814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3A32A-84BB-4FF3-9EEB-B1D837B2608C}">
      <dsp:nvSpPr>
        <dsp:cNvPr id="0" name=""/>
        <dsp:cNvSpPr/>
      </dsp:nvSpPr>
      <dsp:spPr>
        <a:xfrm>
          <a:off x="417883" y="311412"/>
          <a:ext cx="759787" cy="7597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FAE80-FFD0-4FEA-8E66-B03C34236C91}">
      <dsp:nvSpPr>
        <dsp:cNvPr id="0" name=""/>
        <dsp:cNvSpPr/>
      </dsp:nvSpPr>
      <dsp:spPr>
        <a:xfrm>
          <a:off x="1595554" y="590"/>
          <a:ext cx="9422885" cy="1381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202" tIns="146202" rIns="146202" bIns="14620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Psychology input into High HbA1c response</a:t>
          </a:r>
          <a:endParaRPr lang="en-US" sz="2500" kern="1200"/>
        </a:p>
      </dsp:txBody>
      <dsp:txXfrm>
        <a:off x="1595554" y="590"/>
        <a:ext cx="9422885" cy="1381432"/>
      </dsp:txXfrm>
    </dsp:sp>
    <dsp:sp modelId="{B0CD4552-AB14-468E-945F-D3CBED4649F2}">
      <dsp:nvSpPr>
        <dsp:cNvPr id="0" name=""/>
        <dsp:cNvSpPr/>
      </dsp:nvSpPr>
      <dsp:spPr>
        <a:xfrm>
          <a:off x="0" y="1727381"/>
          <a:ext cx="11018440" cy="13814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ABC7D-F70C-4687-8899-D05565A5BAE4}">
      <dsp:nvSpPr>
        <dsp:cNvPr id="0" name=""/>
        <dsp:cNvSpPr/>
      </dsp:nvSpPr>
      <dsp:spPr>
        <a:xfrm>
          <a:off x="417883" y="2038203"/>
          <a:ext cx="759787" cy="7597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940E2-BB8D-4296-994E-AF1E520AD0D6}">
      <dsp:nvSpPr>
        <dsp:cNvPr id="0" name=""/>
        <dsp:cNvSpPr/>
      </dsp:nvSpPr>
      <dsp:spPr>
        <a:xfrm>
          <a:off x="1595554" y="1727381"/>
          <a:ext cx="9422885" cy="1381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202" tIns="146202" rIns="146202" bIns="14620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Are we using the Dashboard?</a:t>
          </a:r>
          <a:endParaRPr lang="en-US" sz="2500" kern="1200"/>
        </a:p>
      </dsp:txBody>
      <dsp:txXfrm>
        <a:off x="1595554" y="1727381"/>
        <a:ext cx="9422885" cy="1381432"/>
      </dsp:txXfrm>
    </dsp:sp>
    <dsp:sp modelId="{FA177CC3-8592-4FB6-9993-7FFFCFA60364}">
      <dsp:nvSpPr>
        <dsp:cNvPr id="0" name=""/>
        <dsp:cNvSpPr/>
      </dsp:nvSpPr>
      <dsp:spPr>
        <a:xfrm>
          <a:off x="0" y="3454171"/>
          <a:ext cx="11018440" cy="13814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E5A9E-337C-4C53-999F-A9D8A2EBAF9D}">
      <dsp:nvSpPr>
        <dsp:cNvPr id="0" name=""/>
        <dsp:cNvSpPr/>
      </dsp:nvSpPr>
      <dsp:spPr>
        <a:xfrm>
          <a:off x="417883" y="3764994"/>
          <a:ext cx="759787" cy="7597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E0B78-108C-412E-89FF-AB14A6CFD7D5}">
      <dsp:nvSpPr>
        <dsp:cNvPr id="0" name=""/>
        <dsp:cNvSpPr/>
      </dsp:nvSpPr>
      <dsp:spPr>
        <a:xfrm>
          <a:off x="1595554" y="3454171"/>
          <a:ext cx="9422885" cy="1381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202" tIns="146202" rIns="146202" bIns="14620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How are we using the Dashboard?</a:t>
          </a:r>
          <a:endParaRPr lang="en-US" sz="2500" kern="1200"/>
        </a:p>
      </dsp:txBody>
      <dsp:txXfrm>
        <a:off x="1595554" y="3454171"/>
        <a:ext cx="9422885" cy="1381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3EA99-967C-4F54-86E2-A491A27E817E}" type="datetimeFigureOut">
              <a:rPr lang="en-GB" smtClean="0"/>
              <a:pPr/>
              <a:t>25/06/2025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C1398-8CA9-4BF1-ABF1-517718C1A9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89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340768"/>
            <a:ext cx="11018440" cy="48361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C6D4B4-CF9F-463D-B665-83911552BA4C}" type="datetime1">
              <a:rPr lang="en-GB" smtClean="0"/>
              <a:pPr/>
              <a:t>25/06/2025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B0ECC7-C12A-45D9-9148-E3BE582CC04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A9D79E-DABF-4891-BBE8-CF3530C48DC1}"/>
              </a:ext>
            </a:extLst>
          </p:cNvPr>
          <p:cNvSpPr/>
          <p:nvPr userDrawn="1"/>
        </p:nvSpPr>
        <p:spPr>
          <a:xfrm>
            <a:off x="0" y="0"/>
            <a:ext cx="12192000" cy="1124656"/>
          </a:xfrm>
          <a:prstGeom prst="rect">
            <a:avLst/>
          </a:prstGeom>
          <a:solidFill>
            <a:srgbClr val="3A497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EA6FBCF-F4F5-4A89-9E5A-E11EF204D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166328"/>
            <a:ext cx="3123709" cy="792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375E485-C44E-4F7C-B30B-3166BC1F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66329"/>
            <a:ext cx="10515600" cy="792000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09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AA07A8-502B-4C01-B666-863C93985479}"/>
              </a:ext>
            </a:extLst>
          </p:cNvPr>
          <p:cNvSpPr/>
          <p:nvPr userDrawn="1"/>
        </p:nvSpPr>
        <p:spPr>
          <a:xfrm>
            <a:off x="0" y="0"/>
            <a:ext cx="12192000" cy="1124656"/>
          </a:xfrm>
          <a:prstGeom prst="rect">
            <a:avLst/>
          </a:prstGeom>
          <a:solidFill>
            <a:srgbClr val="3A497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D49E57CB-E797-43B0-9207-34A73894BC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166328"/>
            <a:ext cx="3123709" cy="7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66329"/>
            <a:ext cx="10515600" cy="792000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361" y="1620001"/>
            <a:ext cx="5580000" cy="4401288"/>
          </a:xfrm>
          <a:prstGeom prst="rect">
            <a:avLst/>
          </a:prstGeom>
        </p:spPr>
        <p:txBody>
          <a:bodyPr/>
          <a:lstStyle>
            <a:lvl1pPr>
              <a:buClr>
                <a:srgbClr val="C1A875"/>
              </a:buCl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1A875"/>
              </a:buCl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1A875"/>
              </a:buCl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1A875"/>
              </a:buCl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C1A875"/>
              </a:buCl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0800" y="1620001"/>
            <a:ext cx="5580000" cy="4401288"/>
          </a:xfrm>
          <a:prstGeom prst="rect">
            <a:avLst/>
          </a:prstGeom>
        </p:spPr>
        <p:txBody>
          <a:bodyPr/>
          <a:lstStyle>
            <a:lvl1pPr>
              <a:buClr>
                <a:srgbClr val="C1A875"/>
              </a:buCl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1A875"/>
              </a:buCl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1A875"/>
              </a:buCl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1A875"/>
              </a:buCl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C1A875"/>
              </a:buCl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CE51CBF-9518-4A68-89DC-44A0264264B9}" type="datetime1">
              <a:rPr lang="en-GB" smtClean="0"/>
              <a:pPr/>
              <a:t>25/06/2025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B0ECC7-C12A-45D9-9148-E3BE582CC0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24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66329"/>
            <a:ext cx="10515600" cy="792000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rgbClr val="3A49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361" y="1620001"/>
            <a:ext cx="5580000" cy="4401288"/>
          </a:xfrm>
          <a:prstGeom prst="rect">
            <a:avLst/>
          </a:prstGeom>
        </p:spPr>
        <p:txBody>
          <a:bodyPr/>
          <a:lstStyle>
            <a:lvl1pPr>
              <a:buClr>
                <a:srgbClr val="C1A875"/>
              </a:buCl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1A875"/>
              </a:buCl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1A875"/>
              </a:buCl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1A875"/>
              </a:buCl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C1A875"/>
              </a:buCl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0800" y="1620001"/>
            <a:ext cx="5580000" cy="4401288"/>
          </a:xfrm>
          <a:prstGeom prst="rect">
            <a:avLst/>
          </a:prstGeom>
        </p:spPr>
        <p:txBody>
          <a:bodyPr/>
          <a:lstStyle>
            <a:lvl1pPr>
              <a:buClr>
                <a:srgbClr val="C1A875"/>
              </a:buCl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1A875"/>
              </a:buCl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1A875"/>
              </a:buCl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1A875"/>
              </a:buCl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C1A875"/>
              </a:buCl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CE51CBF-9518-4A68-89DC-44A0264264B9}" type="datetime1">
              <a:rPr lang="en-GB" smtClean="0"/>
              <a:pPr/>
              <a:t>25/06/2025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B0ECC7-C12A-45D9-9148-E3BE582CC0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49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66329"/>
            <a:ext cx="10515600" cy="792000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rgbClr val="3A49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360" y="1620001"/>
            <a:ext cx="11018439" cy="4401288"/>
          </a:xfrm>
          <a:prstGeom prst="rect">
            <a:avLst/>
          </a:prstGeom>
        </p:spPr>
        <p:txBody>
          <a:bodyPr/>
          <a:lstStyle>
            <a:lvl1pPr>
              <a:buClr>
                <a:srgbClr val="C1A875"/>
              </a:buClr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1A875"/>
              </a:buCl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1A875"/>
              </a:buClr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1A875"/>
              </a:buClr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C1A875"/>
              </a:buClr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CE51CBF-9518-4A68-89DC-44A0264264B9}" type="datetime1">
              <a:rPr lang="en-GB" smtClean="0"/>
              <a:pPr/>
              <a:t>25/06/2025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B0ECC7-C12A-45D9-9148-E3BE582CC0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19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E047BB-81AF-4939-9A12-A3FE6D39CE8E}" type="datetime1">
              <a:rPr lang="en-GB" smtClean="0"/>
              <a:pPr/>
              <a:t>25/06/2025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B0ECC7-C12A-45D9-9148-E3BE582CC04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EB312D-6CCF-4553-BC40-AD73F0416F35}"/>
              </a:ext>
            </a:extLst>
          </p:cNvPr>
          <p:cNvSpPr/>
          <p:nvPr userDrawn="1"/>
        </p:nvSpPr>
        <p:spPr>
          <a:xfrm>
            <a:off x="0" y="0"/>
            <a:ext cx="12192000" cy="1124656"/>
          </a:xfrm>
          <a:prstGeom prst="rect">
            <a:avLst/>
          </a:prstGeom>
          <a:solidFill>
            <a:srgbClr val="3A497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F1C7305-F133-4902-B3DD-F297F5800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166328"/>
            <a:ext cx="3123709" cy="792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BD1F84-26FD-43D3-A0C2-8B5D752E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66329"/>
            <a:ext cx="10515600" cy="792000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550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CC7066-A20C-4533-AF89-3083697A2146}"/>
              </a:ext>
            </a:extLst>
          </p:cNvPr>
          <p:cNvSpPr/>
          <p:nvPr userDrawn="1"/>
        </p:nvSpPr>
        <p:spPr>
          <a:xfrm>
            <a:off x="0" y="0"/>
            <a:ext cx="12192000" cy="1124656"/>
          </a:xfrm>
          <a:prstGeom prst="rect">
            <a:avLst/>
          </a:prstGeom>
          <a:solidFill>
            <a:srgbClr val="3A497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A988552-2F7D-4CCD-B147-5ED2E24976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166328"/>
            <a:ext cx="3123709" cy="792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13B8B94-F98C-4F6E-B380-86F8E7DED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66329"/>
            <a:ext cx="10515600" cy="792000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55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400" y="2348880"/>
            <a:ext cx="99726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400" y="5013176"/>
            <a:ext cx="9972600" cy="7224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08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85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9" descr="hywel dda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845" y="236705"/>
            <a:ext cx="23764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28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60" r:id="rId3"/>
    <p:sldLayoutId id="2147483663" r:id="rId4"/>
    <p:sldLayoutId id="2147483654" r:id="rId5"/>
    <p:sldLayoutId id="2147483655" r:id="rId6"/>
    <p:sldLayoutId id="2147483649" r:id="rId7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9" descr="hywel dd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56" y="5923682"/>
            <a:ext cx="23764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4A57F4-7EF0-4D0E-80A7-449B23E060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29" y="1208937"/>
            <a:ext cx="8959742" cy="44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2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F058-147B-F869-13BC-F4922EAEF0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NPDA 24-25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6D52C-967F-7F72-90FD-2127C3E3FF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Dr Simon Fountain-Polley</a:t>
            </a:r>
          </a:p>
        </p:txBody>
      </p:sp>
    </p:spTree>
    <p:extLst>
      <p:ext uri="{BB962C8B-B14F-4D97-AF65-F5344CB8AC3E}">
        <p14:creationId xmlns:p14="http://schemas.microsoft.com/office/powerpoint/2010/main" val="1545607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70375CD7-219A-F9A9-FFBD-02061930F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66329"/>
            <a:ext cx="10515600" cy="792000"/>
          </a:xfrm>
        </p:spPr>
        <p:txBody>
          <a:bodyPr anchor="ctr">
            <a:normAutofit/>
          </a:bodyPr>
          <a:lstStyle/>
          <a:p>
            <a:r>
              <a:rPr lang="en-US"/>
              <a:t>NPDA – pressure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ABD9020-BE9A-3BD3-B539-2AE1B135E8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5832" y="1960878"/>
            <a:ext cx="5578323" cy="3718882"/>
          </a:xfrm>
          <a:prstGeom prst="rect">
            <a:avLst/>
          </a:prstGeom>
        </p:spPr>
      </p:pic>
      <p:pic>
        <p:nvPicPr>
          <p:cNvPr id="16" name="Content Placeholder 15" descr="Snowcapped mountain and lake at sunset">
            <a:extLst>
              <a:ext uri="{FF2B5EF4-FFF2-40B4-BE49-F238E27FC236}">
                <a16:creationId xmlns:a16="http://schemas.microsoft.com/office/drawing/2014/main" id="{632AF5B8-9AFC-7312-9884-F301EE3BE37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63" y="2250927"/>
            <a:ext cx="5580062" cy="3138784"/>
          </a:xfrm>
        </p:spPr>
      </p:pic>
    </p:spTree>
    <p:extLst>
      <p:ext uri="{BB962C8B-B14F-4D97-AF65-F5344CB8AC3E}">
        <p14:creationId xmlns:p14="http://schemas.microsoft.com/office/powerpoint/2010/main" val="3915142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0F4DF6A-AF08-24A0-4DE0-4F91AF5D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66329"/>
            <a:ext cx="10515600" cy="792000"/>
          </a:xfrm>
        </p:spPr>
        <p:txBody>
          <a:bodyPr/>
          <a:lstStyle/>
          <a:p>
            <a:r>
              <a:rPr lang="en-US"/>
              <a:t>NPDA  - current movements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640323E-656E-0B70-BF96-E1F1EA1C8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361" y="1620001"/>
            <a:ext cx="5580000" cy="4401288"/>
          </a:xfrm>
        </p:spPr>
        <p:txBody>
          <a:bodyPr/>
          <a:lstStyle/>
          <a:p>
            <a:pPr lvl="1"/>
            <a:r>
              <a:rPr lang="en-US"/>
              <a:t>Wales now has a representative</a:t>
            </a:r>
          </a:p>
          <a:p>
            <a:pPr lvl="2"/>
            <a:r>
              <a:rPr lang="en-US"/>
              <a:t>Project Board</a:t>
            </a:r>
          </a:p>
          <a:p>
            <a:pPr lvl="2"/>
            <a:r>
              <a:rPr lang="en-US"/>
              <a:t>Methodology and Dataset Group</a:t>
            </a:r>
          </a:p>
          <a:p>
            <a:endParaRPr lang="en-US"/>
          </a:p>
        </p:txBody>
      </p:sp>
      <p:pic>
        <p:nvPicPr>
          <p:cNvPr id="6" name="Content Placeholder 5" descr="Green fruit and vegetables with tea-green background">
            <a:extLst>
              <a:ext uri="{FF2B5EF4-FFF2-40B4-BE49-F238E27FC236}">
                <a16:creationId xmlns:a16="http://schemas.microsoft.com/office/drawing/2014/main" id="{F04CCA42-A16D-32FF-B3BE-B3CAA6BDB9E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15" y="1619250"/>
            <a:ext cx="2934758" cy="4402138"/>
          </a:xfrm>
        </p:spPr>
      </p:pic>
    </p:spTree>
    <p:extLst>
      <p:ext uri="{BB962C8B-B14F-4D97-AF65-F5344CB8AC3E}">
        <p14:creationId xmlns:p14="http://schemas.microsoft.com/office/powerpoint/2010/main" val="289962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5BC16-687B-34F4-D424-076CE15E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66329"/>
            <a:ext cx="10515600" cy="792000"/>
          </a:xfrm>
        </p:spPr>
        <p:txBody>
          <a:bodyPr anchor="ctr">
            <a:normAutofit/>
          </a:bodyPr>
          <a:lstStyle/>
          <a:p>
            <a:r>
              <a:rPr lang="en-GB"/>
              <a:t>NPDA – coming up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A50AFA9-0EA8-9CF9-9905-058FD9E7A0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134708"/>
              </p:ext>
            </p:extLst>
          </p:nvPr>
        </p:nvGraphicFramePr>
        <p:xfrm>
          <a:off x="335360" y="1340768"/>
          <a:ext cx="11018440" cy="4836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400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7DA83-599C-617C-27EC-50FA9DA30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66329"/>
            <a:ext cx="10515600" cy="792000"/>
          </a:xfrm>
        </p:spPr>
        <p:txBody>
          <a:bodyPr anchor="ctr">
            <a:normAutofit/>
          </a:bodyPr>
          <a:lstStyle/>
          <a:p>
            <a:r>
              <a:rPr lang="en-GB"/>
              <a:t>NPDA - thoughts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65DACBB-D4A3-FD4D-B91B-7538F8A7C1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520188"/>
              </p:ext>
            </p:extLst>
          </p:nvPr>
        </p:nvGraphicFramePr>
        <p:xfrm>
          <a:off x="335360" y="1340768"/>
          <a:ext cx="11018440" cy="4836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874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D50B003-2FBC-6F00-9B7D-7E798AADC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155" y="1341438"/>
            <a:ext cx="8570453" cy="4835525"/>
          </a:xfr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6B55498-4C17-3176-4F47-D601573C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66329"/>
            <a:ext cx="10515600" cy="792000"/>
          </a:xfrm>
        </p:spPr>
        <p:txBody>
          <a:bodyPr anchor="ctr">
            <a:normAutofit/>
          </a:bodyPr>
          <a:lstStyle/>
          <a:p>
            <a:r>
              <a:rPr lang="en-US"/>
              <a:t>NPDA 24-25</a:t>
            </a:r>
          </a:p>
        </p:txBody>
      </p:sp>
    </p:spTree>
    <p:extLst>
      <p:ext uri="{BB962C8B-B14F-4D97-AF65-F5344CB8AC3E}">
        <p14:creationId xmlns:p14="http://schemas.microsoft.com/office/powerpoint/2010/main" val="328535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18B22B-EAF0-676E-FA4A-A6730FBDF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445" y="1341438"/>
            <a:ext cx="8421872" cy="4835525"/>
          </a:xfr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0E31F286-66C1-74BF-5E6F-220047BF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66329"/>
            <a:ext cx="10515600" cy="792000"/>
          </a:xfrm>
        </p:spPr>
        <p:txBody>
          <a:bodyPr/>
          <a:lstStyle/>
          <a:p>
            <a:r>
              <a:rPr lang="en-US"/>
              <a:t>NPDA 24-25 – Pump Use</a:t>
            </a:r>
          </a:p>
        </p:txBody>
      </p:sp>
    </p:spTree>
    <p:extLst>
      <p:ext uri="{BB962C8B-B14F-4D97-AF65-F5344CB8AC3E}">
        <p14:creationId xmlns:p14="http://schemas.microsoft.com/office/powerpoint/2010/main" val="940436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AA89900-A48E-78EC-9518-B28059CB7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524" y="1341438"/>
            <a:ext cx="8453715" cy="4835525"/>
          </a:xfr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A201A730-6BFE-196B-A536-440C39A5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66329"/>
            <a:ext cx="10515600" cy="792000"/>
          </a:xfrm>
        </p:spPr>
        <p:txBody>
          <a:bodyPr/>
          <a:lstStyle/>
          <a:p>
            <a:r>
              <a:rPr lang="en-US"/>
              <a:t>NPDA – 24-25</a:t>
            </a:r>
          </a:p>
        </p:txBody>
      </p:sp>
    </p:spTree>
    <p:extLst>
      <p:ext uri="{BB962C8B-B14F-4D97-AF65-F5344CB8AC3E}">
        <p14:creationId xmlns:p14="http://schemas.microsoft.com/office/powerpoint/2010/main" val="2974539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81E09-E3B6-5040-73F0-8F8D995AC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NPDA – Dashboard for comparisons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B71B2C-A8AF-DAE0-D235-9261BE9DA8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4963" y="2617108"/>
            <a:ext cx="5580062" cy="240642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75F19E-F02F-D18A-A585-EAAC5B2754E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30963" y="2626056"/>
            <a:ext cx="5580062" cy="2388526"/>
          </a:xfrm>
        </p:spPr>
      </p:pic>
    </p:spTree>
    <p:extLst>
      <p:ext uri="{BB962C8B-B14F-4D97-AF65-F5344CB8AC3E}">
        <p14:creationId xmlns:p14="http://schemas.microsoft.com/office/powerpoint/2010/main" val="227931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482596-320C-82BE-372D-F08609240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919" y="1354138"/>
            <a:ext cx="8924925" cy="48101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E9BAD-D906-A5D4-2AF4-A7655C47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NPDA 23-24 Adjusted Mean HbA1c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3F598C-9F96-6D24-D60A-34900005C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88" y="1354138"/>
            <a:ext cx="10144623" cy="509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43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ulu Jones 2">
      <a:dk1>
        <a:srgbClr val="374265"/>
      </a:dk1>
      <a:lt1>
        <a:srgbClr val="FFFFFF"/>
      </a:lt1>
      <a:dk2>
        <a:srgbClr val="B6D1E4"/>
      </a:dk2>
      <a:lt2>
        <a:srgbClr val="D7E9CB"/>
      </a:lt2>
      <a:accent1>
        <a:srgbClr val="4A8DBD"/>
      </a:accent1>
      <a:accent2>
        <a:srgbClr val="DE7D2C"/>
      </a:accent2>
      <a:accent3>
        <a:srgbClr val="278C74"/>
      </a:accent3>
      <a:accent4>
        <a:srgbClr val="E52F58"/>
      </a:accent4>
      <a:accent5>
        <a:srgbClr val="EE71A4"/>
      </a:accent5>
      <a:accent6>
        <a:srgbClr val="FBD321"/>
      </a:accent6>
      <a:hlink>
        <a:srgbClr val="80BCDB"/>
      </a:hlink>
      <a:folHlink>
        <a:srgbClr val="6EB344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821B23C-68EC-4323-8D64-2D93243D27DF}" vid="{72B2E030-39DA-403F-9F86-DF247CF4CDD0}"/>
    </a:ext>
  </a:extLst>
</a:theme>
</file>

<file path=ppt/theme/theme2.xml><?xml version="1.0" encoding="utf-8"?>
<a:theme xmlns:a="http://schemas.openxmlformats.org/drawingml/2006/main" name="1_Office Theme">
  <a:themeElements>
    <a:clrScheme name="Teulu Jones 2">
      <a:dk1>
        <a:srgbClr val="374265"/>
      </a:dk1>
      <a:lt1>
        <a:srgbClr val="FFFFFF"/>
      </a:lt1>
      <a:dk2>
        <a:srgbClr val="B6D1E4"/>
      </a:dk2>
      <a:lt2>
        <a:srgbClr val="D7E9CB"/>
      </a:lt2>
      <a:accent1>
        <a:srgbClr val="4A8DBD"/>
      </a:accent1>
      <a:accent2>
        <a:srgbClr val="DE7D2C"/>
      </a:accent2>
      <a:accent3>
        <a:srgbClr val="278C74"/>
      </a:accent3>
      <a:accent4>
        <a:srgbClr val="E52F58"/>
      </a:accent4>
      <a:accent5>
        <a:srgbClr val="EE71A4"/>
      </a:accent5>
      <a:accent6>
        <a:srgbClr val="FBD321"/>
      </a:accent6>
      <a:hlink>
        <a:srgbClr val="80BCDB"/>
      </a:hlink>
      <a:folHlink>
        <a:srgbClr val="6EB344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821B23C-68EC-4323-8D64-2D93243D27DF}" vid="{9629728C-D286-4F98-8A48-6113B7A3BB5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8F9D964275D04E8CB52448F4A53362" ma:contentTypeVersion="6" ma:contentTypeDescription="Create a new document." ma:contentTypeScope="" ma:versionID="0b02adabd42be9150999b4f0005e894c">
  <xsd:schema xmlns:xsd="http://www.w3.org/2001/XMLSchema" xmlns:xs="http://www.w3.org/2001/XMLSchema" xmlns:p="http://schemas.microsoft.com/office/2006/metadata/properties" xmlns:ns2="1bc43835-ed64-44c7-b4d1-a9bd5f55deab" xmlns:ns3="bf02c308-68ec-4005-b34e-a6b267d64baa" targetNamespace="http://schemas.microsoft.com/office/2006/metadata/properties" ma:root="true" ma:fieldsID="8406fbf33422371659181bc19b957d53" ns2:_="" ns3:_="">
    <xsd:import namespace="1bc43835-ed64-44c7-b4d1-a9bd5f55deab"/>
    <xsd:import namespace="bf02c308-68ec-4005-b34e-a6b267d64b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43835-ed64-44c7-b4d1-a9bd5f55de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02c308-68ec-4005-b34e-a6b267d64b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26B41E-B258-45C1-943C-6946B1402AAF}">
  <ds:schemaRefs>
    <ds:schemaRef ds:uri="1bc43835-ed64-44c7-b4d1-a9bd5f55deab"/>
    <ds:schemaRef ds:uri="bf02c308-68ec-4005-b34e-a6b267d64ba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3398D25-1907-46F8-8A4F-DE6216A41EAD}">
  <ds:schemaRefs>
    <ds:schemaRef ds:uri="1bc43835-ed64-44c7-b4d1-a9bd5f55deab"/>
    <ds:schemaRef ds:uri="bf02c308-68ec-4005-b34e-a6b267d64b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9D2D8C5-CE4B-47BD-B261-02D8021D57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For Presentation</Template>
  <TotalTime>2</TotalTime>
  <Words>93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Office Theme</vt:lpstr>
      <vt:lpstr>1_Office Theme</vt:lpstr>
      <vt:lpstr>NPDA 24-25</vt:lpstr>
      <vt:lpstr>NPDA  - current movements</vt:lpstr>
      <vt:lpstr>NPDA – coming up</vt:lpstr>
      <vt:lpstr>NPDA - thoughts</vt:lpstr>
      <vt:lpstr>NPDA 24-25</vt:lpstr>
      <vt:lpstr>NPDA 24-25 – Pump Use</vt:lpstr>
      <vt:lpstr>NPDA – 24-25</vt:lpstr>
      <vt:lpstr>NPDA – Dashboard for comparisons</vt:lpstr>
      <vt:lpstr>NPDA 23-24 Adjusted Mean HbA1c</vt:lpstr>
      <vt:lpstr>NPDA – pressure</vt:lpstr>
    </vt:vector>
  </TitlesOfParts>
  <Company>Hywel Dda University Health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NPDA Audit Data 22-23</dc:title>
  <dc:creator>Simon Fountain-Polley (Hywel Dda UHB - Consultant Paediatrician)</dc:creator>
  <cp:lastModifiedBy>Rhia Williams (Cardiff and Vale UHB - Acute Child Health)</cp:lastModifiedBy>
  <cp:revision>2</cp:revision>
  <cp:lastPrinted>2021-05-05T09:02:34Z</cp:lastPrinted>
  <dcterms:created xsi:type="dcterms:W3CDTF">2024-07-16T08:56:52Z</dcterms:created>
  <dcterms:modified xsi:type="dcterms:W3CDTF">2025-06-25T06:46:16Z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0x010100F38F9D964275D04E8CB52448F4A53362</vt:lpwstr>
  </property>
</Properties>
</file>