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300" r:id="rId5"/>
    <p:sldId id="301" r:id="rId6"/>
    <p:sldId id="307" r:id="rId7"/>
    <p:sldId id="302" r:id="rId8"/>
    <p:sldId id="304" r:id="rId9"/>
    <p:sldId id="317" r:id="rId10"/>
    <p:sldId id="310" r:id="rId11"/>
    <p:sldId id="308" r:id="rId12"/>
    <p:sldId id="306" r:id="rId13"/>
    <p:sldId id="311" r:id="rId14"/>
    <p:sldId id="312" r:id="rId15"/>
    <p:sldId id="314" r:id="rId16"/>
    <p:sldId id="313" r:id="rId17"/>
    <p:sldId id="309" r:id="rId18"/>
    <p:sldId id="316" r:id="rId19"/>
  </p:sldIdLst>
  <p:sldSz cx="12192000" cy="6858000"/>
  <p:notesSz cx="6858000" cy="9144000"/>
  <p:defaultTextStyle>
    <a:defPPr rtl="0"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088186-1408-6BAE-5DC3-F1AEA51945C9}" v="26" dt="2025-06-13T09:49:26.331"/>
    <p1510:client id="{35CB3A79-0BDB-4229-A9A0-8E0574D79901}" v="28" dt="2025-06-12T10:12:11.058"/>
    <p1510:client id="{4256698B-FEFF-6134-EBC0-5A98B4C1BC85}" v="417" dt="2025-06-12T10:04:01.437"/>
    <p1510:client id="{79725D06-AC88-DC8C-5DDB-5742CFFE83F4}" v="500" dt="2025-06-12T09:29:43.193"/>
    <p1510:client id="{A2D610FB-6518-A4BA-2D91-A86BDAD45648}" v="2" dt="2025-06-13T09:23:26.147"/>
    <p1510:client id="{DACA9FF3-7109-6369-EAA4-B1F126441D0C}" v="292" dt="2025-06-12T09:19:10.518"/>
    <p1510:client id="{DCEA3D8F-C74C-A24E-8629-6424CF1CFC4F}" v="32" dt="2025-06-12T11:59:59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43"/>
    <p:restoredTop sz="94718"/>
  </p:normalViewPr>
  <p:slideViewPr>
    <p:cSldViewPr snapToGrid="0">
      <p:cViewPr varScale="1">
        <p:scale>
          <a:sx n="65" d="100"/>
          <a:sy n="65" d="100"/>
        </p:scale>
        <p:origin x="12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B82CC1C-2EFA-41CD-8EE1-D64C4317C93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F3A9A9-5F67-4774-9AE0-18456713EA3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A956093-EDCF-4DD8-9AE7-E9C61FFE6CA3}" type="datetime1">
              <a:rPr lang="en-GB" smtClean="0"/>
              <a:t>23/06/2025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2A631-0269-4E45-A3DF-4FA7D06E90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69B2A7-A232-444D-B3CD-C3D1E5A8E2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0F9F022-6C35-409F-B2A6-FFC7C991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499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08B472-568D-400E-87C6-085D0E89D1DB}" type="datetime1">
              <a:rPr lang="en-GB" noProof="0" smtClean="0"/>
              <a:pPr/>
              <a:t>23/06/2025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97DC217-DF71-1A49-B3EA-559F1F43B0FF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6425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ABB0E1-BA6E-403A-AD85-C13A3772AD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A4053-8A68-BE1B-B845-77BC1EFBBD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7EDC3E0-76E4-91EB-E784-155C9487BB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058FC1-99F9-4508-B1EE-9C99166DB3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F97DC217-DF71-1A49-B3EA-559F1F43B0F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033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01DE0-E294-6FEE-CEF9-69754F3C9A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ECD1AC-1CCB-FCBB-9A1E-214B681A46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F5FA9E3-68B8-C302-E42B-046801FC4EE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ADE807-3470-4E6C-2E3E-29FB6C6D58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441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473D1-AA77-0867-F6A1-C5C50DB8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C1C8F37-14C5-5DF0-48B5-CB0B51C585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9B7A4F-C556-ABAE-FDFB-0C3FCAD315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A66B9A-8C8C-AABB-6920-716437D37A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02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0CDFD8-60D6-B84F-4BD1-0EA185F19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06F619-C42D-A25E-99A8-C997D9EAA7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EAA10D-FEEA-492B-8755-9DE95A448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a typeface="Calibri"/>
                <a:cs typeface="Calibri"/>
              </a:rPr>
              <a:t>41/126 abnormal</a:t>
            </a:r>
          </a:p>
          <a:p>
            <a:r>
              <a:rPr lang="en-US" dirty="0">
                <a:ea typeface="Calibri"/>
                <a:cs typeface="Calibri"/>
              </a:rPr>
              <a:t>3/40 actioned appropriately (1 not applicable due to background condition)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93DD5B-791C-8D89-F563-10643194D3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noProof="0" smtClean="0"/>
              <a:t>5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27511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046BD1-2D25-2FD2-8804-158421C77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9633C2-6DE8-FBDF-531B-A72A2F6593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CC073-FFDC-ECE7-AB93-69C6F3BD2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B3BD72-480D-157B-2021-81C6CBB960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20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F6DE11-4954-6185-3611-24955A813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B6D95F-C7F6-4999-71DE-A9F346857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9EE5B3-009F-1F89-C8E4-9C6213412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49A988-3B1C-0953-5011-0E0C1E5568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443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CE6EC-73FE-75A5-6619-1C7D6236E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24418B-0FBB-2373-6E20-AB76A4915C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8B90B8-9040-63BE-AECD-B8F6EDD3A5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1EDBA9-7F7D-3697-403B-AFD571EBEB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86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2D67D4-30D4-5A11-785D-F6CF677D7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C316E32-CA35-5B9C-7D23-B7F7057215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56174-944C-9841-CFA0-0192E0683C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7E6BA-58BD-73B7-36BC-A0FC5BAA1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F97DC217-DF71-1A49-B3EA-559F1F43B0F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099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726E9C68-1964-4A8A-9427-98F10662CAE8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6927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046A679D-7D96-4BF4-98D0-1033E9142F9A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1912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67114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496CE679-96C2-428D-9AAE-1AD24CC6A009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 rtlCol="0"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 rtlCol="0"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56976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rtlCol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544706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>
                <a:latin typeface="+mn-lt"/>
              </a:endParaRPr>
            </a:p>
          </p:txBody>
        </p:sp>
      </p:grp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EA09586C-5A81-443E-A8F0-7DBA8A56A402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6002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rtlCol="0"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5D4F5-F69B-42F6-8A9D-330F696E1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640C98F9-CB0E-4FA9-9591-FB0CE9CF7143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79A23A-2238-4904-8692-9F2DAE8B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rtlCol="0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 rtlCol="0"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GB" noProof="0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986529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DEF7267A-46F7-4D2F-B4E6-AE992D5484B8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97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rtl="0"/>
              <a:endParaRPr lang="en-GB" noProof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 rtlCol="0"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536C149-3EFE-A94E-902D-57CED00B2C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170101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D016F812-AB39-4F48-B1E8-95605A3EF510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CA1E78-F17D-F34D-9F81-0DBF44F378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909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 rtlCol="0"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 rtlCol="0"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 rtlCol="0"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 rtl="0"/>
            <a:r>
              <a:rPr lang="en-GB" noProof="0"/>
              <a:t>”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82570B71-EA3C-4900-991E-6BBB6BBDE064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GB" noProof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C71211-4520-46A1-9487-4AE49C3239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56350"/>
            <a:ext cx="1569803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DADE8980-1565-4B47-9723-42A8A150F178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71106" y="6356350"/>
            <a:ext cx="4114800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rtlCol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 rtlCol="0"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rtlCol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 rtl="0"/>
            <a:r>
              <a:rPr lang="en-GB" noProof="0"/>
              <a:t>Title</a:t>
            </a:r>
          </a:p>
        </p:txBody>
      </p:sp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30445668-2DC5-E84C-8B16-922BC95F13F2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975CEC1F-EF25-4059-ABBA-8FEB7C2BFD5C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D9227732-A878-814C-8621-64ED1B2CCF9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 rtlCol="0"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057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rtl="0"/>
            <a:r>
              <a:rPr lang="en-GB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77A09-15C2-4E47-948E-AACAFCA47D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1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0FAF51C5-1188-4161-A3AE-51B85A4E9234}" type="datetime1">
              <a:rPr lang="en-GB" noProof="0" smtClean="0"/>
              <a:t>23/06/2025</a:t>
            </a:fld>
            <a:endParaRPr lang="en-GB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en-GB" noProof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fld id="{294A09A9-5501-47C1-A89A-A340965A2BE2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60" r:id="rId5"/>
    <p:sldLayoutId id="2147483661" r:id="rId6"/>
    <p:sldLayoutId id="2147483654" r:id="rId7"/>
    <p:sldLayoutId id="2147483658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240" userDrawn="1">
          <p15:clr>
            <a:srgbClr val="547EBF"/>
          </p15:clr>
        </p15:guide>
        <p15:guide id="4" orient="horz" pos="240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7" pos="3960" userDrawn="1">
          <p15:clr>
            <a:srgbClr val="547EBF"/>
          </p15:clr>
        </p15:guide>
        <p15:guide id="8" pos="3720" userDrawn="1">
          <p15:clr>
            <a:srgbClr val="547EBF"/>
          </p15:clr>
        </p15:guide>
        <p15:guide id="9" pos="2112" userDrawn="1">
          <p15:clr>
            <a:srgbClr val="547EBF"/>
          </p15:clr>
        </p15:guide>
        <p15:guide id="10" pos="1848" userDrawn="1">
          <p15:clr>
            <a:srgbClr val="547EBF"/>
          </p15:clr>
        </p15:guide>
        <p15:guide id="11" pos="5568" userDrawn="1">
          <p15:clr>
            <a:srgbClr val="547EBF"/>
          </p15:clr>
        </p15:guide>
        <p15:guide id="12" pos="5832" userDrawn="1">
          <p15:clr>
            <a:srgbClr val="547EBF"/>
          </p15:clr>
        </p15:guide>
        <p15:guide id="13" pos="4968" userDrawn="1">
          <p15:clr>
            <a:srgbClr val="9FCC3B"/>
          </p15:clr>
        </p15:guide>
        <p15:guide id="14" pos="5208" userDrawn="1">
          <p15:clr>
            <a:srgbClr val="9FCC3B"/>
          </p15:clr>
        </p15:guide>
        <p15:guide id="15" pos="2712" userDrawn="1">
          <p15:clr>
            <a:srgbClr val="9FCC3B"/>
          </p15:clr>
        </p15:guide>
        <p15:guide id="16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047E3-EE53-0628-9043-A2F0491C4A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748AD-9805-0DD9-051E-8F367B09B2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35111E-9C84-DD36-B7DC-7C3361D6FC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dirty="0"/>
              <a:t>Eleanor Gait-Carr</a:t>
            </a:r>
            <a:endParaRPr lang="en-US" dirty="0"/>
          </a:p>
          <a:p>
            <a:r>
              <a:rPr lang="en-GB" sz="2400" dirty="0"/>
              <a:t>ST7 Paediatrics (SPIN Diabetes)</a:t>
            </a:r>
          </a:p>
        </p:txBody>
      </p:sp>
    </p:spTree>
    <p:extLst>
      <p:ext uri="{BB962C8B-B14F-4D97-AF65-F5344CB8AC3E}">
        <p14:creationId xmlns:p14="http://schemas.microsoft.com/office/powerpoint/2010/main" val="3373498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7989B-C3FE-DD68-8150-7FF0FEFD8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1AC8-A3A6-6FB2-2CB9-BE96D4DDF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Guideline Update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42BB80-F0E8-A91E-CFF5-78D63CC533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Complications of Diabetes QIP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6C659A-4764-F68A-DA38-BC24FB376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10</a:t>
            </a:fld>
            <a:endParaRPr lang="en-GB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F6B42-0129-F8E3-1CF7-F6BF4E25F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Format for each section:</a:t>
            </a:r>
          </a:p>
          <a:p>
            <a:pPr marL="971550" lvl="1" indent="-514350">
              <a:buAutoNum type="arabicPeriod"/>
            </a:pPr>
            <a:r>
              <a:rPr lang="en-US" dirty="0"/>
              <a:t>Flow chart</a:t>
            </a:r>
          </a:p>
          <a:p>
            <a:pPr marL="971550" lvl="1" indent="-514350">
              <a:buAutoNum type="arabicPeriod"/>
            </a:pPr>
            <a:r>
              <a:rPr lang="en-US" dirty="0"/>
              <a:t>Explanation</a:t>
            </a:r>
          </a:p>
          <a:p>
            <a:pPr marL="971550" lvl="1" indent="-514350">
              <a:buAutoNum type="arabicPeriod"/>
            </a:pPr>
            <a:r>
              <a:rPr lang="en-US" dirty="0"/>
              <a:t>Example letters</a:t>
            </a:r>
          </a:p>
          <a:p>
            <a:endParaRPr lang="en-US" dirty="0"/>
          </a:p>
          <a:p>
            <a:r>
              <a:rPr lang="en-US" dirty="0"/>
              <a:t>Collaboration with MDT to ensure steps work in our context</a:t>
            </a:r>
            <a:endParaRPr lang="en-US" sz="2400" dirty="0"/>
          </a:p>
          <a:p>
            <a:pPr marL="457200" indent="-457200">
              <a:buChar char="•"/>
            </a:pPr>
            <a:r>
              <a:rPr lang="en-US" sz="2400" dirty="0"/>
              <a:t>Extra appointments may be necessary</a:t>
            </a:r>
          </a:p>
          <a:p>
            <a:pPr marL="457200" indent="-457200">
              <a:buChar char="•"/>
            </a:pPr>
            <a:r>
              <a:rPr lang="en-US" sz="2400" dirty="0"/>
              <a:t>Secretarial support re template letters</a:t>
            </a:r>
          </a:p>
          <a:p>
            <a:pPr marL="971550" lvl="1" indent="-514350">
              <a:buAutoNum type="arabicPeriod"/>
            </a:pPr>
            <a:endParaRPr lang="en-US" dirty="0"/>
          </a:p>
          <a:p>
            <a:pPr marL="971550" lvl="1" indent="-514350">
              <a:buAutoNum type="arabicPeriod"/>
            </a:pPr>
            <a:endParaRPr lang="en-US" dirty="0"/>
          </a:p>
          <a:p>
            <a:pPr lvl="1"/>
            <a:r>
              <a:rPr lang="en-US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125373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DF101-CB07-ABCE-E199-95195E6D3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EA8D93-FF86-A19A-0087-D801960CD8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Complications of Diabetes QIP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4CB87-6A6B-56C8-CF92-0185664E0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11</a:t>
            </a:fld>
            <a:endParaRPr lang="en-GB" noProof="0"/>
          </a:p>
        </p:txBody>
      </p:sp>
      <p:pic>
        <p:nvPicPr>
          <p:cNvPr id="8" name="Picture 7" descr="Picture">
            <a:extLst>
              <a:ext uri="{FF2B5EF4-FFF2-40B4-BE49-F238E27FC236}">
                <a16:creationId xmlns:a16="http://schemas.microsoft.com/office/drawing/2014/main" id="{0D269F3E-921B-FC1A-6AE4-9EBF7BEE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11" y="0"/>
            <a:ext cx="85996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05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B2259C-C447-E046-CCB6-A733D43BA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7C2AA8-C54F-4225-8B93-81DA6A45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Complications of Diabetes QIP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B460C5-4257-FE9E-3D6C-1397424ECD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12</a:t>
            </a:fld>
            <a:endParaRPr lang="en-GB" noProof="0"/>
          </a:p>
        </p:txBody>
      </p:sp>
      <p:pic>
        <p:nvPicPr>
          <p:cNvPr id="2" name="Picture 1" descr="A screenshot of a medical checklist&#10;&#10;AI-generated content may be incorrect.">
            <a:extLst>
              <a:ext uri="{FF2B5EF4-FFF2-40B4-BE49-F238E27FC236}">
                <a16:creationId xmlns:a16="http://schemas.microsoft.com/office/drawing/2014/main" id="{402B6A3F-243E-AAFA-0B3B-8B0A9F5D3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786" y="0"/>
            <a:ext cx="71564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520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02DF92-6507-6361-6E5F-E9C8E7254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D55FC-4C22-5819-B519-C2E6D1808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Complications of Diabetes QIP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6FDEF-719B-29E1-127F-67A189F5D2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13</a:t>
            </a:fld>
            <a:endParaRPr lang="en-GB" noProof="0"/>
          </a:p>
        </p:txBody>
      </p:sp>
      <p:pic>
        <p:nvPicPr>
          <p:cNvPr id="6" name="Picture 5" descr="A close-up of a letter&#10;&#10;AI-generated content may be incorrect.">
            <a:extLst>
              <a:ext uri="{FF2B5EF4-FFF2-40B4-BE49-F238E27FC236}">
                <a16:creationId xmlns:a16="http://schemas.microsoft.com/office/drawing/2014/main" id="{6FE77154-5F7A-2D99-39F8-4BE2CED67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056" y="-15393"/>
            <a:ext cx="6964193" cy="687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59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9364E3-42D2-0741-7D6D-0EF2D44CE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AAF3-9EC0-2DCB-37F1-0C77EE59D2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90" y="1571191"/>
            <a:ext cx="6245912" cy="2387600"/>
          </a:xfrm>
        </p:spPr>
        <p:txBody>
          <a:bodyPr/>
          <a:lstStyle/>
          <a:p>
            <a:r>
              <a:rPr lang="en-GB" sz="4800" dirty="0"/>
              <a:t>Step Three: Re-Audit</a:t>
            </a:r>
            <a:br>
              <a:rPr lang="en-GB" sz="4800" dirty="0"/>
            </a:br>
            <a:r>
              <a:rPr lang="en-GB" sz="4800" dirty="0"/>
              <a:t>(Coming 2026...)</a:t>
            </a:r>
          </a:p>
        </p:txBody>
      </p:sp>
    </p:spTree>
    <p:extLst>
      <p:ext uri="{BB962C8B-B14F-4D97-AF65-F5344CB8AC3E}">
        <p14:creationId xmlns:p14="http://schemas.microsoft.com/office/powerpoint/2010/main" val="3587520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9B32C-53BC-D2CD-471A-03C1E7659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32DA9-BBA5-65F4-6D5F-475AD2F7E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rtlCol="0"/>
          <a:lstStyle/>
          <a:p>
            <a:pPr rtl="0"/>
            <a:r>
              <a:rPr lang="en-GB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53245-54CD-EE4C-4F77-ACC07A7D6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Any questions or ideas to share?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59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EA6EEF-8E66-8508-F9E6-59BE075FC7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3C685-855B-E33C-7EA9-097665FF1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en-GB" dirty="0"/>
              <a:t>Current 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C36457-D64B-4982-D628-330E34A496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342900" indent="-342900">
              <a:buChar char="•"/>
            </a:pPr>
            <a:r>
              <a:rPr lang="en-GB" dirty="0"/>
              <a:t>Monitoring for hypercholesterolaemia, microalbuminuria and hypertension</a:t>
            </a:r>
          </a:p>
          <a:p>
            <a:pPr marL="342900" indent="-342900">
              <a:buChar char="•"/>
            </a:pPr>
            <a:r>
              <a:rPr lang="en-GB" dirty="0"/>
              <a:t>3 separate guidelines</a:t>
            </a:r>
            <a:endParaRPr lang="en-US" dirty="0"/>
          </a:p>
          <a:p>
            <a:pPr marL="342900" indent="-342900">
              <a:buChar char="•"/>
            </a:pPr>
            <a:r>
              <a:rPr lang="en-GB" dirty="0"/>
              <a:t>For &gt;12s: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</a:rPr>
              <a:t>BP measured at all appointments 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chemeClr val="bg1"/>
                </a:solidFill>
              </a:rPr>
              <a:t>Bloods and urine collected at annual review</a:t>
            </a:r>
          </a:p>
          <a:p>
            <a:pPr marL="342900" indent="-342900">
              <a:buChar char="•"/>
            </a:pPr>
            <a:r>
              <a:rPr lang="en-GB" dirty="0"/>
              <a:t>All appointments are afternoon (bloods not fasted, urines not early am)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148FB-CDAD-6833-53CB-2AF298F8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8F88C5-88BB-2E56-31E3-4F14A6351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758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5FDF6-819B-1BB7-D7D2-DC344D0DF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2DDE-926E-DABC-4665-76BF93862B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90" y="1571191"/>
            <a:ext cx="6245912" cy="2387600"/>
          </a:xfrm>
        </p:spPr>
        <p:txBody>
          <a:bodyPr/>
          <a:lstStyle/>
          <a:p>
            <a:r>
              <a:rPr lang="en-GB" dirty="0"/>
              <a:t>Step One: Audit</a:t>
            </a:r>
          </a:p>
        </p:txBody>
      </p:sp>
    </p:spTree>
    <p:extLst>
      <p:ext uri="{BB962C8B-B14F-4D97-AF65-F5344CB8AC3E}">
        <p14:creationId xmlns:p14="http://schemas.microsoft.com/office/powerpoint/2010/main" val="719747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F667B-45AE-1CCB-FC4A-348D3072EA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92D2-3698-B96B-D366-BE44AFEC5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en-GB" dirty="0"/>
              <a:t>Step One: Audit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6464B-5594-BC72-96E2-C185F01F6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GB" dirty="0"/>
              <a:t>Reviewed 2024 data for 147 CYP &gt;12y</a:t>
            </a:r>
            <a:endParaRPr lang="en-US" dirty="0"/>
          </a:p>
          <a:p>
            <a:pPr marL="342900" indent="-342900">
              <a:buChar char="•"/>
            </a:pPr>
            <a:r>
              <a:rPr lang="en-GB" dirty="0"/>
              <a:t>Type 1 and Type 2 included</a:t>
            </a:r>
          </a:p>
          <a:p>
            <a:pPr marL="342900" indent="-342900">
              <a:buChar char="•"/>
            </a:pPr>
            <a:r>
              <a:rPr lang="en-GB" dirty="0"/>
              <a:t>Audited whether CYP had been screened and also whether we actioned results appropriately, against ISPAD 2022 guidelines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F2AB02-3407-A428-D9B5-06E567198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C8DB2-3ACF-B0CB-87A3-AB4DF34D5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5683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62E73-D35C-3801-F2CA-F58D40F06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62AA7-B675-B812-8122-8C341E37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430" y="-513000"/>
            <a:ext cx="8401624" cy="1325563"/>
          </a:xfrm>
        </p:spPr>
        <p:txBody>
          <a:bodyPr/>
          <a:lstStyle/>
          <a:p>
            <a:r>
              <a:rPr lang="en-GB" sz="4000" dirty="0"/>
              <a:t>Hypercholesterolaemia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8A9FB3-E5FA-B2C2-B1A2-08D781294F6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081351" y="1460400"/>
            <a:ext cx="2281237" cy="347662"/>
          </a:xfrm>
        </p:spPr>
        <p:txBody>
          <a:bodyPr/>
          <a:lstStyle/>
          <a:p>
            <a:r>
              <a:rPr lang="en-GB" dirty="0"/>
              <a:t>33%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134E71-7D81-0D27-45C3-5A8D2C2CBB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081350" y="1845646"/>
            <a:ext cx="2281237" cy="3476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abnormal results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E6DCF32-9AE9-31F5-A653-6EA5878F7B3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17351" y="1414793"/>
            <a:ext cx="2281237" cy="347662"/>
          </a:xfrm>
        </p:spPr>
        <p:txBody>
          <a:bodyPr/>
          <a:lstStyle/>
          <a:p>
            <a:r>
              <a:rPr lang="en-GB" dirty="0"/>
              <a:t>8%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C636E8-1030-0589-2E0E-CD3B21B5029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17350" y="1806039"/>
            <a:ext cx="2281237" cy="347662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dirty="0"/>
              <a:t>of abnormal results actioned appropriately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D4C8A79A-37AA-8899-C7AD-A8D2D8AA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Complications of Diabetes QIP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A13F5A3F-332D-7393-BAF3-FB60A2378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94A09A9-5501-47C1-A89A-A340965A2BE2}" type="slidenum">
              <a:rPr lang="en-GB" noProof="0" smtClean="0"/>
              <a:pPr rtl="0"/>
              <a:t>5</a:t>
            </a:fld>
            <a:endParaRPr lang="en-GB" noProof="0"/>
          </a:p>
        </p:txBody>
      </p:sp>
      <p:pic>
        <p:nvPicPr>
          <p:cNvPr id="19" name="Picture Placeholder 16" descr="Error Wrong Mark Icon Animation">
            <a:extLst>
              <a:ext uri="{FF2B5EF4-FFF2-40B4-BE49-F238E27FC236}">
                <a16:creationId xmlns:a16="http://schemas.microsoft.com/office/drawing/2014/main" id="{E8ABEA0B-86C2-C670-69C1-F4B58B71C9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12" r="21912"/>
          <a:stretch/>
        </p:blipFill>
        <p:spPr>
          <a:xfrm>
            <a:off x="3762429" y="988501"/>
            <a:ext cx="1200374" cy="1201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2" name="Picture 21" descr="940,300+ Danger Warning Stock Illustrations, Royalty-Free Vector Graphics &amp; Clip  Art - iStock | Danger warning sign, Danger warning sign red">
            <a:extLst>
              <a:ext uri="{FF2B5EF4-FFF2-40B4-BE49-F238E27FC236}">
                <a16:creationId xmlns:a16="http://schemas.microsoft.com/office/drawing/2014/main" id="{5148E75A-12C7-E3CB-A370-3D0CAFE2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37" y="987612"/>
            <a:ext cx="1198626" cy="1208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6EC1C87-727D-21B3-3203-A0FAB3BDD77C}"/>
              </a:ext>
            </a:extLst>
          </p:cNvPr>
          <p:cNvSpPr txBox="1">
            <a:spLocks/>
          </p:cNvSpPr>
          <p:nvPr/>
        </p:nvSpPr>
        <p:spPr>
          <a:xfrm>
            <a:off x="2111351" y="3272400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13%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D9B4DB01-A61C-5205-DB12-46FB2F2699E3}"/>
              </a:ext>
            </a:extLst>
          </p:cNvPr>
          <p:cNvSpPr txBox="1">
            <a:spLocks/>
          </p:cNvSpPr>
          <p:nvPr/>
        </p:nvSpPr>
        <p:spPr>
          <a:xfrm>
            <a:off x="2111350" y="3657646"/>
            <a:ext cx="2281237" cy="347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abnormal results</a:t>
            </a:r>
          </a:p>
        </p:txBody>
      </p:sp>
      <p:sp>
        <p:nvSpPr>
          <p:cNvPr id="34" name="Text Placeholder 9">
            <a:extLst>
              <a:ext uri="{FF2B5EF4-FFF2-40B4-BE49-F238E27FC236}">
                <a16:creationId xmlns:a16="http://schemas.microsoft.com/office/drawing/2014/main" id="{4C5CAD24-18DB-5EB0-7218-3F4A68D82EFE}"/>
              </a:ext>
            </a:extLst>
          </p:cNvPr>
          <p:cNvSpPr txBox="1">
            <a:spLocks/>
          </p:cNvSpPr>
          <p:nvPr/>
        </p:nvSpPr>
        <p:spPr>
          <a:xfrm>
            <a:off x="5177351" y="3334793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87%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AAD6EC1B-F4AB-6C2A-C543-0975DBB55276}"/>
              </a:ext>
            </a:extLst>
          </p:cNvPr>
          <p:cNvSpPr txBox="1">
            <a:spLocks/>
          </p:cNvSpPr>
          <p:nvPr/>
        </p:nvSpPr>
        <p:spPr>
          <a:xfrm>
            <a:off x="5177350" y="3720039"/>
            <a:ext cx="2281237" cy="347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 abnormal results actioned appropriately</a:t>
            </a:r>
          </a:p>
        </p:txBody>
      </p:sp>
      <p:pic>
        <p:nvPicPr>
          <p:cNvPr id="38" name="Picture 37" descr="940,300+ Danger Warning Stock Illustrations, Royalty-Free Vector Graphics &amp; Clip  Art - iStock | Danger warning sign, Danger warning sign red">
            <a:extLst>
              <a:ext uri="{FF2B5EF4-FFF2-40B4-BE49-F238E27FC236}">
                <a16:creationId xmlns:a16="http://schemas.microsoft.com/office/drawing/2014/main" id="{6850F136-6E23-6872-EC67-9BED41CA3D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237" y="3075612"/>
            <a:ext cx="1198626" cy="1208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0" name="Picture 39" descr="26,500+ Green Check Mark Stock Illustrations, Royalty-Free Vector Graphics  &amp; Clip Art - iStock | Green check mark transparent, Green check mark icon, Green  check mark vector">
            <a:extLst>
              <a:ext uri="{FF2B5EF4-FFF2-40B4-BE49-F238E27FC236}">
                <a16:creationId xmlns:a16="http://schemas.microsoft.com/office/drawing/2014/main" id="{C5B3B746-C943-69B8-E173-9A15EF6CF8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0091" y="3070625"/>
            <a:ext cx="1198627" cy="12224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3ED19F18-2171-6E86-F432-FB2B652F68F7}"/>
              </a:ext>
            </a:extLst>
          </p:cNvPr>
          <p:cNvSpPr txBox="1">
            <a:spLocks/>
          </p:cNvSpPr>
          <p:nvPr/>
        </p:nvSpPr>
        <p:spPr>
          <a:xfrm>
            <a:off x="740830" y="1751400"/>
            <a:ext cx="8401624" cy="13255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Microalbuminuria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D5589063-0488-C76A-2D9A-FDAB13FE9FD1}"/>
              </a:ext>
            </a:extLst>
          </p:cNvPr>
          <p:cNvSpPr txBox="1">
            <a:spLocks/>
          </p:cNvSpPr>
          <p:nvPr/>
        </p:nvSpPr>
        <p:spPr>
          <a:xfrm>
            <a:off x="710830" y="3761400"/>
            <a:ext cx="8401624" cy="1325563"/>
          </a:xfrm>
          <a:prstGeom prst="rect">
            <a:avLst/>
          </a:prstGeom>
        </p:spPr>
        <p:txBody>
          <a:bodyPr vert="horz" lIns="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dirty="0"/>
              <a:t>Hypertension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081ABFC6-F733-354C-0184-54DFCCF99C3A}"/>
              </a:ext>
            </a:extLst>
          </p:cNvPr>
          <p:cNvSpPr txBox="1">
            <a:spLocks/>
          </p:cNvSpPr>
          <p:nvPr/>
        </p:nvSpPr>
        <p:spPr>
          <a:xfrm>
            <a:off x="5147351" y="5332793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0%</a:t>
            </a:r>
          </a:p>
        </p:txBody>
      </p:sp>
      <p:sp>
        <p:nvSpPr>
          <p:cNvPr id="47" name="Text Placeholder 10">
            <a:extLst>
              <a:ext uri="{FF2B5EF4-FFF2-40B4-BE49-F238E27FC236}">
                <a16:creationId xmlns:a16="http://schemas.microsoft.com/office/drawing/2014/main" id="{49A6CD7B-777F-E7AC-4E99-0A6AF5C649A7}"/>
              </a:ext>
            </a:extLst>
          </p:cNvPr>
          <p:cNvSpPr txBox="1">
            <a:spLocks/>
          </p:cNvSpPr>
          <p:nvPr/>
        </p:nvSpPr>
        <p:spPr>
          <a:xfrm>
            <a:off x="5147350" y="5730281"/>
            <a:ext cx="2395237" cy="359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of abnormal results actioned </a:t>
            </a:r>
            <a:r>
              <a:rPr lang="en-GB"/>
              <a:t>appropriately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D1DD785D-A132-E7A5-2638-17E8577E9340}"/>
              </a:ext>
            </a:extLst>
          </p:cNvPr>
          <p:cNvSpPr txBox="1">
            <a:spLocks/>
          </p:cNvSpPr>
          <p:nvPr/>
        </p:nvSpPr>
        <p:spPr>
          <a:xfrm>
            <a:off x="2099350" y="5727646"/>
            <a:ext cx="2281237" cy="34766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abnormal results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43429C6E-D580-5457-DB13-31D7CD32EA3D}"/>
              </a:ext>
            </a:extLst>
          </p:cNvPr>
          <p:cNvSpPr txBox="1">
            <a:spLocks/>
          </p:cNvSpPr>
          <p:nvPr/>
        </p:nvSpPr>
        <p:spPr>
          <a:xfrm>
            <a:off x="2099351" y="5342400"/>
            <a:ext cx="2281237" cy="347662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spc="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55%</a:t>
            </a:r>
          </a:p>
        </p:txBody>
      </p:sp>
      <p:pic>
        <p:nvPicPr>
          <p:cNvPr id="53" name="Picture 52" descr="940,300+ Danger Warning Stock Illustrations, Royalty-Free Vector Graphics &amp; Clip  Art - iStock | Danger warning sign, Danger warning sign red">
            <a:extLst>
              <a:ext uri="{FF2B5EF4-FFF2-40B4-BE49-F238E27FC236}">
                <a16:creationId xmlns:a16="http://schemas.microsoft.com/office/drawing/2014/main" id="{D0ECE1D5-FF90-B17B-CB8F-721FAD53A7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237" y="5145612"/>
            <a:ext cx="1198626" cy="120815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5" name="Picture Placeholder 16" descr="Error Wrong Mark Icon Animation">
            <a:extLst>
              <a:ext uri="{FF2B5EF4-FFF2-40B4-BE49-F238E27FC236}">
                <a16:creationId xmlns:a16="http://schemas.microsoft.com/office/drawing/2014/main" id="{DB2FB2D7-23C9-AD17-CE04-C8BDEA79578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12" r="21912"/>
          <a:stretch/>
        </p:blipFill>
        <p:spPr>
          <a:xfrm>
            <a:off x="3780429" y="5128501"/>
            <a:ext cx="1200374" cy="120124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27355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1187E-F7B7-9C17-C15C-E3B700C59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E085E-F068-9C04-CD95-6BB04D9D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en-GB" dirty="0"/>
              <a:t>Step One: Audit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CEF57-76C4-9A61-D9B4-953AFE22D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GB" dirty="0"/>
              <a:t>Established there was room for improvement!</a:t>
            </a:r>
            <a:endParaRPr lang="en-US" dirty="0"/>
          </a:p>
          <a:p>
            <a:pPr marL="342900" indent="-342900">
              <a:buChar char="•"/>
            </a:pPr>
            <a:r>
              <a:rPr lang="en-GB" dirty="0"/>
              <a:t>Ideas: 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Feedback to whole team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Ensure accurate reference ranges (differences between guideline/WCP/letters)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Put BP centile charts in guideline and clinic rooms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Do we need to change to am appointments? Should we buy a home BP monitor?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CB44D-8D88-F8B7-C9E9-7E6749AF6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3D334-3DB8-7E9D-4CD9-2FF91933B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651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FCA68-6D63-4790-E9B3-A851B6BD25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A83B8-2AEC-7D5D-659D-E3EDCA445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en-GB" dirty="0"/>
              <a:t>Step One: Audit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E40D1-539A-B0E6-51C2-0333AC846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har char="•"/>
            </a:pPr>
            <a:r>
              <a:rPr lang="en-GB" dirty="0"/>
              <a:t>Established there was room for improvement!</a:t>
            </a:r>
            <a:endParaRPr lang="en-US" dirty="0"/>
          </a:p>
          <a:p>
            <a:pPr marL="342900" indent="-342900">
              <a:buChar char="•"/>
            </a:pPr>
            <a:r>
              <a:rPr lang="en-GB" dirty="0"/>
              <a:t>Ideas: 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Feedback to whole team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Ensure accurate reference ranges (differences between guideline/WCP/letters)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Put BP centile charts in guideline and clinic rooms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r>
              <a:rPr lang="en-GB" dirty="0">
                <a:solidFill>
                  <a:srgbClr val="FFFFFF"/>
                </a:solidFill>
              </a:rPr>
              <a:t>Do we need to change to am appointments? Should we buy a home BP monitor?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b="1" dirty="0">
              <a:solidFill>
                <a:schemeClr val="bg1"/>
              </a:solidFill>
            </a:endParaRP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B6FA80-59A5-BC0A-C42C-A4CA3D38C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0640B0-4819-0E28-5484-9F510435B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7</a:t>
            </a:fld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68EEAE-55E8-E3FE-0E6E-5074E4672C1B}"/>
              </a:ext>
            </a:extLst>
          </p:cNvPr>
          <p:cNvSpPr txBox="1"/>
          <p:nvPr/>
        </p:nvSpPr>
        <p:spPr>
          <a:xfrm>
            <a:off x="1719509" y="5402150"/>
            <a:ext cx="86695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/>
              <a:t>Updating the guidelines may help us!</a:t>
            </a:r>
          </a:p>
        </p:txBody>
      </p:sp>
    </p:spTree>
    <p:extLst>
      <p:ext uri="{BB962C8B-B14F-4D97-AF65-F5344CB8AC3E}">
        <p14:creationId xmlns:p14="http://schemas.microsoft.com/office/powerpoint/2010/main" val="1763932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B5D8E5-CB54-FB98-382B-E10DB4FE3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4F426-4FB7-668A-D404-2EF259AE60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2390" y="1571191"/>
            <a:ext cx="6245912" cy="2387600"/>
          </a:xfrm>
        </p:spPr>
        <p:txBody>
          <a:bodyPr/>
          <a:lstStyle/>
          <a:p>
            <a:r>
              <a:rPr lang="en-GB" sz="5400" dirty="0"/>
              <a:t>Step Two: Guideline</a:t>
            </a:r>
          </a:p>
        </p:txBody>
      </p:sp>
    </p:spTree>
    <p:extLst>
      <p:ext uri="{BB962C8B-B14F-4D97-AF65-F5344CB8AC3E}">
        <p14:creationId xmlns:p14="http://schemas.microsoft.com/office/powerpoint/2010/main" val="1106743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C7B6B9-620B-5D27-66A6-0FCBA4D3A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665E-FB03-5889-D970-B2D92BCCC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rtlCol="0"/>
          <a:lstStyle/>
          <a:p>
            <a:r>
              <a:rPr lang="en-GB" dirty="0"/>
              <a:t>Step Two: Guideline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521ED-E732-D506-6F17-7E70FE0EFF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342900" indent="-342900">
              <a:buChar char="•"/>
            </a:pPr>
            <a:r>
              <a:rPr lang="en-US" dirty="0">
                <a:solidFill>
                  <a:srgbClr val="FFFFFF"/>
                </a:solidFill>
              </a:rPr>
              <a:t>Three guidelines into 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Updated to ISPAD 2022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Removed theory/blurb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Included flow chart for ease of understanding and quick reference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Added BP centile charts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Updated template letters to send to families when results are abnormal</a:t>
            </a:r>
          </a:p>
          <a:p>
            <a:pPr marL="800100" lvl="1" indent="-342900">
              <a:buFont typeface="Courier New" panose="020B0604020202020204" pitchFamily="34" charset="0"/>
              <a:buChar char="o"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BCBF4C-2562-057C-D683-FFE31B5CA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rtlCol="0"/>
          <a:lstStyle/>
          <a:p>
            <a:r>
              <a:rPr lang="en-GB" dirty="0"/>
              <a:t>Complications of Diabetes QIP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7CB3C-E3EA-84C0-5094-C25F89C2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 rtlCol="0"/>
          <a:lstStyle/>
          <a:p>
            <a:pPr rtl="0"/>
            <a:fld id="{294A09A9-5501-47C1-A89A-A340965A2BE2}" type="slidenum">
              <a:rPr lang="en-GB" smtClean="0"/>
              <a:pPr rtl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686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iversal Color Bloc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68FF"/>
      </a:accent1>
      <a:accent2>
        <a:srgbClr val="DAE5EF"/>
      </a:accent2>
      <a:accent3>
        <a:srgbClr val="637183"/>
      </a:accent3>
      <a:accent4>
        <a:srgbClr val="434E5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2076B5C-85B0-4D30-852D-5E5312EEA9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42FAFE-88B4-49B4-9588-86CB0E564E50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2F1176D5-513E-4E73-98C9-4CEA832F57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TM45331398</Template>
  <TotalTime>1</TotalTime>
  <Words>418</Words>
  <Application>Microsoft Office PowerPoint</Application>
  <PresentationFormat>Widescreen</PresentationFormat>
  <Paragraphs>98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Courier New</vt:lpstr>
      <vt:lpstr>Tenorite</vt:lpstr>
      <vt:lpstr>Office Theme</vt:lpstr>
      <vt:lpstr>Complications of Diabetes QIP</vt:lpstr>
      <vt:lpstr>Current practice</vt:lpstr>
      <vt:lpstr>Step One: Audit</vt:lpstr>
      <vt:lpstr>Step One: Audit </vt:lpstr>
      <vt:lpstr>Hypercholesterolaemia</vt:lpstr>
      <vt:lpstr>Step One: Audit </vt:lpstr>
      <vt:lpstr>Step One: Audit </vt:lpstr>
      <vt:lpstr>Step Two: Guideline</vt:lpstr>
      <vt:lpstr>Step Two: Guideline Update</vt:lpstr>
      <vt:lpstr>Guideline Update</vt:lpstr>
      <vt:lpstr>PowerPoint Presentation</vt:lpstr>
      <vt:lpstr>PowerPoint Presentation</vt:lpstr>
      <vt:lpstr>PowerPoint Presentation</vt:lpstr>
      <vt:lpstr>Step Three: Re-Audit (Coming 2026...)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Rhia Williams (Cardiff and Vale UHB - Acute Child Health)</dc:creator>
  <cp:lastModifiedBy>Rhia Williams (Cardiff and Vale UHB - Acute Child Health)</cp:lastModifiedBy>
  <cp:revision>790</cp:revision>
  <dcterms:created xsi:type="dcterms:W3CDTF">2025-04-18T15:13:07Z</dcterms:created>
  <dcterms:modified xsi:type="dcterms:W3CDTF">2025-06-23T07:04:41Z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