
<file path=[Content_Types].xml><?xml version="1.0" encoding="utf-8"?>
<Types xmlns="http://schemas.openxmlformats.org/package/2006/content-types">
  <Default Extension="bin" ContentType="application/vnd.openxmlformats-officedocument.oleObject"/>
  <Default Extension="png" ContentType="image/png"/>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03"/>
  </p:notesMasterIdLst>
  <p:sldIdLst>
    <p:sldId id="257" r:id="rId5"/>
    <p:sldId id="258" r:id="rId6"/>
    <p:sldId id="259" r:id="rId7"/>
    <p:sldId id="260" r:id="rId8"/>
    <p:sldId id="261" r:id="rId9"/>
    <p:sldId id="262" r:id="rId10"/>
    <p:sldId id="263" r:id="rId11"/>
    <p:sldId id="352" r:id="rId12"/>
    <p:sldId id="264" r:id="rId13"/>
    <p:sldId id="265" r:id="rId14"/>
    <p:sldId id="266" r:id="rId15"/>
    <p:sldId id="351" r:id="rId16"/>
    <p:sldId id="273"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91" r:id="rId33"/>
    <p:sldId id="298" r:id="rId34"/>
    <p:sldId id="292" r:id="rId35"/>
    <p:sldId id="299" r:id="rId36"/>
    <p:sldId id="293" r:id="rId37"/>
    <p:sldId id="294" r:id="rId38"/>
    <p:sldId id="300" r:id="rId39"/>
    <p:sldId id="295" r:id="rId40"/>
    <p:sldId id="296" r:id="rId41"/>
    <p:sldId id="297" r:id="rId42"/>
    <p:sldId id="301" r:id="rId43"/>
    <p:sldId id="302" r:id="rId44"/>
    <p:sldId id="303" r:id="rId45"/>
    <p:sldId id="304" r:id="rId46"/>
    <p:sldId id="305" r:id="rId47"/>
    <p:sldId id="306" r:id="rId48"/>
    <p:sldId id="307" r:id="rId49"/>
    <p:sldId id="308" r:id="rId50"/>
    <p:sldId id="354" r:id="rId51"/>
    <p:sldId id="309" r:id="rId52"/>
    <p:sldId id="310" r:id="rId53"/>
    <p:sldId id="311" r:id="rId54"/>
    <p:sldId id="312" r:id="rId55"/>
    <p:sldId id="313" r:id="rId56"/>
    <p:sldId id="314" r:id="rId57"/>
    <p:sldId id="316" r:id="rId58"/>
    <p:sldId id="317" r:id="rId59"/>
    <p:sldId id="318" r:id="rId60"/>
    <p:sldId id="320" r:id="rId61"/>
    <p:sldId id="319" r:id="rId62"/>
    <p:sldId id="321" r:id="rId63"/>
    <p:sldId id="322" r:id="rId64"/>
    <p:sldId id="323" r:id="rId65"/>
    <p:sldId id="356" r:id="rId66"/>
    <p:sldId id="324" r:id="rId67"/>
    <p:sldId id="362" r:id="rId68"/>
    <p:sldId id="325" r:id="rId69"/>
    <p:sldId id="361" r:id="rId70"/>
    <p:sldId id="326" r:id="rId71"/>
    <p:sldId id="327" r:id="rId72"/>
    <p:sldId id="360" r:id="rId73"/>
    <p:sldId id="328" r:id="rId74"/>
    <p:sldId id="329" r:id="rId75"/>
    <p:sldId id="330" r:id="rId76"/>
    <p:sldId id="331" r:id="rId77"/>
    <p:sldId id="332" r:id="rId78"/>
    <p:sldId id="333" r:id="rId79"/>
    <p:sldId id="359" r:id="rId80"/>
    <p:sldId id="334" r:id="rId81"/>
    <p:sldId id="335" r:id="rId82"/>
    <p:sldId id="363" r:id="rId83"/>
    <p:sldId id="364" r:id="rId84"/>
    <p:sldId id="336" r:id="rId85"/>
    <p:sldId id="337" r:id="rId86"/>
    <p:sldId id="267" r:id="rId87"/>
    <p:sldId id="366" r:id="rId88"/>
    <p:sldId id="269" r:id="rId89"/>
    <p:sldId id="270" r:id="rId90"/>
    <p:sldId id="271" r:id="rId91"/>
    <p:sldId id="338" r:id="rId92"/>
    <p:sldId id="339" r:id="rId93"/>
    <p:sldId id="340" r:id="rId94"/>
    <p:sldId id="342" r:id="rId95"/>
    <p:sldId id="343" r:id="rId96"/>
    <p:sldId id="344" r:id="rId97"/>
    <p:sldId id="345" r:id="rId98"/>
    <p:sldId id="346" r:id="rId99"/>
    <p:sldId id="347" r:id="rId100"/>
    <p:sldId id="348" r:id="rId101"/>
    <p:sldId id="365" r:id="rId10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0282" autoAdjust="0"/>
  </p:normalViewPr>
  <p:slideViewPr>
    <p:cSldViewPr snapToGrid="0">
      <p:cViewPr varScale="1">
        <p:scale>
          <a:sx n="75" d="100"/>
          <a:sy n="75" d="100"/>
        </p:scale>
        <p:origin x="2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tableStyles" Target="tableStyles.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D90395-3CBC-4B18-81B4-19FB47695419}" type="datetimeFigureOut">
              <a:rPr lang="en-GB" smtClean="0"/>
              <a:t>16/03/2021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F47D7C-898A-492C-91B8-1F0211A9FE1D}" type="slidenum">
              <a:rPr lang="en-GB" smtClean="0"/>
              <a:t>‹#›</a:t>
            </a:fld>
            <a:endParaRPr lang="en-GB"/>
          </a:p>
        </p:txBody>
      </p:sp>
    </p:spTree>
    <p:extLst>
      <p:ext uri="{BB962C8B-B14F-4D97-AF65-F5344CB8AC3E}">
        <p14:creationId xmlns:p14="http://schemas.microsoft.com/office/powerpoint/2010/main" val="13730086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Welcome to this</a:t>
            </a:r>
            <a:r>
              <a:rPr lang="en-GB" baseline="0" dirty="0"/>
              <a:t> training about managing Type 1 Diabetes in School. This training has been developed by the Paediatric Diabetes Team in Aneurin Bevan University Health Board on behalf of the Wales Diabetes Network. This training is aimed at individuals who look after children with Type 1 Diabetes such as teachers, teaching assistants, coaches and others. </a:t>
            </a:r>
            <a:endParaRPr lang="en-GB" dirty="0"/>
          </a:p>
        </p:txBody>
      </p:sp>
      <p:sp>
        <p:nvSpPr>
          <p:cNvPr id="4" name="Slide Number Placeholder 3"/>
          <p:cNvSpPr>
            <a:spLocks noGrp="1"/>
          </p:cNvSpPr>
          <p:nvPr>
            <p:ph type="sldNum" sz="quarter" idx="10"/>
          </p:nvPr>
        </p:nvSpPr>
        <p:spPr/>
        <p:txBody>
          <a:bodyPr/>
          <a:lstStyle/>
          <a:p>
            <a:fld id="{03C76085-AD4B-4410-8EBD-F2CC1259803F}" type="slidenum">
              <a:rPr lang="en-GB" smtClean="0"/>
              <a:t>1</a:t>
            </a:fld>
            <a:endParaRPr lang="en-GB"/>
          </a:p>
        </p:txBody>
      </p:sp>
    </p:spTree>
    <p:extLst>
      <p:ext uri="{BB962C8B-B14F-4D97-AF65-F5344CB8AC3E}">
        <p14:creationId xmlns:p14="http://schemas.microsoft.com/office/powerpoint/2010/main" val="3640855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xfrm>
            <a:off x="82550" y="744538"/>
            <a:ext cx="6616700" cy="3722687"/>
          </a:xfrm>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bodyPr>
          <a:lstStyle/>
          <a:p>
            <a:r>
              <a:rPr lang="en-GB" dirty="0"/>
              <a:t>Read</a:t>
            </a:r>
            <a:r>
              <a:rPr lang="en-GB" baseline="0" dirty="0"/>
              <a:t> slide. It is important to aim for optimal management in order to keep young people in school as much as possible so they are able to reach their full academic potential. Pupils will need time off to attend their appointments and they should not have their attendance record penalised for this</a:t>
            </a:r>
            <a:r>
              <a:rPr lang="en-GB" baseline="0"/>
              <a:t>. </a:t>
            </a:r>
            <a:endParaRPr lang="en-GB" dirty="0"/>
          </a:p>
        </p:txBody>
      </p:sp>
    </p:spTree>
    <p:extLst>
      <p:ext uri="{BB962C8B-B14F-4D97-AF65-F5344CB8AC3E}">
        <p14:creationId xmlns:p14="http://schemas.microsoft.com/office/powerpoint/2010/main" val="38630492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importance of optimal diabetes management.</a:t>
            </a:r>
          </a:p>
          <a:p>
            <a:r>
              <a:rPr lang="en-GB" baseline="0" dirty="0"/>
              <a:t>The risk of developing long term complications is increased if the person’s glucose levels are above the optimal range for long periods of time. These complications can include problems with eyes, kidneys, feet, the heart, during pregnancy and overall can reduce life expectancy. Although this information is very negative, over the last few years as new technologies have improved and been made available to aid optimal management, the impact on life expectancy has reduced </a:t>
            </a:r>
            <a:r>
              <a:rPr lang="en-GB" baseline="0"/>
              <a:t>and continues to do so.</a:t>
            </a:r>
            <a:endParaRPr lang="en-GB" dirty="0"/>
          </a:p>
        </p:txBody>
      </p:sp>
      <p:sp>
        <p:nvSpPr>
          <p:cNvPr id="4" name="Slide Number Placeholder 3"/>
          <p:cNvSpPr>
            <a:spLocks noGrp="1"/>
          </p:cNvSpPr>
          <p:nvPr>
            <p:ph type="sldNum" sz="quarter" idx="10"/>
          </p:nvPr>
        </p:nvSpPr>
        <p:spPr/>
        <p:txBody>
          <a:bodyPr/>
          <a:lstStyle/>
          <a:p>
            <a:fld id="{03C76085-AD4B-4410-8EBD-F2CC1259803F}" type="slidenum">
              <a:rPr lang="en-GB" smtClean="0"/>
              <a:t>11</a:t>
            </a:fld>
            <a:endParaRPr lang="en-GB"/>
          </a:p>
        </p:txBody>
      </p:sp>
    </p:spTree>
    <p:extLst>
      <p:ext uri="{BB962C8B-B14F-4D97-AF65-F5344CB8AC3E}">
        <p14:creationId xmlns:p14="http://schemas.microsoft.com/office/powerpoint/2010/main" val="6073748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03C76085-AD4B-4410-8EBD-F2CC1259803F}" type="slidenum">
              <a:rPr lang="en-GB" smtClean="0"/>
              <a:t>12</a:t>
            </a:fld>
            <a:endParaRPr lang="en-GB"/>
          </a:p>
        </p:txBody>
      </p:sp>
    </p:spTree>
    <p:extLst>
      <p:ext uri="{BB962C8B-B14F-4D97-AF65-F5344CB8AC3E}">
        <p14:creationId xmlns:p14="http://schemas.microsoft.com/office/powerpoint/2010/main" val="23684788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Dietary management</a:t>
            </a:r>
            <a:r>
              <a:rPr lang="en-GB" baseline="0" dirty="0"/>
              <a:t> of Type </a:t>
            </a:r>
            <a:r>
              <a:rPr lang="en-GB" baseline="0"/>
              <a:t>1 diabetes</a:t>
            </a:r>
            <a:endParaRPr lang="en-GB" dirty="0"/>
          </a:p>
        </p:txBody>
      </p:sp>
      <p:sp>
        <p:nvSpPr>
          <p:cNvPr id="4" name="Slide Number Placeholder 3"/>
          <p:cNvSpPr>
            <a:spLocks noGrp="1"/>
          </p:cNvSpPr>
          <p:nvPr>
            <p:ph type="sldNum" sz="quarter" idx="10"/>
          </p:nvPr>
        </p:nvSpPr>
        <p:spPr/>
        <p:txBody>
          <a:bodyPr/>
          <a:lstStyle/>
          <a:p>
            <a:fld id="{B649C15D-2F83-4226-9737-169F3E131D8F}" type="slidenum">
              <a:rPr lang="en-GB" smtClean="0"/>
              <a:t>13</a:t>
            </a:fld>
            <a:endParaRPr lang="en-GB"/>
          </a:p>
        </p:txBody>
      </p:sp>
    </p:spTree>
    <p:extLst>
      <p:ext uri="{BB962C8B-B14F-4D97-AF65-F5344CB8AC3E}">
        <p14:creationId xmlns:p14="http://schemas.microsoft.com/office/powerpoint/2010/main" val="41898143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a:t>
            </a:r>
            <a:r>
              <a:rPr lang="en-GB" baseline="0" dirty="0"/>
              <a:t> Principles of dose adjustment</a:t>
            </a:r>
          </a:p>
          <a:p>
            <a:r>
              <a:rPr lang="en-GB" baseline="0" dirty="0"/>
              <a:t>Rapid acting insulin such as </a:t>
            </a:r>
            <a:r>
              <a:rPr lang="en-GB" baseline="0" dirty="0" err="1"/>
              <a:t>Novorapid</a:t>
            </a:r>
            <a:r>
              <a:rPr lang="en-GB" baseline="0" dirty="0"/>
              <a:t>, Humalog, </a:t>
            </a:r>
            <a:r>
              <a:rPr lang="en-GB" baseline="0"/>
              <a:t>Apidra </a:t>
            </a:r>
            <a:r>
              <a:rPr lang="en-GB" baseline="0" dirty="0"/>
              <a:t>or </a:t>
            </a:r>
            <a:r>
              <a:rPr lang="en-GB" baseline="0" dirty="0" err="1"/>
              <a:t>Fiasp</a:t>
            </a:r>
            <a:r>
              <a:rPr lang="en-GB" baseline="0" dirty="0"/>
              <a:t> is given at each meal and some snacks. Long acting insulin such as </a:t>
            </a:r>
            <a:r>
              <a:rPr lang="en-GB" baseline="0" dirty="0" err="1"/>
              <a:t>Levemir</a:t>
            </a:r>
            <a:r>
              <a:rPr lang="en-GB" baseline="0" dirty="0"/>
              <a:t>, Lantus or </a:t>
            </a:r>
            <a:r>
              <a:rPr lang="en-GB" baseline="0" dirty="0" err="1"/>
              <a:t>Tresiba</a:t>
            </a:r>
            <a:r>
              <a:rPr lang="en-GB" baseline="0" dirty="0"/>
              <a:t> is given once or twice daily. </a:t>
            </a:r>
          </a:p>
          <a:p>
            <a:r>
              <a:rPr lang="en-GB" baseline="0" dirty="0"/>
              <a:t>The amount of rapid acting insulin will change depending on the blood glucose level before the meal and the amount of carbohydrate that the meal or snack contains. The amount of long acting insulin is not affected by the amount of food eaten or the blood glucose level at that time. This dose doesn’t vary from day to day but may change over time as the young person grows.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14</a:t>
            </a:fld>
            <a:endParaRPr lang="en-GB"/>
          </a:p>
        </p:txBody>
      </p:sp>
    </p:spTree>
    <p:extLst>
      <p:ext uri="{BB962C8B-B14F-4D97-AF65-F5344CB8AC3E}">
        <p14:creationId xmlns:p14="http://schemas.microsoft.com/office/powerpoint/2010/main" val="3626581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a:p>
            <a:r>
              <a:rPr lang="en-GB" dirty="0"/>
              <a:t>The </a:t>
            </a:r>
            <a:r>
              <a:rPr lang="en-GB" dirty="0" err="1"/>
              <a:t>Eatwell</a:t>
            </a:r>
            <a:r>
              <a:rPr lang="en-GB" dirty="0"/>
              <a:t> Guide as shown here provides a guide</a:t>
            </a:r>
            <a:r>
              <a:rPr lang="en-GB" baseline="0" dirty="0"/>
              <a:t> for a healthy balanced diet. This is the same for everyone regardless of whether they have diabetes or not. Young people with diabetes do not need to follow a specific diet but should be encouraged to have healthy meals and snacks and limit the amount of high fat and high sugar foods and drinks consumed.</a:t>
            </a:r>
            <a:endParaRPr lang="en-GB" dirty="0"/>
          </a:p>
          <a:p>
            <a:endParaRPr lang="en-GB" dirty="0"/>
          </a:p>
        </p:txBody>
      </p:sp>
      <p:sp>
        <p:nvSpPr>
          <p:cNvPr id="4" name="Slide Number Placeholder 3"/>
          <p:cNvSpPr>
            <a:spLocks noGrp="1"/>
          </p:cNvSpPr>
          <p:nvPr>
            <p:ph type="sldNum" sz="quarter" idx="10"/>
          </p:nvPr>
        </p:nvSpPr>
        <p:spPr/>
        <p:txBody>
          <a:bodyPr/>
          <a:lstStyle/>
          <a:p>
            <a:fld id="{B649C15D-2F83-4226-9737-169F3E131D8F}" type="slidenum">
              <a:rPr lang="en-GB" smtClean="0"/>
              <a:t>15</a:t>
            </a:fld>
            <a:endParaRPr lang="en-GB"/>
          </a:p>
        </p:txBody>
      </p:sp>
    </p:spTree>
    <p:extLst>
      <p:ext uri="{BB962C8B-B14F-4D97-AF65-F5344CB8AC3E}">
        <p14:creationId xmlns:p14="http://schemas.microsoft.com/office/powerpoint/2010/main" val="35806105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Digestion of food.</a:t>
            </a:r>
          </a:p>
          <a:p>
            <a:r>
              <a:rPr lang="en-GB" dirty="0"/>
              <a:t>Protein foods such as meat, fish, eggs, cheese,</a:t>
            </a:r>
            <a:r>
              <a:rPr lang="en-GB" baseline="0" dirty="0"/>
              <a:t> nuts and soya are digested and broken down into amino acids. Amino acids only have a small effect on blood glucose levels.</a:t>
            </a:r>
            <a:endParaRPr lang="en-GB" dirty="0"/>
          </a:p>
          <a:p>
            <a:endParaRPr lang="en-GB" dirty="0"/>
          </a:p>
        </p:txBody>
      </p:sp>
      <p:sp>
        <p:nvSpPr>
          <p:cNvPr id="4" name="Slide Number Placeholder 3"/>
          <p:cNvSpPr>
            <a:spLocks noGrp="1"/>
          </p:cNvSpPr>
          <p:nvPr>
            <p:ph type="sldNum" sz="quarter" idx="10"/>
          </p:nvPr>
        </p:nvSpPr>
        <p:spPr/>
        <p:txBody>
          <a:bodyPr/>
          <a:lstStyle/>
          <a:p>
            <a:fld id="{B649C15D-2F83-4226-9737-169F3E131D8F}" type="slidenum">
              <a:rPr lang="en-GB" smtClean="0"/>
              <a:t>16</a:t>
            </a:fld>
            <a:endParaRPr lang="en-GB"/>
          </a:p>
        </p:txBody>
      </p:sp>
    </p:spTree>
    <p:extLst>
      <p:ext uri="{BB962C8B-B14F-4D97-AF65-F5344CB8AC3E}">
        <p14:creationId xmlns:p14="http://schemas.microsoft.com/office/powerpoint/2010/main" val="35252863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Fats such</a:t>
            </a:r>
            <a:r>
              <a:rPr lang="en-GB" baseline="0" dirty="0"/>
              <a:t> as margarine, butter, oil and creams are broken down into fatty acids which also only have a small effect on blood glucose levels</a:t>
            </a:r>
            <a:endParaRPr lang="en-GB" dirty="0"/>
          </a:p>
          <a:p>
            <a:endParaRPr lang="en-GB" dirty="0"/>
          </a:p>
        </p:txBody>
      </p:sp>
      <p:sp>
        <p:nvSpPr>
          <p:cNvPr id="4" name="Slide Number Placeholder 3"/>
          <p:cNvSpPr>
            <a:spLocks noGrp="1"/>
          </p:cNvSpPr>
          <p:nvPr>
            <p:ph type="sldNum" sz="quarter" idx="10"/>
          </p:nvPr>
        </p:nvSpPr>
        <p:spPr/>
        <p:txBody>
          <a:bodyPr/>
          <a:lstStyle/>
          <a:p>
            <a:fld id="{B649C15D-2F83-4226-9737-169F3E131D8F}" type="slidenum">
              <a:rPr lang="en-GB" smtClean="0"/>
              <a:t>17</a:t>
            </a:fld>
            <a:endParaRPr lang="en-GB"/>
          </a:p>
        </p:txBody>
      </p:sp>
    </p:spTree>
    <p:extLst>
      <p:ext uri="{BB962C8B-B14F-4D97-AF65-F5344CB8AC3E}">
        <p14:creationId xmlns:p14="http://schemas.microsoft.com/office/powerpoint/2010/main" val="23105024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All food containing carbohydrate</a:t>
            </a:r>
            <a:r>
              <a:rPr lang="en-GB" baseline="0" dirty="0"/>
              <a:t> will be broken down into glucose. This will therefore increase the blood glucose levels.</a:t>
            </a:r>
            <a:endParaRPr lang="en-GB" dirty="0"/>
          </a:p>
          <a:p>
            <a:endParaRPr lang="en-GB" dirty="0"/>
          </a:p>
        </p:txBody>
      </p:sp>
      <p:sp>
        <p:nvSpPr>
          <p:cNvPr id="4" name="Slide Number Placeholder 3"/>
          <p:cNvSpPr>
            <a:spLocks noGrp="1"/>
          </p:cNvSpPr>
          <p:nvPr>
            <p:ph type="sldNum" sz="quarter" idx="10"/>
          </p:nvPr>
        </p:nvSpPr>
        <p:spPr/>
        <p:txBody>
          <a:bodyPr/>
          <a:lstStyle/>
          <a:p>
            <a:fld id="{B649C15D-2F83-4226-9737-169F3E131D8F}" type="slidenum">
              <a:rPr lang="en-GB" smtClean="0"/>
              <a:t>18</a:t>
            </a:fld>
            <a:endParaRPr lang="en-GB"/>
          </a:p>
        </p:txBody>
      </p:sp>
    </p:spTree>
    <p:extLst>
      <p:ext uri="{BB962C8B-B14F-4D97-AF65-F5344CB8AC3E}">
        <p14:creationId xmlns:p14="http://schemas.microsoft.com/office/powerpoint/2010/main" val="42379418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Carbohydrate is found</a:t>
            </a:r>
            <a:r>
              <a:rPr lang="en-GB" baseline="0" dirty="0"/>
              <a:t> in many types of food. The main foods which contain carbohydrate can be broken down into 4 types. The first is cereal starches. These include anything that is made from grains such as rice, bread, flour products, breakfast cereals, pasta, noodles and couscous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19</a:t>
            </a:fld>
            <a:endParaRPr lang="en-GB"/>
          </a:p>
        </p:txBody>
      </p:sp>
    </p:spTree>
    <p:extLst>
      <p:ext uri="{BB962C8B-B14F-4D97-AF65-F5344CB8AC3E}">
        <p14:creationId xmlns:p14="http://schemas.microsoft.com/office/powerpoint/2010/main" val="23738794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xfrm>
            <a:off x="82550" y="744538"/>
            <a:ext cx="6616700" cy="3722687"/>
          </a:xfrm>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full training covers (READ SLIDE) however </a:t>
            </a:r>
            <a:r>
              <a:rPr lang="en-GB" baseline="0" dirty="0"/>
              <a:t>this training is made up different videos and your local team will advise you which need to be watched depending on which training you need to undertake. </a:t>
            </a:r>
            <a:r>
              <a:rPr lang="en-US" dirty="0"/>
              <a:t>All children will</a:t>
            </a:r>
            <a:r>
              <a:rPr lang="en-US" baseline="0" dirty="0"/>
              <a:t> have an Individual Healthcare Plan in place from their local diabetes team. Please refer to these for specific information. </a:t>
            </a:r>
            <a:endParaRPr lang="en-GB" dirty="0"/>
          </a:p>
          <a:p>
            <a:pPr eaLnBrk="1" hangingPunct="1">
              <a:spcBef>
                <a:spcPct val="0"/>
              </a:spcBef>
            </a:pPr>
            <a:endParaRPr lang="en-US" baseline="0" dirty="0"/>
          </a:p>
        </p:txBody>
      </p:sp>
      <p:sp>
        <p:nvSpPr>
          <p:cNvPr id="67588" name="Slide Number Placeholder 3"/>
          <p:cNvSpPr txBox="1">
            <a:spLocks noGrp="1"/>
          </p:cNvSpPr>
          <p:nvPr/>
        </p:nvSpPr>
        <p:spPr bwMode="auto">
          <a:xfrm>
            <a:off x="3840698" y="9428242"/>
            <a:ext cx="2939519" cy="496809"/>
          </a:xfrm>
          <a:prstGeom prst="rect">
            <a:avLst/>
          </a:prstGeom>
          <a:noFill/>
          <a:ln w="9525">
            <a:noFill/>
            <a:miter lim="800000"/>
            <a:headEnd/>
            <a:tailEnd/>
          </a:ln>
        </p:spPr>
        <p:txBody>
          <a:bodyPr lIns="91339" tIns="45670" rIns="91339" bIns="45670" anchor="b"/>
          <a:lstStyle/>
          <a:p>
            <a:pPr algn="r"/>
            <a:fld id="{E0185A15-4E31-4451-86BF-33A4E96E0351}" type="slidenum">
              <a:rPr lang="en-GB" sz="1200"/>
              <a:pPr algn="r"/>
              <a:t>2</a:t>
            </a:fld>
            <a:endParaRPr lang="en-GB" sz="1200" dirty="0"/>
          </a:p>
        </p:txBody>
      </p:sp>
    </p:spTree>
    <p:extLst>
      <p:ext uri="{BB962C8B-B14F-4D97-AF65-F5344CB8AC3E}">
        <p14:creationId xmlns:p14="http://schemas.microsoft.com/office/powerpoint/2010/main" val="41373944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Vegetables</a:t>
            </a:r>
            <a:r>
              <a:rPr lang="en-GB" baseline="0" dirty="0"/>
              <a:t> starches will also be broken down into glucose. Examples of these are potatoes, sweet potatoes, yams, peas, sweetcorn, beans and lentils. Most other vegetables contain a small amount of carbohydrate however as this amount is so small, we don’t usually count them</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20</a:t>
            </a:fld>
            <a:endParaRPr lang="en-GB"/>
          </a:p>
        </p:txBody>
      </p:sp>
    </p:spTree>
    <p:extLst>
      <p:ext uri="{BB962C8B-B14F-4D97-AF65-F5344CB8AC3E}">
        <p14:creationId xmlns:p14="http://schemas.microsoft.com/office/powerpoint/2010/main" val="11843066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Fruit,</a:t>
            </a:r>
            <a:r>
              <a:rPr lang="en-GB" baseline="0" dirty="0"/>
              <a:t> fruit juice, milk and other dairy products contain natural sugars. These will also break down in the digestive system into glucose and therefore effect the blood glucose levels.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21</a:t>
            </a:fld>
            <a:endParaRPr lang="en-GB"/>
          </a:p>
        </p:txBody>
      </p:sp>
    </p:spTree>
    <p:extLst>
      <p:ext uri="{BB962C8B-B14F-4D97-AF65-F5344CB8AC3E}">
        <p14:creationId xmlns:p14="http://schemas.microsoft.com/office/powerpoint/2010/main" val="37106992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Sugar</a:t>
            </a:r>
            <a:r>
              <a:rPr lang="en-GB" baseline="0" dirty="0"/>
              <a:t> can also be added to food. These foods include sweets, jam, sugary drinks, chocolate, biscuits and cakes. Whilst we say that people with diabetes can have these foods, it is also advised that in order to have a healthy balanced diet these foods and drinks should not be consumed all the time. Therefore we advise choosing healthier snack options such as a yoghurt or fruit and opting for sugar free drinks.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22</a:t>
            </a:fld>
            <a:endParaRPr lang="en-GB"/>
          </a:p>
        </p:txBody>
      </p:sp>
    </p:spTree>
    <p:extLst>
      <p:ext uri="{BB962C8B-B14F-4D97-AF65-F5344CB8AC3E}">
        <p14:creationId xmlns:p14="http://schemas.microsoft.com/office/powerpoint/2010/main" val="27267146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table can be used as a quick reference guide for which food do and don’t </a:t>
            </a:r>
            <a:r>
              <a:rPr lang="en-GB"/>
              <a:t>contain carbohydrate.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23</a:t>
            </a:fld>
            <a:endParaRPr lang="en-GB"/>
          </a:p>
        </p:txBody>
      </p:sp>
    </p:spTree>
    <p:extLst>
      <p:ext uri="{BB962C8B-B14F-4D97-AF65-F5344CB8AC3E}">
        <p14:creationId xmlns:p14="http://schemas.microsoft.com/office/powerpoint/2010/main" val="1848773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aim of carbohydrate counting is to encourage a healthy balanced diet whilst allowing</a:t>
            </a:r>
            <a:r>
              <a:rPr lang="en-GB" baseline="0" dirty="0"/>
              <a:t> the young person to choose the type and amount of food they wish to eat. Years ago, the management of diabetes included matching the amount of food to the fixed dose of insulin. This meant that the same amount and type of food needed to be eaten regularly. Today, we aim to match the appropriate amount of rapid acting insulin such as </a:t>
            </a:r>
            <a:r>
              <a:rPr lang="en-GB" baseline="0" dirty="0" err="1"/>
              <a:t>Novorapid</a:t>
            </a:r>
            <a:r>
              <a:rPr lang="en-GB" baseline="0" dirty="0"/>
              <a:t>, Humalog, </a:t>
            </a:r>
            <a:r>
              <a:rPr lang="en-GB" baseline="0" dirty="0" err="1"/>
              <a:t>Fiasp</a:t>
            </a:r>
            <a:r>
              <a:rPr lang="en-GB" baseline="0" dirty="0"/>
              <a:t> or </a:t>
            </a:r>
            <a:r>
              <a:rPr lang="en-GB" baseline="0" dirty="0" err="1"/>
              <a:t>Apidra</a:t>
            </a:r>
            <a:r>
              <a:rPr lang="en-GB" baseline="0" dirty="0"/>
              <a:t> to the amount of food eaten. This means that if the young person isn’t very hungry one mealtime and eats less food, less insulin is given. If they are hungry and </a:t>
            </a:r>
            <a:r>
              <a:rPr lang="en-GB" baseline="0"/>
              <a:t>eat more food, </a:t>
            </a:r>
            <a:r>
              <a:rPr lang="en-GB" baseline="0" dirty="0"/>
              <a:t>then more insulin would be given. This helps maintain the blood glucose levels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24</a:t>
            </a:fld>
            <a:endParaRPr lang="en-GB"/>
          </a:p>
        </p:txBody>
      </p:sp>
    </p:spTree>
    <p:extLst>
      <p:ext uri="{BB962C8B-B14F-4D97-AF65-F5344CB8AC3E}">
        <p14:creationId xmlns:p14="http://schemas.microsoft.com/office/powerpoint/2010/main" val="35982946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resources available to</a:t>
            </a:r>
            <a:r>
              <a:rPr lang="en-GB" baseline="0" dirty="0"/>
              <a:t> assist with carbohydrate counting. These include books, food labels, manufacturer or restaurant websites, apps and weighing scales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25</a:t>
            </a:fld>
            <a:endParaRPr lang="en-GB"/>
          </a:p>
        </p:txBody>
      </p:sp>
    </p:spTree>
    <p:extLst>
      <p:ext uri="{BB962C8B-B14F-4D97-AF65-F5344CB8AC3E}">
        <p14:creationId xmlns:p14="http://schemas.microsoft.com/office/powerpoint/2010/main" val="14461856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using food labels, it is important</a:t>
            </a:r>
            <a:r>
              <a:rPr lang="en-GB" baseline="0" dirty="0"/>
              <a:t> to use the total carbohydrate value rather than the ‘of which sugars’ valve. This is because all the carbohydrate will be broken down into glucose, not just the sugar. Using the ‘of which sugars’ valve can result in an inaccurate dose of insulin being given. Do not round up on individual carb amounts.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a:t>
            </a:r>
            <a:r>
              <a:rPr lang="en-GB" baseline="0" dirty="0"/>
              <a:t> is an example of a food label. Many labels will include the typical valve for 100g of the product and information per serving. In this examples, the packet of crisps weighs 30g therefore as it is likely that the young person will eat the whole bag, the valve given per 30g serving can be used. Again, the carbohydrate valve rather than the ‘of which sugars’ valve needs to be used therefore in this packet of crisps there is 16.8g of carbohydrate.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26</a:t>
            </a:fld>
            <a:endParaRPr lang="en-GB"/>
          </a:p>
        </p:txBody>
      </p:sp>
    </p:spTree>
    <p:extLst>
      <p:ext uri="{BB962C8B-B14F-4D97-AF65-F5344CB8AC3E}">
        <p14:creationId xmlns:p14="http://schemas.microsoft.com/office/powerpoint/2010/main" val="26875958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Some products many not provide the ‘per serving’ information. Examples</a:t>
            </a:r>
            <a:r>
              <a:rPr lang="en-GB" baseline="0" dirty="0"/>
              <a:t> of this is on pasta or rice packets. Therefore this calculation will need to be used. Firstly the amount of carbohydrates per 100g valve will need to be found from the label. Please remember to check that this is the information for the product as it will be eaten. For example, please ensure that the information used for pasta or rice is for the cooked product. </a:t>
            </a:r>
          </a:p>
          <a:p>
            <a:r>
              <a:rPr lang="en-GB" baseline="0" dirty="0"/>
              <a:t>Once this valve has been found, this number will need to be divided by 100. This gives you the amount of carbohydrate in 1g of the food.</a:t>
            </a:r>
          </a:p>
          <a:p>
            <a:r>
              <a:rPr lang="en-GB" baseline="0" dirty="0"/>
              <a:t>The portion that the young person is going to eat should then be weighed. </a:t>
            </a:r>
          </a:p>
          <a:p>
            <a:r>
              <a:rPr lang="en-GB" baseline="0" dirty="0"/>
              <a:t>To work out the amount of carbohydrate in the portion, multiply the answer from step 2 (the amount of carbs in 1g) by the answer for step 3 (the portion size weight)</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27</a:t>
            </a:fld>
            <a:endParaRPr lang="en-GB"/>
          </a:p>
        </p:txBody>
      </p:sp>
    </p:spTree>
    <p:extLst>
      <p:ext uri="{BB962C8B-B14F-4D97-AF65-F5344CB8AC3E}">
        <p14:creationId xmlns:p14="http://schemas.microsoft.com/office/powerpoint/2010/main" val="34525277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carbs and </a:t>
            </a:r>
            <a:r>
              <a:rPr lang="en-GB" dirty="0" err="1"/>
              <a:t>cals</a:t>
            </a:r>
            <a:r>
              <a:rPr lang="en-GB" dirty="0"/>
              <a:t> book and app are useful</a:t>
            </a:r>
            <a:r>
              <a:rPr lang="en-GB" baseline="0" dirty="0"/>
              <a:t> quick reference resources for carbohydrate counting. They contain pictures of food with different portion sizes and the amount of carbohydrate contained in the food.</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28</a:t>
            </a:fld>
            <a:endParaRPr lang="en-GB"/>
          </a:p>
        </p:txBody>
      </p:sp>
    </p:spTree>
    <p:extLst>
      <p:ext uri="{BB962C8B-B14F-4D97-AF65-F5344CB8AC3E}">
        <p14:creationId xmlns:p14="http://schemas.microsoft.com/office/powerpoint/2010/main" val="8787855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Read slide</a:t>
            </a:r>
          </a:p>
        </p:txBody>
      </p:sp>
      <p:sp>
        <p:nvSpPr>
          <p:cNvPr id="4" name="Slide Number Placeholder 3"/>
          <p:cNvSpPr>
            <a:spLocks noGrp="1"/>
          </p:cNvSpPr>
          <p:nvPr>
            <p:ph type="sldNum" sz="quarter" idx="10"/>
          </p:nvPr>
        </p:nvSpPr>
        <p:spPr/>
        <p:txBody>
          <a:bodyPr/>
          <a:lstStyle/>
          <a:p>
            <a:fld id="{574C3BF5-C495-4DEE-9055-0890B9EF1375}" type="slidenum">
              <a:rPr lang="en-GB" smtClean="0"/>
              <a:t>29</a:t>
            </a:fld>
            <a:endParaRPr lang="en-GB"/>
          </a:p>
        </p:txBody>
      </p:sp>
    </p:spTree>
    <p:extLst>
      <p:ext uri="{BB962C8B-B14F-4D97-AF65-F5344CB8AC3E}">
        <p14:creationId xmlns:p14="http://schemas.microsoft.com/office/powerpoint/2010/main" val="41309242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TextEdit="1"/>
          </p:cNvSpPr>
          <p:nvPr>
            <p:ph type="sldImg"/>
          </p:nvPr>
        </p:nvSpPr>
        <p:spPr bwMode="auto">
          <a:xfrm>
            <a:off x="82550" y="744538"/>
            <a:ext cx="6616700" cy="3722687"/>
          </a:xfrm>
          <a:noFill/>
          <a:ln>
            <a:solidFill>
              <a:srgbClr val="000000"/>
            </a:solidFill>
            <a:miter lim="800000"/>
            <a:headEnd/>
            <a:tailEnd/>
          </a:ln>
        </p:spPr>
      </p:sp>
      <p:sp>
        <p:nvSpPr>
          <p:cNvPr id="24579" name="Rectangle 3"/>
          <p:cNvSpPr>
            <a:spLocks noGrp="1"/>
          </p:cNvSpPr>
          <p:nvPr>
            <p:ph type="body" idx="1"/>
          </p:nvPr>
        </p:nvSpPr>
        <p:spPr bwMode="auto">
          <a:noFill/>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aim of the training is to highlight and provide an overview of the skills and information required to support a child or young person with diabetes. Appropriate diabetes care in the school and early year setting is necessary for all young</a:t>
            </a:r>
            <a:r>
              <a:rPr lang="en-GB" baseline="0" dirty="0"/>
              <a:t> people</a:t>
            </a:r>
            <a:r>
              <a:rPr lang="en-GB" dirty="0"/>
              <a:t>’s immediate safety, long -term well being and ability to achieve optimal academic performance. </a:t>
            </a:r>
            <a:r>
              <a:rPr lang="en-GB" baseline="0" dirty="0"/>
              <a:t>Please note that people with diabetes are protected under the Equality Act 2010, therefore pupils cannot be seen to be discriminated against. In view of this, appropriately trained staff need to be available for all activities the YP participates in, including breakfast clubs, after school clubs and residential trips. It is important for several members of staff to be trained so that there is always someone available to supervise the YP’s diabetes. This is particularly important for times when the usual diabetes trained staff member is </a:t>
            </a:r>
            <a:r>
              <a:rPr lang="en-GB" baseline="0"/>
              <a:t>not available.</a:t>
            </a:r>
            <a:endParaRPr lang="en-GB" dirty="0"/>
          </a:p>
        </p:txBody>
      </p:sp>
    </p:spTree>
    <p:extLst>
      <p:ext uri="{BB962C8B-B14F-4D97-AF65-F5344CB8AC3E}">
        <p14:creationId xmlns:p14="http://schemas.microsoft.com/office/powerpoint/2010/main" val="11755419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When calculating insulin doses, the amount of rapid activing insulin e.g. Humalog,</a:t>
            </a:r>
            <a:r>
              <a:rPr lang="en-GB" baseline="0" dirty="0"/>
              <a:t> </a:t>
            </a:r>
            <a:r>
              <a:rPr lang="en-GB" baseline="0" dirty="0" err="1"/>
              <a:t>Novorapid</a:t>
            </a:r>
            <a:r>
              <a:rPr lang="en-GB" baseline="0" dirty="0"/>
              <a:t>, </a:t>
            </a:r>
            <a:r>
              <a:rPr lang="en-GB" baseline="0" dirty="0" err="1"/>
              <a:t>Fiasp</a:t>
            </a:r>
            <a:r>
              <a:rPr lang="en-GB" baseline="0" dirty="0"/>
              <a:t> or </a:t>
            </a:r>
            <a:r>
              <a:rPr lang="en-GB" baseline="0" dirty="0" err="1"/>
              <a:t>Apidra</a:t>
            </a:r>
            <a:r>
              <a:rPr lang="en-GB" baseline="0" dirty="0"/>
              <a:t> will depend on the amount of carbohydrate in the meal and the blood glucose level at that time. </a:t>
            </a:r>
            <a:endParaRPr lang="en-GB" dirty="0"/>
          </a:p>
        </p:txBody>
      </p:sp>
      <p:sp>
        <p:nvSpPr>
          <p:cNvPr id="4" name="Slide Number Placeholder 3"/>
          <p:cNvSpPr>
            <a:spLocks noGrp="1"/>
          </p:cNvSpPr>
          <p:nvPr>
            <p:ph type="sldNum" sz="quarter" idx="10"/>
          </p:nvPr>
        </p:nvSpPr>
        <p:spPr/>
        <p:txBody>
          <a:bodyPr/>
          <a:lstStyle/>
          <a:p>
            <a:fld id="{A84DBEF6-BB39-43E0-A767-D3E6431C7A8A}" type="slidenum">
              <a:rPr lang="en-GB" smtClean="0"/>
              <a:t>44</a:t>
            </a:fld>
            <a:endParaRPr lang="en-GB"/>
          </a:p>
        </p:txBody>
      </p:sp>
    </p:spTree>
    <p:extLst>
      <p:ext uri="{BB962C8B-B14F-4D97-AF65-F5344CB8AC3E}">
        <p14:creationId xmlns:p14="http://schemas.microsoft.com/office/powerpoint/2010/main" val="2628808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young</a:t>
            </a:r>
            <a:r>
              <a:rPr lang="en-GB" baseline="0" dirty="0"/>
              <a:t> person</a:t>
            </a:r>
            <a:r>
              <a:rPr lang="en-GB" dirty="0"/>
              <a:t> has an individual Insulin</a:t>
            </a:r>
            <a:r>
              <a:rPr lang="en-GB" baseline="0" dirty="0"/>
              <a:t> to </a:t>
            </a:r>
            <a:r>
              <a:rPr lang="en-GB" dirty="0"/>
              <a:t>Carbohydrate Ratio. This may be different for different meals. This</a:t>
            </a:r>
            <a:r>
              <a:rPr lang="en-GB" baseline="0" dirty="0"/>
              <a:t> example is a 1 to 10 ratio which means that for every 10g of carbohydrate, 1 unit of insulin is needed. Please refer to the young person’s Individual Healthcare plan for their insulin to carbohydrate ratio.</a:t>
            </a:r>
          </a:p>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45</a:t>
            </a:fld>
            <a:endParaRPr lang="en-GB"/>
          </a:p>
        </p:txBody>
      </p:sp>
    </p:spTree>
    <p:extLst>
      <p:ext uri="{BB962C8B-B14F-4D97-AF65-F5344CB8AC3E}">
        <p14:creationId xmlns:p14="http://schemas.microsoft.com/office/powerpoint/2010/main" val="1696054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all insulin pens can give half unit doses, work out to the nearest</a:t>
            </a:r>
            <a:r>
              <a:rPr lang="en-GB" baseline="0" dirty="0"/>
              <a:t> half unit.</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46</a:t>
            </a:fld>
            <a:endParaRPr lang="en-GB"/>
          </a:p>
        </p:txBody>
      </p:sp>
    </p:spTree>
    <p:extLst>
      <p:ext uri="{BB962C8B-B14F-4D97-AF65-F5344CB8AC3E}">
        <p14:creationId xmlns:p14="http://schemas.microsoft.com/office/powerpoint/2010/main" val="8154908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Remember all insulin pens can give half unit doses, work out to the nearest</a:t>
            </a:r>
            <a:r>
              <a:rPr lang="en-GB" baseline="0" dirty="0"/>
              <a:t> half unit.</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47</a:t>
            </a:fld>
            <a:endParaRPr lang="en-GB"/>
          </a:p>
        </p:txBody>
      </p:sp>
    </p:spTree>
    <p:extLst>
      <p:ext uri="{BB962C8B-B14F-4D97-AF65-F5344CB8AC3E}">
        <p14:creationId xmlns:p14="http://schemas.microsoft.com/office/powerpoint/2010/main" val="1846633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example is for every 7g of carbohydrate, half a unit is needed.</a:t>
            </a:r>
            <a:endParaRPr lang="en-GB" dirty="0"/>
          </a:p>
        </p:txBody>
      </p:sp>
      <p:sp>
        <p:nvSpPr>
          <p:cNvPr id="4" name="Slide Number Placeholder 3"/>
          <p:cNvSpPr>
            <a:spLocks noGrp="1"/>
          </p:cNvSpPr>
          <p:nvPr>
            <p:ph type="sldNum" sz="quarter" idx="10"/>
          </p:nvPr>
        </p:nvSpPr>
        <p:spPr/>
        <p:txBody>
          <a:bodyPr/>
          <a:lstStyle/>
          <a:p>
            <a:fld id="{A84DBEF6-BB39-43E0-A767-D3E6431C7A8A}" type="slidenum">
              <a:rPr lang="en-GB" smtClean="0"/>
              <a:t>48</a:t>
            </a:fld>
            <a:endParaRPr lang="en-GB"/>
          </a:p>
        </p:txBody>
      </p:sp>
    </p:spTree>
    <p:extLst>
      <p:ext uri="{BB962C8B-B14F-4D97-AF65-F5344CB8AC3E}">
        <p14:creationId xmlns:p14="http://schemas.microsoft.com/office/powerpoint/2010/main" val="33376224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 Please refer to the IHP</a:t>
            </a:r>
          </a:p>
        </p:txBody>
      </p:sp>
      <p:sp>
        <p:nvSpPr>
          <p:cNvPr id="4" name="Slide Number Placeholder 3"/>
          <p:cNvSpPr>
            <a:spLocks noGrp="1"/>
          </p:cNvSpPr>
          <p:nvPr>
            <p:ph type="sldNum" sz="quarter" idx="10"/>
          </p:nvPr>
        </p:nvSpPr>
        <p:spPr/>
        <p:txBody>
          <a:bodyPr/>
          <a:lstStyle/>
          <a:p>
            <a:fld id="{A84DBEF6-BB39-43E0-A767-D3E6431C7A8A}" type="slidenum">
              <a:rPr lang="en-GB" smtClean="0"/>
              <a:t>49</a:t>
            </a:fld>
            <a:endParaRPr lang="en-GB"/>
          </a:p>
        </p:txBody>
      </p:sp>
    </p:spTree>
    <p:extLst>
      <p:ext uri="{BB962C8B-B14F-4D97-AF65-F5344CB8AC3E}">
        <p14:creationId xmlns:p14="http://schemas.microsoft.com/office/powerpoint/2010/main" val="5341036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This table shows how many extra units are needed at different blood glucose levels</a:t>
            </a:r>
            <a:r>
              <a:rPr lang="en-GB" baseline="0" dirty="0"/>
              <a:t> using a 1 to 3 ISF</a:t>
            </a:r>
            <a:endParaRPr lang="en-GB" dirty="0"/>
          </a:p>
          <a:p>
            <a:endParaRPr lang="en-GB" dirty="0"/>
          </a:p>
        </p:txBody>
      </p:sp>
      <p:sp>
        <p:nvSpPr>
          <p:cNvPr id="4" name="Slide Number Placeholder 3"/>
          <p:cNvSpPr>
            <a:spLocks noGrp="1"/>
          </p:cNvSpPr>
          <p:nvPr>
            <p:ph type="sldNum" sz="quarter" idx="10"/>
          </p:nvPr>
        </p:nvSpPr>
        <p:spPr/>
        <p:txBody>
          <a:bodyPr/>
          <a:lstStyle/>
          <a:p>
            <a:fld id="{A84DBEF6-BB39-43E0-A767-D3E6431C7A8A}" type="slidenum">
              <a:rPr lang="en-GB" smtClean="0"/>
              <a:t>50</a:t>
            </a:fld>
            <a:endParaRPr lang="en-GB"/>
          </a:p>
        </p:txBody>
      </p:sp>
    </p:spTree>
    <p:extLst>
      <p:ext uri="{BB962C8B-B14F-4D97-AF65-F5344CB8AC3E}">
        <p14:creationId xmlns:p14="http://schemas.microsoft.com/office/powerpoint/2010/main" val="16824767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The</a:t>
            </a:r>
            <a:r>
              <a:rPr lang="en-GB" baseline="0"/>
              <a:t> amount of insulin that is required is calculated by adding the amount of insulin needed for the carbohydrate to the amount needed for a correction.</a:t>
            </a:r>
            <a:endParaRPr lang="en-GB"/>
          </a:p>
          <a:p>
            <a:endParaRPr lang="en-GB"/>
          </a:p>
        </p:txBody>
      </p:sp>
      <p:sp>
        <p:nvSpPr>
          <p:cNvPr id="4" name="Slide Number Placeholder 3"/>
          <p:cNvSpPr>
            <a:spLocks noGrp="1"/>
          </p:cNvSpPr>
          <p:nvPr>
            <p:ph type="sldNum" sz="quarter" idx="10"/>
          </p:nvPr>
        </p:nvSpPr>
        <p:spPr/>
        <p:txBody>
          <a:bodyPr/>
          <a:lstStyle/>
          <a:p>
            <a:fld id="{A84DBEF6-BB39-43E0-A767-D3E6431C7A8A}" type="slidenum">
              <a:rPr lang="en-GB" smtClean="0"/>
              <a:t>51</a:t>
            </a:fld>
            <a:endParaRPr lang="en-GB"/>
          </a:p>
        </p:txBody>
      </p:sp>
    </p:spTree>
    <p:extLst>
      <p:ext uri="{BB962C8B-B14F-4D97-AF65-F5344CB8AC3E}">
        <p14:creationId xmlns:p14="http://schemas.microsoft.com/office/powerpoint/2010/main" val="71838968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Insulin pump</a:t>
            </a:r>
            <a:r>
              <a:rPr lang="en-GB" baseline="0" dirty="0"/>
              <a:t> therapy is an a</a:t>
            </a:r>
            <a:r>
              <a:rPr lang="en-GB" dirty="0"/>
              <a:t>lternative way to give insulin</a:t>
            </a:r>
            <a:r>
              <a:rPr lang="en-GB" baseline="0" dirty="0"/>
              <a:t> is via insulin pump</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52</a:t>
            </a:fld>
            <a:endParaRPr lang="en-GB"/>
          </a:p>
        </p:txBody>
      </p:sp>
    </p:spTree>
    <p:extLst>
      <p:ext uri="{BB962C8B-B14F-4D97-AF65-F5344CB8AC3E}">
        <p14:creationId xmlns:p14="http://schemas.microsoft.com/office/powerpoint/2010/main" val="210335904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An insulin pump uses fast acting insulin only but in two ways. One if to provide background insulin and the other is as a bolus with food and for corrections.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u="none" strike="noStrike" kern="1200" baseline="0" dirty="0">
                <a:solidFill>
                  <a:schemeClr val="tx1"/>
                </a:solidFill>
                <a:latin typeface="+mn-lt"/>
                <a:ea typeface="+mn-ea"/>
                <a:cs typeface="+mn-cs"/>
              </a:rPr>
              <a:t>Bolus insulin - This acts in the same way as the mealtime (bolus) insulin works with injections. The pre-meal blood glucose reading will need to be added to the pump, although some meters will transfer the result to the pump via Bluetooth. The amount of carbohydrate the child is planning to eat will also need to be entered into the pump. The built-in bolus advisor will calculate how much insulin is needed. You will then need to check the recommended dose and confirm with a button push to deliver the insulin dose.</a:t>
            </a:r>
          </a:p>
          <a:p>
            <a:endParaRPr lang="en-GB" sz="1200" b="0" i="0" u="none" strike="noStrike" kern="1200" baseline="0" dirty="0">
              <a:solidFill>
                <a:schemeClr val="tx1"/>
              </a:solidFill>
              <a:latin typeface="+mn-lt"/>
              <a:ea typeface="+mn-ea"/>
              <a:cs typeface="+mn-cs"/>
            </a:endParaRPr>
          </a:p>
          <a:p>
            <a:r>
              <a:rPr lang="en-GB" sz="1200" b="0" i="0" u="none" strike="noStrike" kern="1200" baseline="0" dirty="0">
                <a:solidFill>
                  <a:schemeClr val="tx1"/>
                </a:solidFill>
                <a:latin typeface="+mn-lt"/>
                <a:ea typeface="+mn-ea"/>
                <a:cs typeface="+mn-cs"/>
              </a:rPr>
              <a:t>Background settings - The pump delivers the basal insulin continuously in small amounts day and night and has a similar effect to a long-acting insulin taken by those using insulin injections rather than an insulin pump. The basal insulin rate can be adjusted hourly to deliver different amounts of insulin. This is called a basal rate profile and the team will adjust the settings with the child until the basal profile is just right. </a:t>
            </a:r>
          </a:p>
          <a:p>
            <a:endParaRPr lang="en-GB" sz="1200" b="0" i="0" u="none" strike="noStrike" kern="1200" baseline="0" dirty="0">
              <a:solidFill>
                <a:schemeClr val="tx1"/>
              </a:solidFill>
              <a:latin typeface="+mn-lt"/>
              <a:ea typeface="+mn-ea"/>
              <a:cs typeface="+mn-cs"/>
            </a:endParaRPr>
          </a:p>
          <a:p>
            <a:endParaRPr lang="en-GB"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On the pump there is the ability to set temporary basal rates. This means increasing or decreasing the amount of background insulin. This can be useful in preparation for sports as by reducing the amount of insulin being given before and during the activity, it can help maintain the blood glucose levels within the target range. Please refer to the IHP for guidance.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Because the insulin pump uses fast acting insulin only and there is no long lasting insulin in the child’s system, it is important to test for ketones if the blood glucose level is above 14 </a:t>
            </a:r>
            <a:r>
              <a:rPr lang="en-GB" baseline="0" dirty="0" err="1"/>
              <a:t>mmol</a:t>
            </a:r>
            <a:r>
              <a:rPr lang="en-GB" baseline="0" dirty="0"/>
              <a:t>/l. Please follow the local guidelines in the IHP which will guide you though how to manage this.  If the pump stops working, it is important to contact the parents asap as need to be dealt with within an hour.</a:t>
            </a:r>
          </a:p>
          <a:p>
            <a:endParaRPr lang="en-GB" dirty="0"/>
          </a:p>
        </p:txBody>
      </p:sp>
      <p:sp>
        <p:nvSpPr>
          <p:cNvPr id="4" name="Slide Number Placeholder 3"/>
          <p:cNvSpPr>
            <a:spLocks noGrp="1"/>
          </p:cNvSpPr>
          <p:nvPr>
            <p:ph type="sldNum" sz="quarter" idx="10"/>
          </p:nvPr>
        </p:nvSpPr>
        <p:spPr/>
        <p:txBody>
          <a:bodyPr/>
          <a:lstStyle/>
          <a:p>
            <a:fld id="{50D89634-EA35-48A6-8862-A919EBDDD196}" type="slidenum">
              <a:rPr lang="en-GB" smtClean="0"/>
              <a:t>53</a:t>
            </a:fld>
            <a:endParaRPr lang="en-GB"/>
          </a:p>
        </p:txBody>
      </p:sp>
    </p:spTree>
    <p:extLst>
      <p:ext uri="{BB962C8B-B14F-4D97-AF65-F5344CB8AC3E}">
        <p14:creationId xmlns:p14="http://schemas.microsoft.com/office/powerpoint/2010/main" val="2494124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TextEdit="1"/>
          </p:cNvSpPr>
          <p:nvPr>
            <p:ph type="sldImg"/>
          </p:nvPr>
        </p:nvSpPr>
        <p:spPr bwMode="auto">
          <a:xfrm>
            <a:off x="82550" y="744538"/>
            <a:ext cx="6616700" cy="3722687"/>
          </a:xfrm>
          <a:noFill/>
          <a:ln>
            <a:solidFill>
              <a:srgbClr val="000000"/>
            </a:solidFill>
            <a:miter lim="800000"/>
            <a:headEnd/>
            <a:tailEnd/>
          </a:ln>
        </p:spPr>
      </p:sp>
      <p:sp>
        <p:nvSpPr>
          <p:cNvPr id="3481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Read slide</a:t>
            </a:r>
          </a:p>
        </p:txBody>
      </p:sp>
    </p:spTree>
    <p:extLst>
      <p:ext uri="{BB962C8B-B14F-4D97-AF65-F5344CB8AC3E}">
        <p14:creationId xmlns:p14="http://schemas.microsoft.com/office/powerpoint/2010/main" val="20099256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54</a:t>
            </a:fld>
            <a:endParaRPr lang="en-GB"/>
          </a:p>
        </p:txBody>
      </p:sp>
    </p:spTree>
    <p:extLst>
      <p:ext uri="{BB962C8B-B14F-4D97-AF65-F5344CB8AC3E}">
        <p14:creationId xmlns:p14="http://schemas.microsoft.com/office/powerpoint/2010/main" val="391834660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Using the insulin to carbohydrate ratio of 1 unit to 10g of carbohydrates</a:t>
            </a:r>
            <a:r>
              <a:rPr lang="en-GB" baseline="0" dirty="0"/>
              <a:t> and the insulin sensitivity factor or 1 unit to reduce the blood glucose level by 3 </a:t>
            </a:r>
            <a:r>
              <a:rPr lang="en-GB" baseline="0" dirty="0" err="1"/>
              <a:t>mmol</a:t>
            </a:r>
            <a:r>
              <a:rPr lang="en-GB" baseline="0" dirty="0"/>
              <a:t>/l, calculate the amount of insulin needed for </a:t>
            </a:r>
            <a:r>
              <a:rPr lang="en-GB" baseline="0"/>
              <a:t>each scenario</a:t>
            </a:r>
            <a:endParaRPr lang="en-GB" dirty="0"/>
          </a:p>
        </p:txBody>
      </p:sp>
      <p:sp>
        <p:nvSpPr>
          <p:cNvPr id="4" name="Slide Number Placeholder 3"/>
          <p:cNvSpPr>
            <a:spLocks noGrp="1"/>
          </p:cNvSpPr>
          <p:nvPr>
            <p:ph type="sldNum" sz="quarter" idx="10"/>
          </p:nvPr>
        </p:nvSpPr>
        <p:spPr/>
        <p:txBody>
          <a:bodyPr/>
          <a:lstStyle/>
          <a:p>
            <a:fld id="{99F7DD08-3E69-46D1-8AFD-8B626EE81A4B}" type="slidenum">
              <a:rPr lang="en-GB" smtClean="0"/>
              <a:t>55</a:t>
            </a:fld>
            <a:endParaRPr lang="en-GB"/>
          </a:p>
        </p:txBody>
      </p:sp>
    </p:spTree>
    <p:extLst>
      <p:ext uri="{BB962C8B-B14F-4D97-AF65-F5344CB8AC3E}">
        <p14:creationId xmlns:p14="http://schemas.microsoft.com/office/powerpoint/2010/main" val="300568042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a:t>
            </a:r>
            <a:r>
              <a:rPr lang="en-GB" baseline="0" dirty="0"/>
              <a:t> the slide. </a:t>
            </a:r>
          </a:p>
          <a:p>
            <a:r>
              <a:rPr lang="en-GB" baseline="0" dirty="0"/>
              <a:t>For someone who does not have diabetes, it is normal for the blood glucose levels to be below 4 </a:t>
            </a:r>
            <a:r>
              <a:rPr lang="en-GB" baseline="0" dirty="0" err="1"/>
              <a:t>mmol</a:t>
            </a:r>
            <a:r>
              <a:rPr lang="en-GB" baseline="0" dirty="0"/>
              <a:t>/l. If this happens, the body will stop the production of insulin and release a stored supply of glucose in order to increase the blood glucose levels. Because someone with diabetes has injected insulin, it is not possible to stop the action of this insulin, this is why it’s important for people with diabetes to treat a blood glucose level below 4 </a:t>
            </a:r>
            <a:r>
              <a:rPr lang="en-GB" baseline="0" dirty="0" err="1"/>
              <a:t>mmol</a:t>
            </a:r>
            <a:r>
              <a:rPr lang="en-GB" baseline="0" dirty="0"/>
              <a:t>/l. If left untreated, the blood glucose levels can decrease further</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60</a:t>
            </a:fld>
            <a:endParaRPr lang="en-GB"/>
          </a:p>
        </p:txBody>
      </p:sp>
    </p:spTree>
    <p:extLst>
      <p:ext uri="{BB962C8B-B14F-4D97-AF65-F5344CB8AC3E}">
        <p14:creationId xmlns:p14="http://schemas.microsoft.com/office/powerpoint/2010/main" val="29558826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signs and symptoms of</a:t>
            </a:r>
            <a:r>
              <a:rPr lang="en-GB" baseline="0" dirty="0"/>
              <a:t> a hypo and everyone is different so will experience different symptoms. It is common for young people to have the same symptoms each time they have a hypo and therefore can become very good at recognising when their blood glucose levels are low. Please note that when a young person’s blood glucose levels have been running high for a long period of time (like at diagnosis) it is common for them to feel hypo when their levels are within the target range. It is recommended not to treat these symptoms unless the blood glucose level falls below 4 </a:t>
            </a:r>
            <a:r>
              <a:rPr lang="en-GB" baseline="0" dirty="0" err="1"/>
              <a:t>mmol</a:t>
            </a:r>
            <a:r>
              <a:rPr lang="en-GB" baseline="0" dirty="0"/>
              <a:t>/l and over time, as their levels become more stable, their bodies will readjust and start recognising a hypo when they are below 4</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61</a:t>
            </a:fld>
            <a:endParaRPr lang="en-GB"/>
          </a:p>
        </p:txBody>
      </p:sp>
    </p:spTree>
    <p:extLst>
      <p:ext uri="{BB962C8B-B14F-4D97-AF65-F5344CB8AC3E}">
        <p14:creationId xmlns:p14="http://schemas.microsoft.com/office/powerpoint/2010/main" val="85859902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signs and symptoms of</a:t>
            </a:r>
            <a:r>
              <a:rPr lang="en-GB" baseline="0" dirty="0"/>
              <a:t> a hypo and everyone is different so will experience different symptoms. It is common for young people to have the same symptoms each time they have a hypo and therefore can become very good at recognising when their blood glucose levels are low. Please note that when a young person’s blood glucose levels have been running high for a long period of time (like at diagnosis) it is common for them to feel hypo when their levels are within the target range. It is recommended not to treat these symptoms unless the blood glucose level falls below 4 </a:t>
            </a:r>
            <a:r>
              <a:rPr lang="en-GB" baseline="0" dirty="0" err="1"/>
              <a:t>mmol</a:t>
            </a:r>
            <a:r>
              <a:rPr lang="en-GB" baseline="0" dirty="0"/>
              <a:t>/l and over time, as their levels become more stable, their bodies will readjust and start recognising a hypo when they are below 4</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62</a:t>
            </a:fld>
            <a:endParaRPr lang="en-GB"/>
          </a:p>
        </p:txBody>
      </p:sp>
    </p:spTree>
    <p:extLst>
      <p:ext uri="{BB962C8B-B14F-4D97-AF65-F5344CB8AC3E}">
        <p14:creationId xmlns:p14="http://schemas.microsoft.com/office/powerpoint/2010/main" val="349718483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a:t>
            </a:r>
            <a:r>
              <a:rPr lang="en-GB" baseline="0" dirty="0"/>
              <a:t> causes of a hypo are (read slide)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63</a:t>
            </a:fld>
            <a:endParaRPr lang="en-GB"/>
          </a:p>
        </p:txBody>
      </p:sp>
    </p:spTree>
    <p:extLst>
      <p:ext uri="{BB962C8B-B14F-4D97-AF65-F5344CB8AC3E}">
        <p14:creationId xmlns:p14="http://schemas.microsoft.com/office/powerpoint/2010/main" val="385113719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a:t>
            </a:r>
            <a:r>
              <a:rPr lang="en-GB" baseline="0" dirty="0"/>
              <a:t> causes of a hypo are (read slide)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64</a:t>
            </a:fld>
            <a:endParaRPr lang="en-GB"/>
          </a:p>
        </p:txBody>
      </p:sp>
    </p:spTree>
    <p:extLst>
      <p:ext uri="{BB962C8B-B14F-4D97-AF65-F5344CB8AC3E}">
        <p14:creationId xmlns:p14="http://schemas.microsoft.com/office/powerpoint/2010/main" val="22980518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treatment for a hypo</a:t>
            </a:r>
            <a:r>
              <a:rPr lang="en-GB" baseline="0" dirty="0"/>
              <a:t> is to have some fast acting carbs. The amount needed will change depending on the young person’s weight as shown in this table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65</a:t>
            </a:fld>
            <a:endParaRPr lang="en-GB"/>
          </a:p>
        </p:txBody>
      </p:sp>
    </p:spTree>
    <p:extLst>
      <p:ext uri="{BB962C8B-B14F-4D97-AF65-F5344CB8AC3E}">
        <p14:creationId xmlns:p14="http://schemas.microsoft.com/office/powerpoint/2010/main" val="156607391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sheet</a:t>
            </a:r>
            <a:r>
              <a:rPr lang="en-GB" baseline="0" dirty="0"/>
              <a:t> the families will be provided with </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66</a:t>
            </a:fld>
            <a:endParaRPr lang="en-GB"/>
          </a:p>
        </p:txBody>
      </p:sp>
    </p:spTree>
    <p:extLst>
      <p:ext uri="{BB962C8B-B14F-4D97-AF65-F5344CB8AC3E}">
        <p14:creationId xmlns:p14="http://schemas.microsoft.com/office/powerpoint/2010/main" val="174714893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school, the children are only likely to experience hypos which will be mild</a:t>
            </a:r>
            <a:r>
              <a:rPr lang="en-GB" baseline="0" dirty="0"/>
              <a:t> and therefore the young person will need to take 5 – 20g of fast acting carbs (depending on their weight). A copy of the young person’s hypo treatment will be in the IHP, please refer to this.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67</a:t>
            </a:fld>
            <a:endParaRPr lang="en-GB"/>
          </a:p>
        </p:txBody>
      </p:sp>
    </p:spTree>
    <p:extLst>
      <p:ext uri="{BB962C8B-B14F-4D97-AF65-F5344CB8AC3E}">
        <p14:creationId xmlns:p14="http://schemas.microsoft.com/office/powerpoint/2010/main" val="2768848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 first box</a:t>
            </a:r>
          </a:p>
          <a:p>
            <a:r>
              <a:rPr lang="en-GB" baseline="0" dirty="0"/>
              <a:t>Type 1 Diabetes is an autoimmune disease where your pancreas does not produce insulin. It is not linked to your diet. Insulin needs to be injected. The only alternative to injections is an insulin pump. </a:t>
            </a:r>
            <a:endParaRPr lang="en-GB" dirty="0"/>
          </a:p>
        </p:txBody>
      </p:sp>
      <p:sp>
        <p:nvSpPr>
          <p:cNvPr id="4" name="Slide Number Placeholder 3"/>
          <p:cNvSpPr>
            <a:spLocks noGrp="1"/>
          </p:cNvSpPr>
          <p:nvPr>
            <p:ph type="sldNum" sz="quarter" idx="10"/>
          </p:nvPr>
        </p:nvSpPr>
        <p:spPr/>
        <p:txBody>
          <a:bodyPr/>
          <a:lstStyle/>
          <a:p>
            <a:fld id="{03C76085-AD4B-4410-8EBD-F2CC1259803F}" type="slidenum">
              <a:rPr lang="en-GB" smtClean="0"/>
              <a:t>5</a:t>
            </a:fld>
            <a:endParaRPr lang="en-GB"/>
          </a:p>
        </p:txBody>
      </p:sp>
    </p:spTree>
    <p:extLst>
      <p:ext uri="{BB962C8B-B14F-4D97-AF65-F5344CB8AC3E}">
        <p14:creationId xmlns:p14="http://schemas.microsoft.com/office/powerpoint/2010/main" val="1116435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Step 2: They will need to wait 10 – 15 minutes before retesting their levels making sure that their hands have been washed so that there isn’t any sugary food or drink on their fingers which would give an inaccurate reading. If the blood glucose level is still below 4 </a:t>
            </a:r>
            <a:r>
              <a:rPr lang="en-GB" baseline="0" dirty="0" err="1"/>
              <a:t>mmol</a:t>
            </a:r>
            <a:r>
              <a:rPr lang="en-GB" baseline="0" dirty="0"/>
              <a:t>/l, step 1 will need to be repeated.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Step 3: When the glucose levels have risen above 4 </a:t>
            </a:r>
            <a:r>
              <a:rPr lang="en-GB" baseline="0" dirty="0" err="1"/>
              <a:t>mmol</a:t>
            </a:r>
            <a:r>
              <a:rPr lang="en-GB" baseline="0" dirty="0"/>
              <a:t>/l, a follow up snack which contains 10g of complex carbs may be required. Food such as a small piece of fruit, 2 rich tea biscuits or a box of raisins can be eaten. This step usually won’t be required for children using insulin pumps.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It is unlikely to happen, however if a young person has a severe hypo and becomes unconscious, put them in the recovery position and call 999. Do not put anything into the child’s mouth if they are unconscious including any form of </a:t>
            </a:r>
            <a:r>
              <a:rPr lang="en-GB" baseline="0"/>
              <a:t>hypo treatment.</a:t>
            </a:r>
            <a:endParaRPr lang="en-GB" dirty="0"/>
          </a:p>
          <a:p>
            <a:endParaRPr lang="en-GB" dirty="0"/>
          </a:p>
        </p:txBody>
      </p:sp>
      <p:sp>
        <p:nvSpPr>
          <p:cNvPr id="4" name="Slide Number Placeholder 3"/>
          <p:cNvSpPr>
            <a:spLocks noGrp="1"/>
          </p:cNvSpPr>
          <p:nvPr>
            <p:ph type="sldNum" sz="quarter" idx="10"/>
          </p:nvPr>
        </p:nvSpPr>
        <p:spPr/>
        <p:txBody>
          <a:bodyPr/>
          <a:lstStyle/>
          <a:p>
            <a:fld id="{F022D252-F326-4C3C-9D47-1B9143873092}" type="slidenum">
              <a:rPr lang="en-GB" smtClean="0"/>
              <a:t>68</a:t>
            </a:fld>
            <a:endParaRPr lang="en-GB"/>
          </a:p>
        </p:txBody>
      </p:sp>
    </p:spTree>
    <p:extLst>
      <p:ext uri="{BB962C8B-B14F-4D97-AF65-F5344CB8AC3E}">
        <p14:creationId xmlns:p14="http://schemas.microsoft.com/office/powerpoint/2010/main" val="221723302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69</a:t>
            </a:fld>
            <a:endParaRPr lang="en-GB"/>
          </a:p>
        </p:txBody>
      </p:sp>
    </p:spTree>
    <p:extLst>
      <p:ext uri="{BB962C8B-B14F-4D97-AF65-F5344CB8AC3E}">
        <p14:creationId xmlns:p14="http://schemas.microsoft.com/office/powerpoint/2010/main" val="270420974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a young person has had a hypo a few hours before mealtime, then a correction dose does not need to be given. This</a:t>
            </a:r>
            <a:r>
              <a:rPr lang="en-GB" baseline="0" dirty="0"/>
              <a:t> is because the higher level has been caused by the hypo treatment and therefore is considered an artificial high. At this time, only the insulin calculated for the carbs in the meal should be given. If a correction were to be given, it is likely that the young person would have another hypo. If the blood glucose level is high at the next mealtime, a correction will be needed then.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If the young person has a hypo at the mealtime,</a:t>
            </a:r>
            <a:r>
              <a:rPr lang="en-GB" baseline="0" dirty="0"/>
              <a:t> this should be treated with fast acting carbohydrates. They will need to wait 10 – 15 minutes before retesting and therefore they will need to delay their meal by 10 – 15 minutes. Once the blood glucose levels have risen above 4 </a:t>
            </a:r>
            <a:r>
              <a:rPr lang="en-GB" baseline="0" dirty="0" err="1"/>
              <a:t>mmol</a:t>
            </a:r>
            <a:r>
              <a:rPr lang="en-GB" baseline="0" dirty="0"/>
              <a:t>/l, they can eat their meal and reduce the amount of insulin given for this meal by the equivalent of 10g of carbohydrate. For example – if the meal contains 62g of carbohydrate, you give insulin for </a:t>
            </a:r>
            <a:r>
              <a:rPr lang="en-GB" baseline="0"/>
              <a:t>52g carbohydrate.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70</a:t>
            </a:fld>
            <a:endParaRPr lang="en-GB"/>
          </a:p>
        </p:txBody>
      </p:sp>
    </p:spTree>
    <p:extLst>
      <p:ext uri="{BB962C8B-B14F-4D97-AF65-F5344CB8AC3E}">
        <p14:creationId xmlns:p14="http://schemas.microsoft.com/office/powerpoint/2010/main" val="242733032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Using the insulin to carbohydrate ratio of 1 unit to 10g of carbohydrates</a:t>
            </a:r>
            <a:r>
              <a:rPr lang="en-GB" baseline="0" dirty="0"/>
              <a:t> and the insulin sensitivity factor or 1 unit to reduce the blood glucose level by 3 </a:t>
            </a:r>
            <a:r>
              <a:rPr lang="en-GB" baseline="0" dirty="0" err="1"/>
              <a:t>mmol</a:t>
            </a:r>
            <a:r>
              <a:rPr lang="en-GB" baseline="0" dirty="0"/>
              <a:t>/l, calculate the amount of insulin needed for each scenario.</a:t>
            </a:r>
            <a:endParaRPr lang="en-GB" dirty="0"/>
          </a:p>
          <a:p>
            <a:endParaRPr lang="en-GB" dirty="0"/>
          </a:p>
        </p:txBody>
      </p:sp>
      <p:sp>
        <p:nvSpPr>
          <p:cNvPr id="4" name="Slide Number Placeholder 3"/>
          <p:cNvSpPr>
            <a:spLocks noGrp="1"/>
          </p:cNvSpPr>
          <p:nvPr>
            <p:ph type="sldNum" sz="quarter" idx="10"/>
          </p:nvPr>
        </p:nvSpPr>
        <p:spPr/>
        <p:txBody>
          <a:bodyPr/>
          <a:lstStyle/>
          <a:p>
            <a:fld id="{669EF5F7-CAD8-452C-9226-AC61A93112E8}" type="slidenum">
              <a:rPr lang="en-GB" smtClean="0"/>
              <a:t>71</a:t>
            </a:fld>
            <a:endParaRPr lang="en-GB"/>
          </a:p>
        </p:txBody>
      </p:sp>
    </p:spTree>
    <p:extLst>
      <p:ext uri="{BB962C8B-B14F-4D97-AF65-F5344CB8AC3E}">
        <p14:creationId xmlns:p14="http://schemas.microsoft.com/office/powerpoint/2010/main" val="30327661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76</a:t>
            </a:fld>
            <a:endParaRPr lang="en-GB"/>
          </a:p>
        </p:txBody>
      </p:sp>
    </p:spTree>
    <p:extLst>
      <p:ext uri="{BB962C8B-B14F-4D97-AF65-F5344CB8AC3E}">
        <p14:creationId xmlns:p14="http://schemas.microsoft.com/office/powerpoint/2010/main" val="15299662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Hyperglycaemia</a:t>
            </a:r>
            <a:r>
              <a:rPr lang="en-GB" baseline="0" dirty="0"/>
              <a:t> is when the blood glucose levels are high. This is typically over 14mmols</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77</a:t>
            </a:fld>
            <a:endParaRPr lang="en-GB"/>
          </a:p>
        </p:txBody>
      </p:sp>
    </p:spTree>
    <p:extLst>
      <p:ext uri="{BB962C8B-B14F-4D97-AF65-F5344CB8AC3E}">
        <p14:creationId xmlns:p14="http://schemas.microsoft.com/office/powerpoint/2010/main" val="50357601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the symptoms of a high blood glucose level are</a:t>
            </a:r>
            <a:r>
              <a:rPr lang="en-GB" baseline="0" dirty="0"/>
              <a:t> similar to those seen at diagnosis. These include (read slide)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78</a:t>
            </a:fld>
            <a:endParaRPr lang="en-GB"/>
          </a:p>
        </p:txBody>
      </p:sp>
    </p:spTree>
    <p:extLst>
      <p:ext uri="{BB962C8B-B14F-4D97-AF65-F5344CB8AC3E}">
        <p14:creationId xmlns:p14="http://schemas.microsoft.com/office/powerpoint/2010/main" val="24828991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of the symptoms of a high blood glucose level are</a:t>
            </a:r>
            <a:r>
              <a:rPr lang="en-GB" baseline="0" dirty="0"/>
              <a:t> similar to those seen at diagnosis. These include (read slide)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79</a:t>
            </a:fld>
            <a:endParaRPr lang="en-GB"/>
          </a:p>
        </p:txBody>
      </p:sp>
    </p:spTree>
    <p:extLst>
      <p:ext uri="{BB962C8B-B14F-4D97-AF65-F5344CB8AC3E}">
        <p14:creationId xmlns:p14="http://schemas.microsoft.com/office/powerpoint/2010/main" val="308688836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a:t>
            </a:r>
            <a:r>
              <a:rPr lang="en-GB" baseline="0" dirty="0"/>
              <a:t> causes of a high blood glucose are (read slide)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80</a:t>
            </a:fld>
            <a:endParaRPr lang="en-GB"/>
          </a:p>
        </p:txBody>
      </p:sp>
    </p:spTree>
    <p:extLst>
      <p:ext uri="{BB962C8B-B14F-4D97-AF65-F5344CB8AC3E}">
        <p14:creationId xmlns:p14="http://schemas.microsoft.com/office/powerpoint/2010/main" val="288865055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main</a:t>
            </a:r>
            <a:r>
              <a:rPr lang="en-GB" baseline="0" dirty="0"/>
              <a:t> causes of a high blood glucose are (read slide)</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81</a:t>
            </a:fld>
            <a:endParaRPr lang="en-GB"/>
          </a:p>
        </p:txBody>
      </p:sp>
    </p:spTree>
    <p:extLst>
      <p:ext uri="{BB962C8B-B14F-4D97-AF65-F5344CB8AC3E}">
        <p14:creationId xmlns:p14="http://schemas.microsoft.com/office/powerpoint/2010/main" val="2919802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a:p>
            <a:r>
              <a:rPr lang="en-GB" dirty="0"/>
              <a:t>A build up of ketones in the blood</a:t>
            </a:r>
            <a:r>
              <a:rPr lang="en-GB" baseline="0" dirty="0"/>
              <a:t> causes the young person to feel really unwell and can lead to serious illness</a:t>
            </a:r>
            <a:endParaRPr lang="en-GB" dirty="0"/>
          </a:p>
        </p:txBody>
      </p:sp>
      <p:sp>
        <p:nvSpPr>
          <p:cNvPr id="4" name="Slide Number Placeholder 3"/>
          <p:cNvSpPr>
            <a:spLocks noGrp="1"/>
          </p:cNvSpPr>
          <p:nvPr>
            <p:ph type="sldNum" sz="quarter" idx="10"/>
          </p:nvPr>
        </p:nvSpPr>
        <p:spPr/>
        <p:txBody>
          <a:bodyPr/>
          <a:lstStyle/>
          <a:p>
            <a:fld id="{03C76085-AD4B-4410-8EBD-F2CC1259803F}" type="slidenum">
              <a:rPr lang="en-GB" smtClean="0"/>
              <a:t>6</a:t>
            </a:fld>
            <a:endParaRPr lang="en-GB"/>
          </a:p>
        </p:txBody>
      </p:sp>
    </p:spTree>
    <p:extLst>
      <p:ext uri="{BB962C8B-B14F-4D97-AF65-F5344CB8AC3E}">
        <p14:creationId xmlns:p14="http://schemas.microsoft.com/office/powerpoint/2010/main" val="3483985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treatment for high</a:t>
            </a:r>
            <a:r>
              <a:rPr lang="en-GB" baseline="0" dirty="0"/>
              <a:t> blood </a:t>
            </a:r>
            <a:r>
              <a:rPr lang="en-GB" baseline="0"/>
              <a:t>glucose levels </a:t>
            </a:r>
            <a:r>
              <a:rPr lang="en-GB"/>
              <a:t>is </a:t>
            </a:r>
            <a:r>
              <a:rPr lang="en-GB" dirty="0"/>
              <a:t>to give a correction.</a:t>
            </a:r>
            <a:r>
              <a:rPr lang="en-GB" baseline="0" dirty="0"/>
              <a:t> Typically correction doses are given at meal times and NOT in between unless the child is unwell. However this may differ so please refer to the IHP. Young people should aim to drink sugar free fluids to help flush out the excess glucose. It is advised to test for ketones if the blood glucose levels are above 14 </a:t>
            </a:r>
            <a:r>
              <a:rPr lang="en-GB" baseline="0" dirty="0" err="1"/>
              <a:t>mmol</a:t>
            </a:r>
            <a:r>
              <a:rPr lang="en-GB" baseline="0" dirty="0"/>
              <a:t>/l, but there may be occasions when you do not need to test, for example immediately after a meal. Please refer to the IHP or contact the healthcare team looking after the young people as they will be able to advise you further.</a:t>
            </a:r>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82</a:t>
            </a:fld>
            <a:endParaRPr lang="en-GB"/>
          </a:p>
        </p:txBody>
      </p:sp>
    </p:spTree>
    <p:extLst>
      <p:ext uri="{BB962C8B-B14F-4D97-AF65-F5344CB8AC3E}">
        <p14:creationId xmlns:p14="http://schemas.microsoft.com/office/powerpoint/2010/main" val="19745646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How to check blood glucose levels and ketones</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1. Get the blood glucose monitoring equipment ready</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2. Wash the young person’s and your hands in warm water &amp; dry hands – staff may wish to wear gloves (please refer to local PPE guidance)</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3. Prepare the finger </a:t>
            </a:r>
            <a:r>
              <a:rPr lang="en-GB" altLang="en-US" sz="1200" kern="1200" dirty="0" err="1">
                <a:solidFill>
                  <a:schemeClr val="tx1"/>
                </a:solidFill>
                <a:latin typeface="+mn-lt"/>
                <a:ea typeface="+mn-ea"/>
                <a:cs typeface="Times New Roman" panose="02020603050405020304" pitchFamily="18" charset="0"/>
              </a:rPr>
              <a:t>pricker</a:t>
            </a:r>
            <a:endParaRPr lang="en-GB" altLang="en-US" sz="1200" kern="1200" dirty="0">
              <a:solidFill>
                <a:schemeClr val="tx1"/>
              </a:solidFill>
              <a:latin typeface="+mn-lt"/>
              <a:ea typeface="+mn-ea"/>
              <a:cs typeface="Times New Roman" panose="02020603050405020304" pitchFamily="18" charset="0"/>
            </a:endParaRP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4.</a:t>
            </a:r>
            <a:r>
              <a:rPr lang="en-GB" altLang="en-US" sz="1200" kern="1200" baseline="0" dirty="0">
                <a:solidFill>
                  <a:schemeClr val="tx1"/>
                </a:solidFill>
                <a:latin typeface="+mn-lt"/>
                <a:ea typeface="+mn-ea"/>
                <a:cs typeface="Times New Roman" panose="02020603050405020304" pitchFamily="18" charset="0"/>
              </a:rPr>
              <a:t> Insert the testing strip into the meter </a:t>
            </a:r>
          </a:p>
          <a:p>
            <a:pPr eaLnBrk="1" hangingPunct="1">
              <a:spcBef>
                <a:spcPct val="0"/>
              </a:spcBef>
              <a:buFontTx/>
              <a:buNone/>
            </a:pPr>
            <a:r>
              <a:rPr lang="en-GB" altLang="en-US" sz="1200" kern="1200" baseline="0" dirty="0">
                <a:solidFill>
                  <a:schemeClr val="tx1"/>
                </a:solidFill>
                <a:latin typeface="+mn-lt"/>
                <a:ea typeface="+mn-ea"/>
                <a:cs typeface="Times New Roman" panose="02020603050405020304" pitchFamily="18" charset="0"/>
              </a:rPr>
              <a:t>5. </a:t>
            </a:r>
            <a:r>
              <a:rPr lang="en-GB" altLang="en-US" sz="1200" kern="1200" dirty="0">
                <a:solidFill>
                  <a:schemeClr val="tx1"/>
                </a:solidFill>
                <a:latin typeface="+mn-lt"/>
                <a:ea typeface="+mn-ea"/>
                <a:cs typeface="Times New Roman" panose="02020603050405020304" pitchFamily="18" charset="0"/>
              </a:rPr>
              <a:t>Prick the side of the finger with finger picker</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6. Follow the meter instructions and put the blood on the strip </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7. Record and act on results accordingly </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8. Dispose of lancet safely in sharps box</a:t>
            </a:r>
          </a:p>
          <a:p>
            <a:endParaRPr lang="en-GB" dirty="0"/>
          </a:p>
        </p:txBody>
      </p:sp>
      <p:sp>
        <p:nvSpPr>
          <p:cNvPr id="4" name="Slide Number Placeholder 3"/>
          <p:cNvSpPr>
            <a:spLocks noGrp="1"/>
          </p:cNvSpPr>
          <p:nvPr>
            <p:ph type="sldNum" sz="quarter" idx="10"/>
          </p:nvPr>
        </p:nvSpPr>
        <p:spPr/>
        <p:txBody>
          <a:bodyPr/>
          <a:lstStyle/>
          <a:p>
            <a:fld id="{C0ECE4B4-5825-40BF-B118-FCDFB9368D53}" type="slidenum">
              <a:rPr lang="en-GB" smtClean="0"/>
              <a:t>83</a:t>
            </a:fld>
            <a:endParaRPr lang="en-GB"/>
          </a:p>
        </p:txBody>
      </p:sp>
    </p:spTree>
    <p:extLst>
      <p:ext uri="{BB962C8B-B14F-4D97-AF65-F5344CB8AC3E}">
        <p14:creationId xmlns:p14="http://schemas.microsoft.com/office/powerpoint/2010/main" val="300122301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How to check blood glucose levels and ketones</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1. Get the blood glucose monitoring equipment ready</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2. Wash the young person’s and your hands in warm water &amp; dry hands – staff may wish to wear gloves (please refer to local PPE guidance)</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3. Prepare the finger </a:t>
            </a:r>
            <a:r>
              <a:rPr lang="en-GB" altLang="en-US" sz="1200" kern="1200" dirty="0" err="1">
                <a:solidFill>
                  <a:schemeClr val="tx1"/>
                </a:solidFill>
                <a:latin typeface="+mn-lt"/>
                <a:ea typeface="+mn-ea"/>
                <a:cs typeface="Times New Roman" panose="02020603050405020304" pitchFamily="18" charset="0"/>
              </a:rPr>
              <a:t>pricker</a:t>
            </a:r>
            <a:endParaRPr lang="en-GB" altLang="en-US" sz="1200" kern="1200" dirty="0">
              <a:solidFill>
                <a:schemeClr val="tx1"/>
              </a:solidFill>
              <a:latin typeface="+mn-lt"/>
              <a:ea typeface="+mn-ea"/>
              <a:cs typeface="Times New Roman" panose="02020603050405020304" pitchFamily="18" charset="0"/>
            </a:endParaRP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4.</a:t>
            </a:r>
            <a:r>
              <a:rPr lang="en-GB" altLang="en-US" sz="1200" kern="1200" baseline="0" dirty="0">
                <a:solidFill>
                  <a:schemeClr val="tx1"/>
                </a:solidFill>
                <a:latin typeface="+mn-lt"/>
                <a:ea typeface="+mn-ea"/>
                <a:cs typeface="Times New Roman" panose="02020603050405020304" pitchFamily="18" charset="0"/>
              </a:rPr>
              <a:t> Insert the testing strip into the meter </a:t>
            </a:r>
          </a:p>
          <a:p>
            <a:pPr eaLnBrk="1" hangingPunct="1">
              <a:spcBef>
                <a:spcPct val="0"/>
              </a:spcBef>
              <a:buFontTx/>
              <a:buNone/>
            </a:pPr>
            <a:r>
              <a:rPr lang="en-GB" altLang="en-US" sz="1200" kern="1200" baseline="0" dirty="0">
                <a:solidFill>
                  <a:schemeClr val="tx1"/>
                </a:solidFill>
                <a:latin typeface="+mn-lt"/>
                <a:ea typeface="+mn-ea"/>
                <a:cs typeface="Times New Roman" panose="02020603050405020304" pitchFamily="18" charset="0"/>
              </a:rPr>
              <a:t>5. </a:t>
            </a:r>
            <a:r>
              <a:rPr lang="en-GB" altLang="en-US" sz="1200" kern="1200" dirty="0">
                <a:solidFill>
                  <a:schemeClr val="tx1"/>
                </a:solidFill>
                <a:latin typeface="+mn-lt"/>
                <a:ea typeface="+mn-ea"/>
                <a:cs typeface="Times New Roman" panose="02020603050405020304" pitchFamily="18" charset="0"/>
              </a:rPr>
              <a:t>Prick the side of the finger with finger picker</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6. Follow the meter instructions and put the blood on the strip </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7. Record and act on results accordingly </a:t>
            </a:r>
          </a:p>
          <a:p>
            <a:pPr eaLnBrk="1" hangingPunct="1">
              <a:spcBef>
                <a:spcPct val="0"/>
              </a:spcBef>
              <a:buFontTx/>
              <a:buNone/>
            </a:pPr>
            <a:r>
              <a:rPr lang="en-GB" altLang="en-US" sz="1200" kern="1200" dirty="0">
                <a:solidFill>
                  <a:schemeClr val="tx1"/>
                </a:solidFill>
                <a:latin typeface="+mn-lt"/>
                <a:ea typeface="+mn-ea"/>
                <a:cs typeface="Times New Roman" panose="02020603050405020304" pitchFamily="18" charset="0"/>
              </a:rPr>
              <a:t>8. Dispose of lancet safely in sharps box</a:t>
            </a:r>
          </a:p>
          <a:p>
            <a:endParaRPr lang="en-GB" dirty="0"/>
          </a:p>
        </p:txBody>
      </p:sp>
      <p:sp>
        <p:nvSpPr>
          <p:cNvPr id="4" name="Slide Number Placeholder 3"/>
          <p:cNvSpPr>
            <a:spLocks noGrp="1"/>
          </p:cNvSpPr>
          <p:nvPr>
            <p:ph type="sldNum" sz="quarter" idx="10"/>
          </p:nvPr>
        </p:nvSpPr>
        <p:spPr/>
        <p:txBody>
          <a:bodyPr/>
          <a:lstStyle/>
          <a:p>
            <a:fld id="{C0ECE4B4-5825-40BF-B118-FCDFB9368D53}" type="slidenum">
              <a:rPr lang="en-GB" smtClean="0"/>
              <a:t>84</a:t>
            </a:fld>
            <a:endParaRPr lang="en-GB"/>
          </a:p>
        </p:txBody>
      </p:sp>
    </p:spTree>
    <p:extLst>
      <p:ext uri="{BB962C8B-B14F-4D97-AF65-F5344CB8AC3E}">
        <p14:creationId xmlns:p14="http://schemas.microsoft.com/office/powerpoint/2010/main" val="31216437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t>Insulin is required during</a:t>
            </a:r>
            <a:r>
              <a:rPr lang="en-GB" altLang="en-US" baseline="0" dirty="0"/>
              <a:t> the school day therefore provision for a safe, clean, private area to administer insulin is essential. Schools must store medication and supplies safely, in line with local school policies, to ensure they are not lost, stolen or misused. Teachers and school personnel must ensure the YP with diabetes has access to their devices and medication whenever needed. Wherever possible, the YP should be encouraged to take responsibility for managing their own medicines and blood glucose equipment in school and, as such, should be instructed in the importance of keeping their equipment safe and only using it for the purposes for which it has been supplied.</a:t>
            </a:r>
          </a:p>
          <a:p>
            <a:pPr eaLnBrk="1" hangingPunct="1"/>
            <a:r>
              <a:rPr lang="en-GB" altLang="en-US" baseline="0" dirty="0"/>
              <a:t>The </a:t>
            </a:r>
            <a:r>
              <a:rPr lang="en-GB" altLang="en-US" dirty="0"/>
              <a:t>YP with Type 1 diabetes will require different levels of supervision to manage their diabetes during the school day depending on their ability to safely self mange diabetes care. This will be outlined in the Individual healthcare plan. </a:t>
            </a:r>
          </a:p>
          <a:p>
            <a:pPr eaLnBrk="1" hangingPunct="1"/>
            <a:r>
              <a:rPr lang="en-GB" altLang="en-US" dirty="0"/>
              <a:t>Insulin is usually given (either via an</a:t>
            </a:r>
            <a:r>
              <a:rPr lang="en-GB" altLang="en-US" baseline="0" dirty="0"/>
              <a:t> insulin pen or pump) before eating. Additional insulin may be required to correct a high blood glucose level however you will need to refer to the individual healthcare plan for information about if and when this would be required.</a:t>
            </a:r>
          </a:p>
          <a:p>
            <a:pPr eaLnBrk="1" hangingPunct="1"/>
            <a:r>
              <a:rPr lang="en-GB" altLang="en-US" baseline="0" dirty="0"/>
              <a:t>The amount of insulin may need to be adjusted for physical activity but again, please refer to the individual healthcare plan for information regarding this</a:t>
            </a:r>
            <a:endParaRPr lang="en-GB" altLang="en-US" dirty="0"/>
          </a:p>
          <a:p>
            <a:pPr eaLnBrk="1" hangingPunct="1"/>
            <a:endParaRPr lang="en-GB" altLang="en-US" dirty="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F0937035-0F46-4FDC-9C38-444157BF3208}" type="slidenum">
              <a:rPr lang="en-GB" altLang="en-US" smtClean="0">
                <a:latin typeface="Calibri" panose="020F0502020204030204" pitchFamily="34" charset="0"/>
              </a:rPr>
              <a:pPr/>
              <a:t>85</a:t>
            </a:fld>
            <a:endParaRPr lang="en-GB" altLang="en-US">
              <a:latin typeface="Calibri" panose="020F0502020204030204" pitchFamily="34" charset="0"/>
            </a:endParaRPr>
          </a:p>
        </p:txBody>
      </p:sp>
    </p:spTree>
    <p:extLst>
      <p:ext uri="{BB962C8B-B14F-4D97-AF65-F5344CB8AC3E}">
        <p14:creationId xmlns:p14="http://schemas.microsoft.com/office/powerpoint/2010/main" val="19424762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dirty="0"/>
              <a:t>There are several areas that can be used for injections. </a:t>
            </a:r>
            <a:r>
              <a:rPr lang="en-GB" altLang="en-US"/>
              <a:t>These are the stomach, the</a:t>
            </a:r>
            <a:r>
              <a:rPr lang="en-GB" altLang="en-US" baseline="0"/>
              <a:t> outside of the top of the thighs, top of the bottom (which may or may not be used in school) and the arms as shown in these pictures.</a:t>
            </a:r>
            <a:endParaRPr lang="en-GB"/>
          </a:p>
        </p:txBody>
      </p:sp>
      <p:sp>
        <p:nvSpPr>
          <p:cNvPr id="4" name="Slide Number Placeholder 3"/>
          <p:cNvSpPr>
            <a:spLocks noGrp="1"/>
          </p:cNvSpPr>
          <p:nvPr>
            <p:ph type="sldNum" sz="quarter" idx="10"/>
          </p:nvPr>
        </p:nvSpPr>
        <p:spPr/>
        <p:txBody>
          <a:bodyPr/>
          <a:lstStyle/>
          <a:p>
            <a:fld id="{C0ECE4B4-5825-40BF-B118-FCDFB9368D53}" type="slidenum">
              <a:rPr lang="en-GB" smtClean="0"/>
              <a:t>86</a:t>
            </a:fld>
            <a:endParaRPr lang="en-GB"/>
          </a:p>
        </p:txBody>
      </p:sp>
    </p:spTree>
    <p:extLst>
      <p:ext uri="{BB962C8B-B14F-4D97-AF65-F5344CB8AC3E}">
        <p14:creationId xmlns:p14="http://schemas.microsoft.com/office/powerpoint/2010/main" val="15792740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dirty="0">
                <a:latin typeface="Arial" panose="020B0604020202020204" pitchFamily="34" charset="0"/>
              </a:rPr>
              <a:t>Giving an insulin injection: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altLang="en-US" dirty="0">
                <a:latin typeface="Arial" panose="020B0604020202020204" pitchFamily="34" charset="0"/>
              </a:rPr>
              <a:t>Before</a:t>
            </a:r>
            <a:r>
              <a:rPr lang="en-GB" altLang="en-US" baseline="0" dirty="0">
                <a:latin typeface="Arial" panose="020B0604020202020204" pitchFamily="34" charset="0"/>
              </a:rPr>
              <a:t> giving an injection, g</a:t>
            </a:r>
            <a:r>
              <a:rPr lang="en-GB" altLang="en-US" dirty="0"/>
              <a:t>ather the necessary equipment</a:t>
            </a:r>
            <a:r>
              <a:rPr lang="en-GB" altLang="en-US" baseline="0" dirty="0"/>
              <a:t> e.g.</a:t>
            </a:r>
            <a:r>
              <a:rPr lang="en-GB" altLang="en-US" dirty="0"/>
              <a:t> safety needle, insulin, sharps box and ensure your hands are clean. Check the expiry date, insulin type and that there is</a:t>
            </a:r>
            <a:r>
              <a:rPr lang="en-GB" altLang="en-US" baseline="0" dirty="0"/>
              <a:t> no crystallisation of the insulin. </a:t>
            </a:r>
            <a:endParaRPr lang="en-GB" altLang="en-US" dirty="0">
              <a:latin typeface="Arial" panose="020B0604020202020204" pitchFamily="34" charset="0"/>
            </a:endParaRPr>
          </a:p>
          <a:p>
            <a:pPr marL="228600" indent="-228600" eaLnBrk="1" hangingPunct="1">
              <a:buAutoNum type="arabicPeriod"/>
            </a:pPr>
            <a:r>
              <a:rPr lang="en-GB" altLang="en-US" dirty="0">
                <a:latin typeface="Arial" panose="020B0604020202020204" pitchFamily="34" charset="0"/>
              </a:rPr>
              <a:t>Before starting</a:t>
            </a:r>
            <a:r>
              <a:rPr lang="en-GB" altLang="en-US" baseline="0" dirty="0">
                <a:latin typeface="Arial" panose="020B0604020202020204" pitchFamily="34" charset="0"/>
              </a:rPr>
              <a:t>, wash and dry your hands.</a:t>
            </a:r>
          </a:p>
          <a:p>
            <a:pPr marL="228600" indent="-228600" eaLnBrk="1" hangingPunct="1">
              <a:buAutoNum type="arabicPeriod"/>
            </a:pPr>
            <a:r>
              <a:rPr lang="en-GB" altLang="en-US" baseline="0" dirty="0">
                <a:latin typeface="Arial" panose="020B0604020202020204" pitchFamily="34" charset="0"/>
              </a:rPr>
              <a:t>Attach the safety needle to the insulin pen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a:t>Always check pen is working before giving an injection by dialling up 2 unit and doing an ‘air shot’ test – this is where you press the plunger whilst holding the insulin pen.</a:t>
            </a:r>
            <a:r>
              <a:rPr lang="en-GB" altLang="en-US" baseline="0" dirty="0"/>
              <a:t> The insulin must be seen leaving the needle before progressing. If no insulin is seen at this point, please repeat until insulin is seen leaving the needle</a:t>
            </a:r>
            <a:endParaRPr lang="en-GB" alt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a:t>Dial up dose required as advised by the meter and check amount insulin dialled in units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altLang="en-US" dirty="0"/>
              <a:t>Identify an injection site. </a:t>
            </a:r>
            <a:r>
              <a:rPr lang="en-GB" altLang="en-US" baseline="0" dirty="0"/>
              <a:t>I</a:t>
            </a:r>
            <a:r>
              <a:rPr lang="en-GB" altLang="en-US" dirty="0"/>
              <a:t>t is important that the YP is encouraged to rotate these sites to avoid one area being overused.</a:t>
            </a:r>
            <a:endParaRPr lang="en-GB" altLang="en-US" dirty="0">
              <a:latin typeface="Arial" panose="020B0604020202020204" pitchFamily="34" charset="0"/>
            </a:endParaRPr>
          </a:p>
          <a:p>
            <a:pPr eaLnBrk="1" hangingPunct="1">
              <a:buFontTx/>
              <a:buAutoNum type="arabicPeriod"/>
            </a:pPr>
            <a:r>
              <a:rPr lang="en-GB" altLang="en-US" dirty="0"/>
              <a:t>   Insert the needle into the skin at 90 degrees, ensure the thumb can reach the top of the plunger</a:t>
            </a:r>
          </a:p>
          <a:p>
            <a:pPr eaLnBrk="1" hangingPunct="1">
              <a:buFontTx/>
              <a:buAutoNum type="arabicPeriod"/>
            </a:pPr>
            <a:r>
              <a:rPr lang="en-GB" altLang="en-US" dirty="0"/>
              <a:t>   Press the plunger</a:t>
            </a:r>
          </a:p>
          <a:p>
            <a:pPr eaLnBrk="1" hangingPunct="1">
              <a:buFontTx/>
              <a:buAutoNum type="arabicPeriod"/>
            </a:pPr>
            <a:r>
              <a:rPr lang="en-GB" altLang="en-US" baseline="0" dirty="0"/>
              <a:t>   Count for </a:t>
            </a:r>
            <a:r>
              <a:rPr lang="en-GB" altLang="en-US" dirty="0"/>
              <a:t>10 seconds before removing</a:t>
            </a:r>
          </a:p>
          <a:p>
            <a:pPr eaLnBrk="1" hangingPunct="1">
              <a:buFontTx/>
              <a:buAutoNum type="arabicPeriod"/>
            </a:pPr>
            <a:r>
              <a:rPr lang="en-GB" altLang="en-US" dirty="0"/>
              <a:t>   Ask the</a:t>
            </a:r>
            <a:r>
              <a:rPr lang="en-GB" altLang="en-US" baseline="0" dirty="0"/>
              <a:t> young person</a:t>
            </a:r>
            <a:r>
              <a:rPr lang="en-GB" altLang="en-US" dirty="0"/>
              <a:t> to remove the safety needle from the pen and dispose safely in the sharps box </a:t>
            </a:r>
          </a:p>
          <a:p>
            <a:endParaRPr lang="en-GB" altLang="en-US" dirty="0"/>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B46728AF-2BAE-42B9-AAA7-E2971DC1B7F6}" type="slidenum">
              <a:rPr lang="en-GB" altLang="en-US" smtClean="0">
                <a:latin typeface="Calibri" panose="020F0502020204030204" pitchFamily="34" charset="0"/>
              </a:rPr>
              <a:pPr/>
              <a:t>87</a:t>
            </a:fld>
            <a:endParaRPr lang="en-GB" altLang="en-US">
              <a:latin typeface="Calibri" panose="020F0502020204030204" pitchFamily="34" charset="0"/>
            </a:endParaRPr>
          </a:p>
        </p:txBody>
      </p:sp>
    </p:spTree>
    <p:extLst>
      <p:ext uri="{BB962C8B-B14F-4D97-AF65-F5344CB8AC3E}">
        <p14:creationId xmlns:p14="http://schemas.microsoft.com/office/powerpoint/2010/main" val="28364284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a:t>
            </a:r>
            <a:r>
              <a:rPr lang="en-GB" baseline="0" dirty="0"/>
              <a:t> slide</a:t>
            </a:r>
            <a:endParaRPr lang="en-GB" dirty="0"/>
          </a:p>
        </p:txBody>
      </p:sp>
      <p:sp>
        <p:nvSpPr>
          <p:cNvPr id="4" name="Slide Number Placeholder 3"/>
          <p:cNvSpPr>
            <a:spLocks noGrp="1"/>
          </p:cNvSpPr>
          <p:nvPr>
            <p:ph type="sldNum" sz="quarter" idx="10"/>
          </p:nvPr>
        </p:nvSpPr>
        <p:spPr/>
        <p:txBody>
          <a:bodyPr/>
          <a:lstStyle/>
          <a:p>
            <a:fld id="{4D314CF5-A205-4BAA-A779-A5F1F0F663E6}" type="slidenum">
              <a:rPr lang="en-GB" smtClean="0"/>
              <a:t>88</a:t>
            </a:fld>
            <a:endParaRPr lang="en-GB"/>
          </a:p>
        </p:txBody>
      </p:sp>
    </p:spTree>
    <p:extLst>
      <p:ext uri="{BB962C8B-B14F-4D97-AF65-F5344CB8AC3E}">
        <p14:creationId xmlns:p14="http://schemas.microsoft.com/office/powerpoint/2010/main" val="337399675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Read slide</a:t>
            </a:r>
          </a:p>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89</a:t>
            </a:fld>
            <a:endParaRPr lang="en-GB"/>
          </a:p>
        </p:txBody>
      </p:sp>
    </p:spTree>
    <p:extLst>
      <p:ext uri="{BB962C8B-B14F-4D97-AF65-F5344CB8AC3E}">
        <p14:creationId xmlns:p14="http://schemas.microsoft.com/office/powerpoint/2010/main" val="311873098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Many young people wear these devices and it is important to consider how this can be supported in school. Many devices are linked to a mobile phone</a:t>
            </a:r>
            <a:r>
              <a:rPr lang="en-GB" baseline="0" dirty="0"/>
              <a:t> app and therefore the young person will need access to their phone during the school day. It may also help if they have access to the school’s </a:t>
            </a:r>
            <a:r>
              <a:rPr lang="en-GB" baseline="0" dirty="0" err="1"/>
              <a:t>wifi</a:t>
            </a:r>
            <a:r>
              <a:rPr lang="en-GB" baseline="0" dirty="0"/>
              <a:t> in order to share their data with their carer. </a:t>
            </a:r>
          </a:p>
          <a:p>
            <a:r>
              <a:rPr lang="en-GB" baseline="0" dirty="0"/>
              <a:t>Many sensors alarm if the glucose levels are above or below the optimal range and the young person will need to respond to this. </a:t>
            </a:r>
          </a:p>
          <a:p>
            <a:r>
              <a:rPr lang="en-GB" baseline="0" dirty="0"/>
              <a:t>Please note that the sensor data is different to the blood glucose level data as it measures the amount of glucose in the fluid of the cells rather than the levels in the blood. This means there can be a delay between </a:t>
            </a:r>
            <a:r>
              <a:rPr lang="en-GB" baseline="0"/>
              <a:t>the sensor </a:t>
            </a:r>
            <a:r>
              <a:rPr lang="en-GB" baseline="0" dirty="0"/>
              <a:t>and a blood glucose reading.</a:t>
            </a:r>
            <a:endParaRPr lang="en-GB" dirty="0"/>
          </a:p>
        </p:txBody>
      </p:sp>
      <p:sp>
        <p:nvSpPr>
          <p:cNvPr id="4" name="Slide Number Placeholder 3"/>
          <p:cNvSpPr>
            <a:spLocks noGrp="1"/>
          </p:cNvSpPr>
          <p:nvPr>
            <p:ph type="sldNum" sz="quarter" idx="10"/>
          </p:nvPr>
        </p:nvSpPr>
        <p:spPr/>
        <p:txBody>
          <a:bodyPr/>
          <a:lstStyle/>
          <a:p>
            <a:fld id="{4D314CF5-A205-4BAA-A779-A5F1F0F663E6}" type="slidenum">
              <a:rPr lang="en-GB" smtClean="0"/>
              <a:t>90</a:t>
            </a:fld>
            <a:endParaRPr lang="en-GB"/>
          </a:p>
        </p:txBody>
      </p:sp>
    </p:spTree>
    <p:extLst>
      <p:ext uri="{BB962C8B-B14F-4D97-AF65-F5344CB8AC3E}">
        <p14:creationId xmlns:p14="http://schemas.microsoft.com/office/powerpoint/2010/main" val="28444810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Before</a:t>
            </a:r>
            <a:r>
              <a:rPr lang="en-GB" baseline="0" dirty="0"/>
              <a:t> exercising, there are a few things to consider. The young person’s glucose level should be checked and if it is less than 5 </a:t>
            </a:r>
            <a:r>
              <a:rPr lang="en-GB" baseline="0" dirty="0" err="1"/>
              <a:t>mmol</a:t>
            </a:r>
            <a:r>
              <a:rPr lang="en-GB" baseline="0" dirty="0"/>
              <a:t>/l, exercise may need to be delayed and an additional carbohydrate snack may be needed. There is a table on the next slide to give more guidance about this. Following exercise, the young person’s glucose levels should be checked again and more carbohydrate may be needed. This will depend on what the young person is doing next. If it is nearly a meal time, additional carbohydrate may not be needed. Please refer to the Individual Health care Plan.</a:t>
            </a:r>
          </a:p>
          <a:p>
            <a:r>
              <a:rPr lang="en-GB" baseline="0" dirty="0"/>
              <a:t>It is important that the young person’s hypo remedy is available nearby such as on the side of the pitch or swimming pool rather than in a changing room or locker.</a:t>
            </a:r>
            <a:endParaRPr lang="en-GB" dirty="0"/>
          </a:p>
        </p:txBody>
      </p:sp>
      <p:sp>
        <p:nvSpPr>
          <p:cNvPr id="4" name="Slide Number Placeholder 3"/>
          <p:cNvSpPr>
            <a:spLocks noGrp="1"/>
          </p:cNvSpPr>
          <p:nvPr>
            <p:ph type="sldNum" sz="quarter" idx="10"/>
          </p:nvPr>
        </p:nvSpPr>
        <p:spPr/>
        <p:txBody>
          <a:bodyPr/>
          <a:lstStyle/>
          <a:p>
            <a:fld id="{459EBA93-9396-43DD-BE63-7F4D756B0FB1}" type="slidenum">
              <a:rPr lang="en-GB" smtClean="0"/>
              <a:t>91</a:t>
            </a:fld>
            <a:endParaRPr lang="en-GB"/>
          </a:p>
        </p:txBody>
      </p:sp>
    </p:spTree>
    <p:extLst>
      <p:ext uri="{BB962C8B-B14F-4D97-AF65-F5344CB8AC3E}">
        <p14:creationId xmlns:p14="http://schemas.microsoft.com/office/powerpoint/2010/main" val="29223996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xfrm>
            <a:off x="82550" y="744538"/>
            <a:ext cx="6616700" cy="3722687"/>
          </a:xfrm>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bodyPr>
          <a:lstStyle/>
          <a:p>
            <a:r>
              <a:rPr lang="en-GB" dirty="0"/>
              <a:t>The classic signs and symptoms</a:t>
            </a:r>
            <a:r>
              <a:rPr lang="en-GB" baseline="0" dirty="0"/>
              <a:t> of diabetes are known as the 4 T.s. Needing the toilet more, an insatiable thirst, tiredness, and looking thinner due to weight loss. There is also an increased likelihood of infections and the presence of ketones in the blood and urine. </a:t>
            </a:r>
          </a:p>
          <a:p>
            <a:r>
              <a:rPr lang="en-GB" baseline="0" dirty="0"/>
              <a:t>The young person may also suffer with other issues such as thrush, bed wetting, infections or changes in behaviour.</a:t>
            </a:r>
            <a:endParaRPr lang="en-GB" dirty="0"/>
          </a:p>
          <a:p>
            <a:endParaRPr lang="en-GB" dirty="0"/>
          </a:p>
        </p:txBody>
      </p:sp>
    </p:spTree>
    <p:extLst>
      <p:ext uri="{BB962C8B-B14F-4D97-AF65-F5344CB8AC3E}">
        <p14:creationId xmlns:p14="http://schemas.microsoft.com/office/powerpoint/2010/main" val="294591171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a:t>
            </a:r>
            <a:r>
              <a:rPr lang="en-GB" baseline="0" dirty="0"/>
              <a:t> table gives further guidance on when it is ok to exercise and when exercise should be delayed. It also gives more information about when additional carbohydrate may be required before exercise. A copy of this is available in the Individual Healthcare plan so please refer to this.</a:t>
            </a:r>
            <a:endParaRPr lang="en-GB" dirty="0"/>
          </a:p>
        </p:txBody>
      </p:sp>
      <p:sp>
        <p:nvSpPr>
          <p:cNvPr id="4" name="Slide Number Placeholder 3"/>
          <p:cNvSpPr>
            <a:spLocks noGrp="1"/>
          </p:cNvSpPr>
          <p:nvPr>
            <p:ph type="sldNum" sz="quarter" idx="10"/>
          </p:nvPr>
        </p:nvSpPr>
        <p:spPr/>
        <p:txBody>
          <a:bodyPr/>
          <a:lstStyle/>
          <a:p>
            <a:fld id="{459EBA93-9396-43DD-BE63-7F4D756B0FB1}" type="slidenum">
              <a:rPr lang="en-GB" smtClean="0"/>
              <a:t>92</a:t>
            </a:fld>
            <a:endParaRPr lang="en-GB"/>
          </a:p>
        </p:txBody>
      </p:sp>
    </p:spTree>
    <p:extLst>
      <p:ext uri="{BB962C8B-B14F-4D97-AF65-F5344CB8AC3E}">
        <p14:creationId xmlns:p14="http://schemas.microsoft.com/office/powerpoint/2010/main" val="287166845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previous table</a:t>
            </a:r>
            <a:r>
              <a:rPr lang="en-GB" baseline="0" dirty="0"/>
              <a:t> refers to having 10 – 20g of carbohydrate before exercise as required. This slide shows the amounts of different food and drinks that is needed to give 10, 15 or 20g of carbohydrate</a:t>
            </a:r>
            <a:endParaRPr lang="en-GB" dirty="0"/>
          </a:p>
        </p:txBody>
      </p:sp>
      <p:sp>
        <p:nvSpPr>
          <p:cNvPr id="4" name="Slide Number Placeholder 3"/>
          <p:cNvSpPr>
            <a:spLocks noGrp="1"/>
          </p:cNvSpPr>
          <p:nvPr>
            <p:ph type="sldNum" sz="quarter" idx="10"/>
          </p:nvPr>
        </p:nvSpPr>
        <p:spPr/>
        <p:txBody>
          <a:bodyPr/>
          <a:lstStyle/>
          <a:p>
            <a:fld id="{459EBA93-9396-43DD-BE63-7F4D756B0FB1}" type="slidenum">
              <a:rPr lang="en-GB" smtClean="0"/>
              <a:t>93</a:t>
            </a:fld>
            <a:endParaRPr lang="en-GB"/>
          </a:p>
        </p:txBody>
      </p:sp>
    </p:spTree>
    <p:extLst>
      <p:ext uri="{BB962C8B-B14F-4D97-AF65-F5344CB8AC3E}">
        <p14:creationId xmlns:p14="http://schemas.microsoft.com/office/powerpoint/2010/main" val="75734276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At times a snack after exercise is needed. If this is the case, it is important</a:t>
            </a:r>
            <a:r>
              <a:rPr lang="en-GB" baseline="0" dirty="0"/>
              <a:t> to have food or drink that contains complex carbohydrate such as milk, a banana or a piece of toast rather than fast acting carbohydrates as outlined on the previous slide. These quantities may not be suitable for all children and staff will need to refer to the IHP or </a:t>
            </a:r>
            <a:r>
              <a:rPr lang="en-GB" baseline="0"/>
              <a:t>discuss suitable options with parents/carers.</a:t>
            </a:r>
            <a:endParaRPr lang="en-GB" dirty="0"/>
          </a:p>
        </p:txBody>
      </p:sp>
      <p:sp>
        <p:nvSpPr>
          <p:cNvPr id="4" name="Slide Number Placeholder 3"/>
          <p:cNvSpPr>
            <a:spLocks noGrp="1"/>
          </p:cNvSpPr>
          <p:nvPr>
            <p:ph type="sldNum" sz="quarter" idx="10"/>
          </p:nvPr>
        </p:nvSpPr>
        <p:spPr/>
        <p:txBody>
          <a:bodyPr/>
          <a:lstStyle/>
          <a:p>
            <a:fld id="{459EBA93-9396-43DD-BE63-7F4D756B0FB1}" type="slidenum">
              <a:rPr lang="en-GB" smtClean="0"/>
              <a:t>94</a:t>
            </a:fld>
            <a:endParaRPr lang="en-GB"/>
          </a:p>
        </p:txBody>
      </p:sp>
    </p:spTree>
    <p:extLst>
      <p:ext uri="{BB962C8B-B14F-4D97-AF65-F5344CB8AC3E}">
        <p14:creationId xmlns:p14="http://schemas.microsoft.com/office/powerpoint/2010/main" val="13151560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Read slide</a:t>
            </a:r>
          </a:p>
        </p:txBody>
      </p:sp>
      <p:sp>
        <p:nvSpPr>
          <p:cNvPr id="4" name="Slide Number Placeholder 3"/>
          <p:cNvSpPr>
            <a:spLocks noGrp="1"/>
          </p:cNvSpPr>
          <p:nvPr>
            <p:ph type="sldNum" sz="quarter" idx="10"/>
          </p:nvPr>
        </p:nvSpPr>
        <p:spPr/>
        <p:txBody>
          <a:bodyPr/>
          <a:lstStyle/>
          <a:p>
            <a:fld id="{459EBA93-9396-43DD-BE63-7F4D756B0FB1}" type="slidenum">
              <a:rPr lang="en-GB" smtClean="0"/>
              <a:t>95</a:t>
            </a:fld>
            <a:endParaRPr lang="en-GB"/>
          </a:p>
        </p:txBody>
      </p:sp>
    </p:spTree>
    <p:extLst>
      <p:ext uri="{BB962C8B-B14F-4D97-AF65-F5344CB8AC3E}">
        <p14:creationId xmlns:p14="http://schemas.microsoft.com/office/powerpoint/2010/main" val="42088774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SEREN Active leaflet</a:t>
            </a:r>
            <a:r>
              <a:rPr lang="en-GB" baseline="0" dirty="0"/>
              <a:t> for coaches is available for further support</a:t>
            </a:r>
            <a:endParaRPr lang="en-GB" dirty="0"/>
          </a:p>
        </p:txBody>
      </p:sp>
      <p:sp>
        <p:nvSpPr>
          <p:cNvPr id="4" name="Slide Number Placeholder 3"/>
          <p:cNvSpPr>
            <a:spLocks noGrp="1"/>
          </p:cNvSpPr>
          <p:nvPr>
            <p:ph type="sldNum" sz="quarter" idx="10"/>
          </p:nvPr>
        </p:nvSpPr>
        <p:spPr/>
        <p:txBody>
          <a:bodyPr/>
          <a:lstStyle/>
          <a:p>
            <a:fld id="{459EBA93-9396-43DD-BE63-7F4D756B0FB1}" type="slidenum">
              <a:rPr lang="en-GB" smtClean="0"/>
              <a:t>96</a:t>
            </a:fld>
            <a:endParaRPr lang="en-GB"/>
          </a:p>
        </p:txBody>
      </p:sp>
    </p:spTree>
    <p:extLst>
      <p:ext uri="{BB962C8B-B14F-4D97-AF65-F5344CB8AC3E}">
        <p14:creationId xmlns:p14="http://schemas.microsoft.com/office/powerpoint/2010/main" val="394387088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u="sng" kern="1200" dirty="0">
                <a:solidFill>
                  <a:schemeClr val="tx1"/>
                </a:solidFill>
                <a:effectLst/>
                <a:latin typeface="+mn-lt"/>
                <a:ea typeface="+mn-ea"/>
                <a:cs typeface="+mn-cs"/>
              </a:rPr>
              <a:t>Examination Advice</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During examinations or tests, most CYP will experience different levels of stress from this pressured time. Exam stress can impact on CYP with diabetes affecting their blood glucose levels, making blood glucose levels unstable, with CYP possibly experiencing hyperglycaemia (highs) or hypoglycaemia (lows). High and low blood glucose levels will affect the CYP’s concentration and ability to perform during exams; additional time may be required to ensure symptoms are managed promptly during exams including time for treatment to work.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Prior to examinations such as GCSE or A levels, schools can apply to the examination board for additional time for CYP with diabetes. The extra time is allocated if they need to treat low or high blood glucose levels.  For CYP with diabetes, blood glucose levels need to be within normal range of 4 to 7 </a:t>
            </a:r>
            <a:r>
              <a:rPr lang="en-GB" sz="1200" kern="1200" dirty="0" err="1">
                <a:solidFill>
                  <a:schemeClr val="tx1"/>
                </a:solidFill>
                <a:effectLst/>
                <a:latin typeface="+mn-lt"/>
                <a:ea typeface="+mn-ea"/>
                <a:cs typeface="+mn-cs"/>
              </a:rPr>
              <a:t>mmol</a:t>
            </a:r>
            <a:r>
              <a:rPr lang="en-GB" sz="1200" kern="1200" dirty="0">
                <a:solidFill>
                  <a:schemeClr val="tx1"/>
                </a:solidFill>
                <a:effectLst/>
                <a:latin typeface="+mn-lt"/>
                <a:ea typeface="+mn-ea"/>
                <a:cs typeface="+mn-cs"/>
              </a:rPr>
              <a:t>/l, ideally with</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 blood glucose value &gt; 5 </a:t>
            </a:r>
            <a:r>
              <a:rPr lang="en-GB" sz="1200" kern="1200" dirty="0" err="1">
                <a:solidFill>
                  <a:schemeClr val="tx1"/>
                </a:solidFill>
                <a:effectLst/>
                <a:latin typeface="+mn-lt"/>
                <a:ea typeface="+mn-ea"/>
                <a:cs typeface="+mn-cs"/>
              </a:rPr>
              <a:t>mmol</a:t>
            </a:r>
            <a:r>
              <a:rPr lang="en-GB" sz="1200" kern="1200" dirty="0">
                <a:solidFill>
                  <a:schemeClr val="tx1"/>
                </a:solidFill>
                <a:effectLst/>
                <a:latin typeface="+mn-lt"/>
                <a:ea typeface="+mn-ea"/>
                <a:cs typeface="+mn-cs"/>
              </a:rPr>
              <a:t>/l at the start of any examination.   </a:t>
            </a:r>
          </a:p>
          <a:p>
            <a:r>
              <a:rPr lang="en-GB" sz="1200" kern="1200" dirty="0">
                <a:solidFill>
                  <a:schemeClr val="tx1"/>
                </a:solidFill>
                <a:effectLst/>
                <a:latin typeface="+mn-lt"/>
                <a:ea typeface="+mn-ea"/>
                <a:cs typeface="+mn-cs"/>
              </a:rPr>
              <a:t>Time will be required for CYP with diabetes to undertake blood glucose monitoring prior to starting the examinations or tests and also support if additional tests are required during the examinations or tests. </a:t>
            </a:r>
          </a:p>
          <a:p>
            <a:r>
              <a:rPr lang="en-GB" sz="1200" kern="1200" dirty="0">
                <a:solidFill>
                  <a:schemeClr val="tx1"/>
                </a:solidFill>
                <a:effectLst/>
                <a:latin typeface="+mn-lt"/>
                <a:ea typeface="+mn-ea"/>
                <a:cs typeface="+mn-cs"/>
              </a:rPr>
              <a:t> </a:t>
            </a:r>
          </a:p>
          <a:p>
            <a:r>
              <a:rPr lang="en-GB" sz="1200" b="1" kern="1200" dirty="0">
                <a:solidFill>
                  <a:schemeClr val="tx1"/>
                </a:solidFill>
                <a:effectLst/>
                <a:latin typeface="+mn-lt"/>
                <a:ea typeface="+mn-ea"/>
                <a:cs typeface="+mn-cs"/>
              </a:rPr>
              <a:t> </a:t>
            </a: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65D96118-AF26-4562-902E-A482E787F10B}" type="slidenum">
              <a:rPr lang="en-GB" smtClean="0"/>
              <a:t>97</a:t>
            </a:fld>
            <a:endParaRPr lang="en-GB"/>
          </a:p>
        </p:txBody>
      </p:sp>
    </p:spTree>
    <p:extLst>
      <p:ext uri="{BB962C8B-B14F-4D97-AF65-F5344CB8AC3E}">
        <p14:creationId xmlns:p14="http://schemas.microsoft.com/office/powerpoint/2010/main" val="5577870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bwMode="auto">
          <a:xfrm>
            <a:off x="82550" y="744538"/>
            <a:ext cx="6616700" cy="3722687"/>
          </a:xfrm>
          <a:noFill/>
          <a:ln>
            <a:solidFill>
              <a:srgbClr val="000000"/>
            </a:solidFill>
            <a:miter lim="800000"/>
            <a:headEnd/>
            <a:tailEnd/>
          </a:ln>
        </p:spPr>
      </p:sp>
      <p:sp>
        <p:nvSpPr>
          <p:cNvPr id="23555" name="Rectangle 3"/>
          <p:cNvSpPr>
            <a:spLocks noGrp="1"/>
          </p:cNvSpPr>
          <p:nvPr>
            <p:ph type="body" idx="1"/>
          </p:nvPr>
        </p:nvSpPr>
        <p:spPr bwMode="auto">
          <a:noFill/>
        </p:spPr>
        <p:txBody>
          <a:bodyPr wrap="square" numCol="1" anchor="t" anchorCtr="0" compatLnSpc="1">
            <a:prstTxWarp prst="textNoShape">
              <a:avLst/>
            </a:prstTxWarp>
          </a:bodyPr>
          <a:lstStyle/>
          <a:p>
            <a:r>
              <a:rPr lang="en-GB" dirty="0"/>
              <a:t>The classic signs and symptoms</a:t>
            </a:r>
            <a:r>
              <a:rPr lang="en-GB" baseline="0" dirty="0"/>
              <a:t> of diabetes are known as the 4 T.s. Needing the toilet more, an insatiable thirst, tiredness, and looking thinner due to weight loss. There is also an increased likelihood of infections and the presence of ketones in the blood and urine. </a:t>
            </a:r>
          </a:p>
          <a:p>
            <a:r>
              <a:rPr lang="en-GB" baseline="0" dirty="0"/>
              <a:t>The young person may also suffer with other issues such as thrush, bed wetting, infections or changes in behaviour.</a:t>
            </a:r>
            <a:endParaRPr lang="en-GB" dirty="0"/>
          </a:p>
          <a:p>
            <a:endParaRPr lang="en-GB" dirty="0"/>
          </a:p>
        </p:txBody>
      </p:sp>
    </p:spTree>
    <p:extLst>
      <p:ext uri="{BB962C8B-B14F-4D97-AF65-F5344CB8AC3E}">
        <p14:creationId xmlns:p14="http://schemas.microsoft.com/office/powerpoint/2010/main" val="42128960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aim is to maintain the blood glucose levels between 4 and 7 </a:t>
            </a:r>
            <a:r>
              <a:rPr lang="en-GB" baseline="0" dirty="0" err="1"/>
              <a:t>mmol</a:t>
            </a:r>
            <a:r>
              <a:rPr lang="en-GB" baseline="0" dirty="0"/>
              <a:t>/l before meals. We talk about ‘time in target’ which means aiming to maintain the young person’s blood glucose levels between 4 and 10 </a:t>
            </a:r>
            <a:r>
              <a:rPr lang="en-GB" baseline="0" dirty="0" err="1"/>
              <a:t>mmol</a:t>
            </a:r>
            <a:r>
              <a:rPr lang="en-GB" baseline="0" dirty="0"/>
              <a:t>/l in between meals. This takes into account the natural rise in glucose levels after eating.</a:t>
            </a:r>
          </a:p>
          <a:p>
            <a:r>
              <a:rPr lang="en-GB" baseline="0" dirty="0"/>
              <a:t>It is important to optimise the management of Type 1 Diabetes in order to ensure the young person is able to concentrate and learn effectively in order to reach their full potential, participate in all activities and develop into independent healthy adults. </a:t>
            </a:r>
            <a:endParaRPr lang="en-GB" dirty="0"/>
          </a:p>
          <a:p>
            <a:endParaRPr lang="en-GB" dirty="0"/>
          </a:p>
        </p:txBody>
      </p:sp>
      <p:sp>
        <p:nvSpPr>
          <p:cNvPr id="4" name="Slide Number Placeholder 3"/>
          <p:cNvSpPr>
            <a:spLocks noGrp="1"/>
          </p:cNvSpPr>
          <p:nvPr>
            <p:ph type="sldNum" sz="quarter" idx="10"/>
          </p:nvPr>
        </p:nvSpPr>
        <p:spPr/>
        <p:txBody>
          <a:bodyPr/>
          <a:lstStyle/>
          <a:p>
            <a:pPr>
              <a:defRPr/>
            </a:pPr>
            <a:fld id="{19D83ECA-E35B-4139-A625-4ADF0B3E079E}" type="slidenum">
              <a:rPr lang="en-GB" smtClean="0"/>
              <a:pPr>
                <a:defRPr/>
              </a:pPr>
              <a:t>9</a:t>
            </a:fld>
            <a:endParaRPr lang="en-GB"/>
          </a:p>
        </p:txBody>
      </p:sp>
    </p:spTree>
    <p:extLst>
      <p:ext uri="{BB962C8B-B14F-4D97-AF65-F5344CB8AC3E}">
        <p14:creationId xmlns:p14="http://schemas.microsoft.com/office/powerpoint/2010/main" val="1773515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C6813C0F-DCBC-4380-9909-E4F91BA24A2B}" type="datetimeFigureOut">
              <a:rPr lang="en-GB" smtClean="0"/>
              <a:t>16/03/2021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20353217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813C0F-DCBC-4380-9909-E4F91BA24A2B}" type="datetimeFigureOut">
              <a:rPr lang="en-GB" smtClean="0"/>
              <a:t>16/03/2021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12123884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813C0F-DCBC-4380-9909-E4F91BA24A2B}" type="datetimeFigureOut">
              <a:rPr lang="en-GB" smtClean="0"/>
              <a:t>16/03/2021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2606897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Date Placeholder 2"/>
          <p:cNvSpPr>
            <a:spLocks noGrp="1"/>
          </p:cNvSpPr>
          <p:nvPr>
            <p:ph type="dt" sz="half" idx="10"/>
          </p:nvPr>
        </p:nvSpPr>
        <p:spPr>
          <a:xfrm>
            <a:off x="609600" y="6245225"/>
            <a:ext cx="2844800" cy="476250"/>
          </a:xfrm>
        </p:spPr>
        <p:txBody>
          <a:bodyPr/>
          <a:lstStyle>
            <a:lvl1pPr>
              <a:defRPr/>
            </a:lvl1pPr>
          </a:lstStyle>
          <a:p>
            <a:pPr>
              <a:defRPr/>
            </a:pPr>
            <a:endParaRPr lang="en-GB"/>
          </a:p>
        </p:txBody>
      </p:sp>
      <p:sp>
        <p:nvSpPr>
          <p:cNvPr id="4" name="Footer Placeholder 3"/>
          <p:cNvSpPr>
            <a:spLocks noGrp="1"/>
          </p:cNvSpPr>
          <p:nvPr>
            <p:ph type="ftr" sz="quarter" idx="11"/>
          </p:nvPr>
        </p:nvSpPr>
        <p:spPr>
          <a:xfrm>
            <a:off x="4165600" y="6245225"/>
            <a:ext cx="3860800" cy="476250"/>
          </a:xfrm>
        </p:spPr>
        <p:txBody>
          <a:bodyPr/>
          <a:lstStyle>
            <a:lvl1pPr>
              <a:defRPr/>
            </a:lvl1pPr>
          </a:lstStyle>
          <a:p>
            <a:pPr>
              <a:defRPr/>
            </a:pPr>
            <a:endParaRPr lang="en-GB"/>
          </a:p>
        </p:txBody>
      </p:sp>
      <p:sp>
        <p:nvSpPr>
          <p:cNvPr id="5" name="Slide Number Placeholder 4"/>
          <p:cNvSpPr>
            <a:spLocks noGrp="1"/>
          </p:cNvSpPr>
          <p:nvPr>
            <p:ph type="sldNum" sz="quarter" idx="12"/>
          </p:nvPr>
        </p:nvSpPr>
        <p:spPr>
          <a:xfrm>
            <a:off x="8737600" y="6245225"/>
            <a:ext cx="2844800" cy="476250"/>
          </a:xfrm>
        </p:spPr>
        <p:txBody>
          <a:bodyPr/>
          <a:lstStyle>
            <a:lvl1pPr>
              <a:defRPr smtClean="0"/>
            </a:lvl1pPr>
          </a:lstStyle>
          <a:p>
            <a:pPr>
              <a:defRPr/>
            </a:pPr>
            <a:fld id="{5E93019A-81A9-48FF-9996-AE2948D9D96F}" type="slidenum">
              <a:rPr lang="en-GB"/>
              <a:pPr>
                <a:defRPr/>
              </a:pPr>
              <a:t>‹#›</a:t>
            </a:fld>
            <a:endParaRPr lang="en-GB"/>
          </a:p>
        </p:txBody>
      </p:sp>
    </p:spTree>
    <p:extLst>
      <p:ext uri="{BB962C8B-B14F-4D97-AF65-F5344CB8AC3E}">
        <p14:creationId xmlns:p14="http://schemas.microsoft.com/office/powerpoint/2010/main" val="2588083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endParaRPr lang="en-GB"/>
          </a:p>
        </p:txBody>
      </p:sp>
      <p:sp>
        <p:nvSpPr>
          <p:cNvPr id="3" name="Table Placeholder 2"/>
          <p:cNvSpPr>
            <a:spLocks noGrp="1"/>
          </p:cNvSpPr>
          <p:nvPr>
            <p:ph type="tbl" idx="1"/>
          </p:nvPr>
        </p:nvSpPr>
        <p:spPr>
          <a:xfrm>
            <a:off x="609600" y="1600201"/>
            <a:ext cx="10972800" cy="4525963"/>
          </a:xfrm>
        </p:spPr>
        <p:txBody>
          <a:bodyPr/>
          <a:lstStyle/>
          <a:p>
            <a:endParaRPr lang="en-GB"/>
          </a:p>
        </p:txBody>
      </p:sp>
      <p:sp>
        <p:nvSpPr>
          <p:cNvPr id="4" name="Date Placeholder 3"/>
          <p:cNvSpPr>
            <a:spLocks noGrp="1"/>
          </p:cNvSpPr>
          <p:nvPr>
            <p:ph type="dt" sz="half" idx="10"/>
          </p:nvPr>
        </p:nvSpPr>
        <p:spPr>
          <a:xfrm>
            <a:off x="609600" y="6245225"/>
            <a:ext cx="2844800" cy="476250"/>
          </a:xfrm>
        </p:spPr>
        <p:txBody>
          <a:bodyPr/>
          <a:lstStyle>
            <a:lvl1pPr>
              <a:defRPr/>
            </a:lvl1pPr>
          </a:lstStyle>
          <a:p>
            <a:pPr>
              <a:defRPr/>
            </a:pPr>
            <a:endParaRPr lang="en-GB"/>
          </a:p>
        </p:txBody>
      </p:sp>
      <p:sp>
        <p:nvSpPr>
          <p:cNvPr id="5" name="Footer Placeholder 4"/>
          <p:cNvSpPr>
            <a:spLocks noGrp="1"/>
          </p:cNvSpPr>
          <p:nvPr>
            <p:ph type="ftr" sz="quarter" idx="11"/>
          </p:nvPr>
        </p:nvSpPr>
        <p:spPr>
          <a:xfrm>
            <a:off x="4165600" y="6245225"/>
            <a:ext cx="3860800" cy="476250"/>
          </a:xfrm>
        </p:spPr>
        <p:txBody>
          <a:bodyPr/>
          <a:lstStyle>
            <a:lvl1pPr>
              <a:defRPr/>
            </a:lvl1pPr>
          </a:lstStyle>
          <a:p>
            <a:pPr>
              <a:defRPr/>
            </a:pPr>
            <a:endParaRPr lang="en-GB"/>
          </a:p>
        </p:txBody>
      </p:sp>
      <p:sp>
        <p:nvSpPr>
          <p:cNvPr id="6" name="Slide Number Placeholder 5"/>
          <p:cNvSpPr>
            <a:spLocks noGrp="1"/>
          </p:cNvSpPr>
          <p:nvPr>
            <p:ph type="sldNum" sz="quarter" idx="12"/>
          </p:nvPr>
        </p:nvSpPr>
        <p:spPr>
          <a:xfrm>
            <a:off x="8737600" y="6245225"/>
            <a:ext cx="2844800" cy="476250"/>
          </a:xfrm>
        </p:spPr>
        <p:txBody>
          <a:bodyPr/>
          <a:lstStyle>
            <a:lvl1pPr>
              <a:defRPr smtClean="0"/>
            </a:lvl1pPr>
          </a:lstStyle>
          <a:p>
            <a:pPr>
              <a:defRPr/>
            </a:pPr>
            <a:fld id="{14C9754A-77D3-4DBE-88B0-D0F2AD60D428}" type="slidenum">
              <a:rPr lang="en-GB"/>
              <a:pPr>
                <a:defRPr/>
              </a:pPr>
              <a:t>‹#›</a:t>
            </a:fld>
            <a:endParaRPr lang="en-GB"/>
          </a:p>
        </p:txBody>
      </p:sp>
    </p:spTree>
    <p:extLst>
      <p:ext uri="{BB962C8B-B14F-4D97-AF65-F5344CB8AC3E}">
        <p14:creationId xmlns:p14="http://schemas.microsoft.com/office/powerpoint/2010/main" val="36912424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C6813C0F-DCBC-4380-9909-E4F91BA24A2B}" type="datetimeFigureOut">
              <a:rPr lang="en-GB" smtClean="0"/>
              <a:t>16/03/2021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9923839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813C0F-DCBC-4380-9909-E4F91BA24A2B}" type="datetimeFigureOut">
              <a:rPr lang="en-GB" smtClean="0"/>
              <a:t>16/03/2021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385434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C6813C0F-DCBC-4380-9909-E4F91BA24A2B}" type="datetimeFigureOut">
              <a:rPr lang="en-GB" smtClean="0"/>
              <a:t>16/03/2021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11582565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C6813C0F-DCBC-4380-9909-E4F91BA24A2B}" type="datetimeFigureOut">
              <a:rPr lang="en-GB" smtClean="0"/>
              <a:t>16/03/2021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39597564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C6813C0F-DCBC-4380-9909-E4F91BA24A2B}" type="datetimeFigureOut">
              <a:rPr lang="en-GB" smtClean="0"/>
              <a:t>16/03/2021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130927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813C0F-DCBC-4380-9909-E4F91BA24A2B}" type="datetimeFigureOut">
              <a:rPr lang="en-GB" smtClean="0"/>
              <a:t>16/03/2021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28037296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13C0F-DCBC-4380-9909-E4F91BA24A2B}" type="datetimeFigureOut">
              <a:rPr lang="en-GB" smtClean="0"/>
              <a:t>16/03/2021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17782718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813C0F-DCBC-4380-9909-E4F91BA24A2B}" type="datetimeFigureOut">
              <a:rPr lang="en-GB" smtClean="0"/>
              <a:t>16/03/2021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22812478-790C-4D8F-AC8F-0BDD24F315FC}" type="slidenum">
              <a:rPr lang="en-GB" smtClean="0"/>
              <a:t>‹#›</a:t>
            </a:fld>
            <a:endParaRPr lang="en-GB"/>
          </a:p>
        </p:txBody>
      </p:sp>
    </p:spTree>
    <p:extLst>
      <p:ext uri="{BB962C8B-B14F-4D97-AF65-F5344CB8AC3E}">
        <p14:creationId xmlns:p14="http://schemas.microsoft.com/office/powerpoint/2010/main" val="11200710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813C0F-DCBC-4380-9909-E4F91BA24A2B}" type="datetimeFigureOut">
              <a:rPr lang="en-GB" smtClean="0"/>
              <a:t>16/03/2021</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812478-790C-4D8F-AC8F-0BDD24F315FC}" type="slidenum">
              <a:rPr lang="en-GB" smtClean="0"/>
              <a:t>‹#›</a:t>
            </a:fld>
            <a:endParaRPr lang="en-GB"/>
          </a:p>
        </p:txBody>
      </p:sp>
    </p:spTree>
    <p:extLst>
      <p:ext uri="{BB962C8B-B14F-4D97-AF65-F5344CB8AC3E}">
        <p14:creationId xmlns:p14="http://schemas.microsoft.com/office/powerpoint/2010/main" val="42696024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12.emf"/><Relationship Id="rId4" Type="http://schemas.openxmlformats.org/officeDocument/2006/relationships/image" Target="../media/image11.emf"/></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3.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14.e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image" Target="../media/image2.emf"/><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jpeg"/></Relationships>
</file>

<file path=ppt/slides/_rels/slide18.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jpeg"/></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3.jpe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emf"/></Relationships>
</file>

<file path=ppt/slides/_rels/slide20.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3.jpeg"/></Relationships>
</file>

<file path=ppt/slides/_rels/slide22.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3.jpeg"/></Relationships>
</file>

<file path=ppt/slides/_rels/slide2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emf"/><Relationship Id="rId4" Type="http://schemas.openxmlformats.org/officeDocument/2006/relationships/image" Target="../media/image3.jpe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7"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15.emf"/><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26.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emf"/><Relationship Id="rId7" Type="http://schemas.openxmlformats.org/officeDocument/2006/relationships/image" Target="../media/image33.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36.jpg"/><Relationship Id="rId4" Type="http://schemas.openxmlformats.org/officeDocument/2006/relationships/image" Target="../media/image30.jpeg"/><Relationship Id="rId9" Type="http://schemas.openxmlformats.org/officeDocument/2006/relationships/image" Target="../media/image35.jpg"/></Relationships>
</file>

<file path=ppt/slides/_rels/slide34.xml.rels><?xml version="1.0" encoding="UTF-8" standalone="yes"?>
<Relationships xmlns="http://schemas.openxmlformats.org/package/2006/relationships"><Relationship Id="rId8" Type="http://schemas.openxmlformats.org/officeDocument/2006/relationships/image" Target="../media/image41.jpg"/><Relationship Id="rId3" Type="http://schemas.openxmlformats.org/officeDocument/2006/relationships/image" Target="../media/image2.emf"/><Relationship Id="rId7" Type="http://schemas.openxmlformats.org/officeDocument/2006/relationships/image" Target="../media/image40.jp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39.jpg"/><Relationship Id="rId11" Type="http://schemas.openxmlformats.org/officeDocument/2006/relationships/image" Target="../media/image44.jpg"/><Relationship Id="rId5" Type="http://schemas.openxmlformats.org/officeDocument/2006/relationships/image" Target="../media/image38.jpg"/><Relationship Id="rId10" Type="http://schemas.openxmlformats.org/officeDocument/2006/relationships/image" Target="../media/image43.jpg"/><Relationship Id="rId4" Type="http://schemas.openxmlformats.org/officeDocument/2006/relationships/image" Target="../media/image37.jpg"/><Relationship Id="rId9" Type="http://schemas.openxmlformats.org/officeDocument/2006/relationships/image" Target="../media/image42.jpg"/></Relationships>
</file>

<file path=ppt/slides/_rels/slide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3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3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3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image" Target="../media/image6.emf"/></Relationships>
</file>

<file path=ppt/slides/_rels/slide4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1.emf"/><Relationship Id="rId1" Type="http://schemas.openxmlformats.org/officeDocument/2006/relationships/slideLayout" Target="../slideLayouts/slideLayout1.xml"/><Relationship Id="rId4" Type="http://schemas.openxmlformats.org/officeDocument/2006/relationships/image" Target="../media/image2.emf"/></Relationships>
</file>

<file path=ppt/slides/_rels/slide4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4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4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4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4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image" Target="../media/image8.emf"/></Relationships>
</file>

<file path=ppt/slides/_rels/slide5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2.emf"/></Relationships>
</file>

<file path=ppt/slides/_rels/slide5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2.emf"/><Relationship Id="rId4" Type="http://schemas.openxmlformats.org/officeDocument/2006/relationships/image" Target="../media/image3.jpeg"/></Relationships>
</file>

<file path=ppt/slides/_rels/slide5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6.jp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2.emf"/></Relationships>
</file>

<file path=ppt/slides/_rels/slide5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4.emf"/><Relationship Id="rId4" Type="http://schemas.openxmlformats.org/officeDocument/2006/relationships/image" Target="../media/image2.emf"/></Relationships>
</file>

<file path=ppt/slides/_rels/slide5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emf"/><Relationship Id="rId4" Type="http://schemas.openxmlformats.org/officeDocument/2006/relationships/image" Target="../media/image3.jpeg"/></Relationships>
</file>

<file path=ppt/slides/_rels/slide5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5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9.emf"/></Relationships>
</file>

<file path=ppt/slides/_rels/slide60.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6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1.emf"/><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2.emf"/></Relationships>
</file>

<file path=ppt/slides/_rels/slide6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61.emf"/><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60.emf"/><Relationship Id="rId5" Type="http://schemas.openxmlformats.org/officeDocument/2006/relationships/image" Target="../media/image59.emf"/><Relationship Id="rId4" Type="http://schemas.openxmlformats.org/officeDocument/2006/relationships/image" Target="../media/image2.emf"/></Relationships>
</file>

<file path=ppt/slides/_rels/slide6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6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emf"/><Relationship Id="rId5" Type="http://schemas.openxmlformats.org/officeDocument/2006/relationships/image" Target="../media/image3.jpeg"/><Relationship Id="rId4" Type="http://schemas.openxmlformats.org/officeDocument/2006/relationships/image" Target="../media/image63.emf"/></Relationships>
</file>

<file path=ppt/slides/_rels/slide6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2.emf"/><Relationship Id="rId4" Type="http://schemas.openxmlformats.org/officeDocument/2006/relationships/image" Target="../media/image64.emf"/></Relationships>
</file>

<file path=ppt/slides/_rels/slide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8.xml"/><Relationship Id="rId1" Type="http://schemas.openxmlformats.org/officeDocument/2006/relationships/slideLayout" Target="../slideLayouts/slideLayout6.xml"/><Relationship Id="rId5" Type="http://schemas.openxmlformats.org/officeDocument/2006/relationships/image" Target="../media/image65.png"/><Relationship Id="rId4" Type="http://schemas.openxmlformats.org/officeDocument/2006/relationships/image" Target="../media/image2.emf"/></Relationships>
</file>

<file path=ppt/slides/_rels/slide67.xml.rels><?xml version="1.0" encoding="UTF-8" standalone="yes"?>
<Relationships xmlns="http://schemas.openxmlformats.org/package/2006/relationships"><Relationship Id="rId8" Type="http://schemas.openxmlformats.org/officeDocument/2006/relationships/image" Target="../media/image69.emf"/><Relationship Id="rId3" Type="http://schemas.openxmlformats.org/officeDocument/2006/relationships/image" Target="../media/image3.jpeg"/><Relationship Id="rId7" Type="http://schemas.openxmlformats.org/officeDocument/2006/relationships/image" Target="../media/image68.emf"/><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67.emf"/><Relationship Id="rId5" Type="http://schemas.openxmlformats.org/officeDocument/2006/relationships/image" Target="../media/image66.emf"/><Relationship Id="rId10" Type="http://schemas.openxmlformats.org/officeDocument/2006/relationships/image" Target="../media/image71.png"/><Relationship Id="rId4" Type="http://schemas.openxmlformats.org/officeDocument/2006/relationships/image" Target="../media/image2.emf"/><Relationship Id="rId9" Type="http://schemas.openxmlformats.org/officeDocument/2006/relationships/image" Target="../media/image70.emf"/></Relationships>
</file>

<file path=ppt/slides/_rels/slide6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4.emf"/><Relationship Id="rId5" Type="http://schemas.openxmlformats.org/officeDocument/2006/relationships/image" Target="../media/image73.emf"/><Relationship Id="rId4" Type="http://schemas.openxmlformats.org/officeDocument/2006/relationships/image" Target="../media/image2.emf"/></Relationships>
</file>

<file path=ppt/slides/_rels/slide6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2.emf"/></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70.xml.rels><?xml version="1.0" encoding="UTF-8" standalone="yes"?>
<Relationships xmlns="http://schemas.openxmlformats.org/package/2006/relationships"><Relationship Id="rId3" Type="http://schemas.openxmlformats.org/officeDocument/2006/relationships/image" Target="../media/image75.emf"/><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7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7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2.emf"/></Relationships>
</file>

<file path=ppt/slides/_rels/slide77.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78.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1.emf"/><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79.xml.rels><?xml version="1.0" encoding="UTF-8" standalone="yes"?>
<Relationships xmlns="http://schemas.openxmlformats.org/package/2006/relationships"><Relationship Id="rId3" Type="http://schemas.openxmlformats.org/officeDocument/2006/relationships/image" Target="../media/image2.emf"/><Relationship Id="rId7" Type="http://schemas.openxmlformats.org/officeDocument/2006/relationships/image" Target="../media/image81.e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80.emf"/><Relationship Id="rId5" Type="http://schemas.openxmlformats.org/officeDocument/2006/relationships/image" Target="../media/image79.emf"/><Relationship Id="rId4" Type="http://schemas.openxmlformats.org/officeDocument/2006/relationships/image" Target="../media/image78.emf"/></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3.jpeg"/></Relationships>
</file>

<file path=ppt/slides/_rels/slide8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9.xml"/><Relationship Id="rId1" Type="http://schemas.openxmlformats.org/officeDocument/2006/relationships/slideLayout" Target="../slideLayouts/slideLayout2.xml"/><Relationship Id="rId6" Type="http://schemas.openxmlformats.org/officeDocument/2006/relationships/image" Target="../media/image83.emf"/><Relationship Id="rId5" Type="http://schemas.openxmlformats.org/officeDocument/2006/relationships/image" Target="../media/image2.emf"/><Relationship Id="rId4" Type="http://schemas.openxmlformats.org/officeDocument/2006/relationships/image" Target="../media/image82.emf"/></Relationships>
</file>

<file path=ppt/slides/_rels/slide82.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86.emf"/><Relationship Id="rId2" Type="http://schemas.openxmlformats.org/officeDocument/2006/relationships/notesSlide" Target="../notesSlides/notesSlide60.xml"/><Relationship Id="rId1" Type="http://schemas.openxmlformats.org/officeDocument/2006/relationships/slideLayout" Target="../slideLayouts/slideLayout6.xml"/><Relationship Id="rId6" Type="http://schemas.openxmlformats.org/officeDocument/2006/relationships/image" Target="../media/image85.emf"/><Relationship Id="rId5" Type="http://schemas.openxmlformats.org/officeDocument/2006/relationships/image" Target="../media/image84.emf"/><Relationship Id="rId4" Type="http://schemas.openxmlformats.org/officeDocument/2006/relationships/image" Target="../media/image2.emf"/></Relationships>
</file>

<file path=ppt/slides/_rels/slide8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8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87.emf"/></Relationships>
</file>

<file path=ppt/slides/_rels/slide85.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hyperlink" Target="http://www.google.com/url?sa=i&amp;rct=j&amp;q=&amp;esrc=s&amp;source=images&amp;cd=&amp;cad=rja&amp;uact=8&amp;ved=2ahUKEwivocrz-Y_dAhVP1BoKHZ_HD8AQjRx6BAgBEAU&amp;url=http://www.diabetesforecast.org/2017/mar-apr/insulin-pens-101.html&amp;psig=AOvVaw3sQbQdsF3VWbKju43tTyEE&amp;ust=1535552712262480" TargetMode="External"/><Relationship Id="rId7" Type="http://schemas.openxmlformats.org/officeDocument/2006/relationships/image" Target="../media/image3.jpe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89.jpeg"/><Relationship Id="rId5" Type="http://schemas.openxmlformats.org/officeDocument/2006/relationships/hyperlink" Target="https://www.google.com/url?sa=i&amp;rct=j&amp;q=&amp;esrc=s&amp;source=images&amp;cd=&amp;cad=rja&amp;uact=8&amp;ved=2ahUKEwjn1NqQ-o_dAhWOxYUKHf0vCIcQjRx6BAgBEAU&amp;url=https://www.accu-chek.co.uk/insulin-pumps/combo&amp;psig=AOvVaw3Z1eR3h7A_xYLExw1k22cI&amp;ust=1535552797363283" TargetMode="External"/><Relationship Id="rId4" Type="http://schemas.openxmlformats.org/officeDocument/2006/relationships/image" Target="../media/image88.jpeg"/></Relationships>
</file>

<file path=ppt/slides/_rels/slide86.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emf"/><Relationship Id="rId4" Type="http://schemas.openxmlformats.org/officeDocument/2006/relationships/image" Target="../media/image91.emf"/></Relationships>
</file>

<file path=ppt/slides/_rels/slide87.xml.rels><?xml version="1.0" encoding="UTF-8" standalone="yes"?>
<Relationships xmlns="http://schemas.openxmlformats.org/package/2006/relationships"><Relationship Id="rId8" Type="http://schemas.openxmlformats.org/officeDocument/2006/relationships/image" Target="../media/image2.emf"/><Relationship Id="rId3" Type="http://schemas.openxmlformats.org/officeDocument/2006/relationships/image" Target="../media/image3.jpeg"/><Relationship Id="rId7" Type="http://schemas.openxmlformats.org/officeDocument/2006/relationships/image" Target="../media/image95.emf"/><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94.emf"/><Relationship Id="rId5" Type="http://schemas.openxmlformats.org/officeDocument/2006/relationships/image" Target="../media/image93.emf"/><Relationship Id="rId4" Type="http://schemas.openxmlformats.org/officeDocument/2006/relationships/image" Target="../media/image92.emf"/></Relationships>
</file>

<file path=ppt/slides/_rels/slide8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97.png"/></Relationships>
</file>

<file path=ppt/slides/_rels/slide89.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emf"/></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image" Target="../media/image102.emf"/><Relationship Id="rId5" Type="http://schemas.openxmlformats.org/officeDocument/2006/relationships/image" Target="../media/image101.emf"/><Relationship Id="rId4" Type="http://schemas.openxmlformats.org/officeDocument/2006/relationships/image" Target="../media/image100.emf"/></Relationships>
</file>

<file path=ppt/slides/_rels/slide9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105.emf"/></Relationships>
</file>

<file path=ppt/slides/_rels/slide94.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72.xml"/><Relationship Id="rId1" Type="http://schemas.openxmlformats.org/officeDocument/2006/relationships/slideLayout" Target="../slideLayouts/slideLayout2.xml"/><Relationship Id="rId5" Type="http://schemas.openxmlformats.org/officeDocument/2006/relationships/image" Target="../media/image108.png"/><Relationship Id="rId4" Type="http://schemas.openxmlformats.org/officeDocument/2006/relationships/image" Target="../media/image107.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hyperlink" Target="https://www.diabetes.org.uk/resources-s3/2018-11/1201C_Type%201%20diabetes%20and%20exams_DIGITAL.pdf" TargetMode="External"/><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233863" y="589548"/>
            <a:ext cx="7772400" cy="1674567"/>
          </a:xfrm>
        </p:spPr>
        <p:txBody>
          <a:bodyPr>
            <a:normAutofit fontScale="90000"/>
          </a:bodyPr>
          <a:lstStyle/>
          <a:p>
            <a:pPr eaLnBrk="1" hangingPunct="1"/>
            <a:r>
              <a:rPr lang="en-GB" b="1" dirty="0"/>
              <a:t>Managing Type 1 Diabetes in School </a:t>
            </a:r>
          </a:p>
        </p:txBody>
      </p:sp>
      <p:sp>
        <p:nvSpPr>
          <p:cNvPr id="2051" name="Rectangle 3"/>
          <p:cNvSpPr>
            <a:spLocks noGrp="1" noChangeArrowheads="1"/>
          </p:cNvSpPr>
          <p:nvPr>
            <p:ph type="subTitle" idx="1"/>
          </p:nvPr>
        </p:nvSpPr>
        <p:spPr>
          <a:xfrm>
            <a:off x="1753761" y="4315889"/>
            <a:ext cx="8852919" cy="1952564"/>
          </a:xfrm>
        </p:spPr>
        <p:txBody>
          <a:bodyPr>
            <a:noAutofit/>
          </a:bodyPr>
          <a:lstStyle/>
          <a:p>
            <a:pPr eaLnBrk="1" hangingPunct="1"/>
            <a:r>
              <a:rPr lang="en-GB" sz="2800" b="1" dirty="0"/>
              <a:t>ABUHB Paediatric Diabetes Team</a:t>
            </a:r>
          </a:p>
          <a:p>
            <a:pPr eaLnBrk="1" hangingPunct="1"/>
            <a:r>
              <a:rPr lang="en-GB" sz="2800" b="1" dirty="0"/>
              <a:t>2021</a:t>
            </a:r>
          </a:p>
          <a:p>
            <a:pPr eaLnBrk="1" hangingPunct="1"/>
            <a:r>
              <a:rPr lang="en-GB" sz="2800" b="1" dirty="0"/>
              <a:t>On behalf of the Children and Young People’s Wales Diabetes Network</a:t>
            </a:r>
          </a:p>
          <a:p>
            <a:pPr eaLnBrk="1" hangingPunct="1"/>
            <a:r>
              <a:rPr lang="en-GB" sz="2800" dirty="0"/>
              <a:t>Endorsed by SEREN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1971" y="2419799"/>
            <a:ext cx="1656184" cy="1656184"/>
          </a:xfrm>
          <a:prstGeom prst="rect">
            <a:avLst/>
          </a:prstGeom>
        </p:spPr>
      </p:pic>
      <p:pic>
        <p:nvPicPr>
          <p:cNvPr id="3" name="Picture 2"/>
          <p:cNvPicPr>
            <a:picLocks noChangeAspect="1"/>
          </p:cNvPicPr>
          <p:nvPr/>
        </p:nvPicPr>
        <p:blipFill>
          <a:blip r:embed="rId4"/>
          <a:stretch>
            <a:fillRect/>
          </a:stretch>
        </p:blipFill>
        <p:spPr>
          <a:xfrm>
            <a:off x="11117588" y="5832853"/>
            <a:ext cx="909075" cy="871200"/>
          </a:xfrm>
          <a:prstGeom prst="rect">
            <a:avLst/>
          </a:prstGeom>
        </p:spPr>
      </p:pic>
    </p:spTree>
    <p:extLst>
      <p:ext uri="{BB962C8B-B14F-4D97-AF65-F5344CB8AC3E}">
        <p14:creationId xmlns:p14="http://schemas.microsoft.com/office/powerpoint/2010/main" val="1959222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843147" y="482168"/>
            <a:ext cx="10355283" cy="922338"/>
          </a:xfrm>
        </p:spPr>
        <p:txBody>
          <a:bodyPr>
            <a:noAutofit/>
          </a:bodyPr>
          <a:lstStyle/>
          <a:p>
            <a:pPr algn="ctr" eaLnBrk="1" hangingPunct="1"/>
            <a:r>
              <a:rPr lang="en-GB" b="1" dirty="0"/>
              <a:t>Importance of Optimal Type 1 Diabetes Management</a:t>
            </a:r>
          </a:p>
        </p:txBody>
      </p:sp>
      <p:sp>
        <p:nvSpPr>
          <p:cNvPr id="5123" name="Rectangle 3"/>
          <p:cNvSpPr>
            <a:spLocks noGrp="1" noChangeArrowheads="1"/>
          </p:cNvSpPr>
          <p:nvPr>
            <p:ph idx="1"/>
          </p:nvPr>
        </p:nvSpPr>
        <p:spPr>
          <a:xfrm>
            <a:off x="1328747" y="1558348"/>
            <a:ext cx="9384081" cy="3604023"/>
          </a:xfrm>
        </p:spPr>
        <p:txBody>
          <a:bodyPr>
            <a:normAutofit fontScale="85000" lnSpcReduction="20000"/>
          </a:bodyPr>
          <a:lstStyle/>
          <a:p>
            <a:pPr eaLnBrk="1" hangingPunct="1">
              <a:lnSpc>
                <a:spcPct val="80000"/>
              </a:lnSpc>
              <a:buNone/>
            </a:pPr>
            <a:endParaRPr lang="en-GB" sz="2000" b="1" dirty="0"/>
          </a:p>
          <a:p>
            <a:pPr eaLnBrk="1" hangingPunct="1">
              <a:lnSpc>
                <a:spcPct val="80000"/>
              </a:lnSpc>
              <a:buNone/>
            </a:pPr>
            <a:endParaRPr lang="en-GB" sz="2000" b="1" dirty="0"/>
          </a:p>
          <a:p>
            <a:pPr eaLnBrk="1" hangingPunct="1">
              <a:lnSpc>
                <a:spcPct val="80000"/>
              </a:lnSpc>
              <a:buNone/>
            </a:pPr>
            <a:r>
              <a:rPr lang="en-GB" sz="3300" b="1" dirty="0">
                <a:latin typeface="+mj-lt"/>
              </a:rPr>
              <a:t>To prevent short term complications associated with diabetes:</a:t>
            </a:r>
          </a:p>
          <a:p>
            <a:pPr eaLnBrk="1" hangingPunct="1">
              <a:lnSpc>
                <a:spcPct val="80000"/>
              </a:lnSpc>
              <a:buNone/>
            </a:pPr>
            <a:endParaRPr lang="en-GB" sz="3300" dirty="0">
              <a:latin typeface="+mj-lt"/>
            </a:endParaRPr>
          </a:p>
          <a:p>
            <a:pPr eaLnBrk="1" hangingPunct="1">
              <a:lnSpc>
                <a:spcPct val="80000"/>
              </a:lnSpc>
              <a:buNone/>
            </a:pPr>
            <a:endParaRPr lang="en-GB" sz="3300" dirty="0">
              <a:latin typeface="+mj-lt"/>
            </a:endParaRPr>
          </a:p>
          <a:p>
            <a:pPr eaLnBrk="1" hangingPunct="1">
              <a:lnSpc>
                <a:spcPct val="80000"/>
              </a:lnSpc>
            </a:pPr>
            <a:r>
              <a:rPr lang="en-GB" sz="3300" dirty="0">
                <a:latin typeface="+mj-lt"/>
              </a:rPr>
              <a:t>Low blood glucose (hypoglycaemia)</a:t>
            </a:r>
          </a:p>
          <a:p>
            <a:pPr marL="0" indent="0">
              <a:lnSpc>
                <a:spcPct val="80000"/>
              </a:lnSpc>
              <a:buNone/>
            </a:pPr>
            <a:endParaRPr lang="en-GB" sz="3300" dirty="0">
              <a:latin typeface="+mj-lt"/>
            </a:endParaRPr>
          </a:p>
          <a:p>
            <a:pPr eaLnBrk="1" hangingPunct="1">
              <a:lnSpc>
                <a:spcPct val="80000"/>
              </a:lnSpc>
            </a:pPr>
            <a:r>
              <a:rPr lang="en-GB" sz="3300" dirty="0">
                <a:latin typeface="+mj-lt"/>
              </a:rPr>
              <a:t>High blood glucose (hyperglycaemia)</a:t>
            </a:r>
          </a:p>
          <a:p>
            <a:pPr eaLnBrk="1" hangingPunct="1">
              <a:lnSpc>
                <a:spcPct val="80000"/>
              </a:lnSpc>
            </a:pPr>
            <a:endParaRPr lang="en-GB" sz="3300" dirty="0">
              <a:latin typeface="+mj-lt"/>
            </a:endParaRPr>
          </a:p>
          <a:p>
            <a:pPr eaLnBrk="1" hangingPunct="1">
              <a:lnSpc>
                <a:spcPct val="80000"/>
              </a:lnSpc>
            </a:pPr>
            <a:r>
              <a:rPr lang="en-GB" sz="3300" dirty="0">
                <a:latin typeface="+mj-lt"/>
              </a:rPr>
              <a:t>Promote full-time school attendance</a:t>
            </a:r>
          </a:p>
          <a:p>
            <a:pPr eaLnBrk="1" hangingPunct="1">
              <a:lnSpc>
                <a:spcPct val="80000"/>
              </a:lnSpc>
            </a:pPr>
            <a:endParaRPr lang="en-GB" sz="3600" dirty="0"/>
          </a:p>
          <a:p>
            <a:pPr eaLnBrk="1" hangingPunct="1">
              <a:lnSpc>
                <a:spcPct val="80000"/>
              </a:lnSpc>
              <a:buNone/>
            </a:pPr>
            <a:endParaRPr lang="en-GB" sz="3600" dirty="0"/>
          </a:p>
          <a:p>
            <a:pPr eaLnBrk="1" hangingPunct="1">
              <a:lnSpc>
                <a:spcPct val="80000"/>
              </a:lnSpc>
            </a:pPr>
            <a:endParaRPr lang="en-GB" sz="1800"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2" name="Picture 1"/>
          <p:cNvPicPr>
            <a:picLocks noChangeAspect="1"/>
          </p:cNvPicPr>
          <p:nvPr/>
        </p:nvPicPr>
        <p:blipFill>
          <a:blip r:embed="rId4"/>
          <a:stretch>
            <a:fillRect/>
          </a:stretch>
        </p:blipFill>
        <p:spPr>
          <a:xfrm>
            <a:off x="9933686" y="2700563"/>
            <a:ext cx="1581000" cy="1821600"/>
          </a:xfrm>
          <a:prstGeom prst="rect">
            <a:avLst/>
          </a:prstGeom>
        </p:spPr>
      </p:pic>
      <p:pic>
        <p:nvPicPr>
          <p:cNvPr id="3" name="Picture 2"/>
          <p:cNvPicPr>
            <a:picLocks noChangeAspect="1"/>
          </p:cNvPicPr>
          <p:nvPr/>
        </p:nvPicPr>
        <p:blipFill>
          <a:blip r:embed="rId5"/>
          <a:stretch>
            <a:fillRect/>
          </a:stretch>
        </p:blipFill>
        <p:spPr>
          <a:xfrm>
            <a:off x="7969560" y="4690041"/>
            <a:ext cx="1620525" cy="1811700"/>
          </a:xfrm>
          <a:prstGeom prst="rect">
            <a:avLst/>
          </a:prstGeom>
        </p:spPr>
      </p:pic>
      <p:pic>
        <p:nvPicPr>
          <p:cNvPr id="7" name="Picture 6"/>
          <p:cNvPicPr>
            <a:picLocks noChangeAspect="1"/>
          </p:cNvPicPr>
          <p:nvPr/>
        </p:nvPicPr>
        <p:blipFill>
          <a:blip r:embed="rId6"/>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1885061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nvPr>
        </p:nvGraphicFramePr>
        <p:xfrm>
          <a:off x="1122218" y="1882792"/>
          <a:ext cx="10854434" cy="481584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xmlns="" val="20000"/>
                    </a:ext>
                  </a:extLst>
                </a:gridCol>
                <a:gridCol w="9025634">
                  <a:extLst>
                    <a:ext uri="{9D8B030D-6E8A-4147-A177-3AD203B41FA5}">
                      <a16:colId xmlns:a16="http://schemas.microsoft.com/office/drawing/2014/main" xmlns="" val="20001"/>
                    </a:ext>
                  </a:extLst>
                </a:gridCol>
              </a:tblGrid>
              <a:tr h="370840">
                <a:tc>
                  <a:txBody>
                    <a:bodyPr/>
                    <a:lstStyle/>
                    <a:p>
                      <a:r>
                        <a:rPr lang="en-GB" sz="2800" b="1" dirty="0">
                          <a:latin typeface="+mj-lt"/>
                        </a:rPr>
                        <a:t>Eyes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mj-lt"/>
                        </a:rPr>
                        <a:t>Diabetes is the leading cause of blindness in people of working age</a:t>
                      </a:r>
                    </a:p>
                  </a:txBody>
                  <a:tcPr/>
                </a:tc>
                <a:extLst>
                  <a:ext uri="{0D108BD9-81ED-4DB2-BD59-A6C34878D82A}">
                    <a16:rowId xmlns:a16="http://schemas.microsoft.com/office/drawing/2014/main" xmlns="" val="10000"/>
                  </a:ext>
                </a:extLst>
              </a:tr>
              <a:tr h="370840">
                <a:tc>
                  <a:txBody>
                    <a:bodyPr/>
                    <a:lstStyle/>
                    <a:p>
                      <a:r>
                        <a:rPr lang="en-GB" sz="2800" b="1" dirty="0">
                          <a:latin typeface="+mj-lt"/>
                        </a:rPr>
                        <a:t>Kidneys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mj-lt"/>
                        </a:rPr>
                        <a:t>The leading cause of renal failure</a:t>
                      </a:r>
                    </a:p>
                  </a:txBody>
                  <a:tcPr/>
                </a:tc>
                <a:extLst>
                  <a:ext uri="{0D108BD9-81ED-4DB2-BD59-A6C34878D82A}">
                    <a16:rowId xmlns:a16="http://schemas.microsoft.com/office/drawing/2014/main" xmlns="" val="10001"/>
                  </a:ext>
                </a:extLst>
              </a:tr>
              <a:tr h="370840">
                <a:tc>
                  <a:txBody>
                    <a:bodyPr/>
                    <a:lstStyle/>
                    <a:p>
                      <a:r>
                        <a:rPr lang="en-GB" sz="2800" b="1" dirty="0">
                          <a:latin typeface="+mj-lt"/>
                        </a:rPr>
                        <a:t>Feet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mj-lt"/>
                        </a:rPr>
                        <a:t>The 2</a:t>
                      </a:r>
                      <a:r>
                        <a:rPr lang="en-GB" sz="2800" baseline="30000" dirty="0">
                          <a:latin typeface="+mj-lt"/>
                        </a:rPr>
                        <a:t>nd</a:t>
                      </a:r>
                      <a:r>
                        <a:rPr lang="en-GB" sz="2800" dirty="0">
                          <a:latin typeface="+mj-lt"/>
                        </a:rPr>
                        <a:t> most common cause of lower limb amputations</a:t>
                      </a:r>
                    </a:p>
                  </a:txBody>
                  <a:tcPr/>
                </a:tc>
                <a:extLst>
                  <a:ext uri="{0D108BD9-81ED-4DB2-BD59-A6C34878D82A}">
                    <a16:rowId xmlns:a16="http://schemas.microsoft.com/office/drawing/2014/main" xmlns="" val="10002"/>
                  </a:ext>
                </a:extLst>
              </a:tr>
              <a:tr h="370840">
                <a:tc>
                  <a:txBody>
                    <a:bodyPr/>
                    <a:lstStyle/>
                    <a:p>
                      <a:r>
                        <a:rPr lang="en-GB" sz="2800" b="1" dirty="0">
                          <a:latin typeface="+mj-lt"/>
                        </a:rPr>
                        <a:t>Heart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mj-lt"/>
                        </a:rPr>
                        <a:t>Mortality rates from coronary heart disease are 5 times higher</a:t>
                      </a:r>
                    </a:p>
                  </a:txBody>
                  <a:tcPr/>
                </a:tc>
                <a:extLst>
                  <a:ext uri="{0D108BD9-81ED-4DB2-BD59-A6C34878D82A}">
                    <a16:rowId xmlns:a16="http://schemas.microsoft.com/office/drawing/2014/main" xmlns="" val="10003"/>
                  </a:ext>
                </a:extLst>
              </a:tr>
              <a:tr h="370840">
                <a:tc>
                  <a:txBody>
                    <a:bodyPr/>
                    <a:lstStyle/>
                    <a:p>
                      <a:r>
                        <a:rPr lang="en-GB" sz="2800" b="1" dirty="0">
                          <a:latin typeface="+mj-lt"/>
                        </a:rPr>
                        <a:t>Pregnancy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800" dirty="0">
                          <a:latin typeface="+mj-lt"/>
                        </a:rPr>
                        <a:t>Women with diabetes face additional risks during pregnancy, at birth and to the baby</a:t>
                      </a:r>
                    </a:p>
                  </a:txBody>
                  <a:tcPr/>
                </a:tc>
                <a:extLst>
                  <a:ext uri="{0D108BD9-81ED-4DB2-BD59-A6C34878D82A}">
                    <a16:rowId xmlns:a16="http://schemas.microsoft.com/office/drawing/2014/main" xmlns="" val="10004"/>
                  </a:ext>
                </a:extLst>
              </a:tr>
              <a:tr h="370840">
                <a:tc>
                  <a:txBody>
                    <a:bodyPr/>
                    <a:lstStyle/>
                    <a:p>
                      <a:r>
                        <a:rPr lang="en-GB" sz="2800" b="1" dirty="0">
                          <a:latin typeface="+mj-lt"/>
                        </a:rPr>
                        <a:t>Life Expectancy</a:t>
                      </a:r>
                    </a:p>
                  </a:txBody>
                  <a:tcPr/>
                </a:tc>
                <a:tc>
                  <a:txBody>
                    <a:bodyPr/>
                    <a:lstStyle/>
                    <a:p>
                      <a:r>
                        <a:rPr lang="en-GB" sz="2800" b="0" dirty="0">
                          <a:latin typeface="+mj-lt"/>
                        </a:rPr>
                        <a:t>Can be reduced by </a:t>
                      </a:r>
                      <a:r>
                        <a:rPr lang="en-GB" sz="2800" b="0" dirty="0" err="1">
                          <a:latin typeface="+mj-lt"/>
                        </a:rPr>
                        <a:t>approx</a:t>
                      </a:r>
                      <a:r>
                        <a:rPr lang="en-GB" sz="2800" b="0" dirty="0">
                          <a:latin typeface="+mj-lt"/>
                        </a:rPr>
                        <a:t> 10-15 years – JDRF </a:t>
                      </a:r>
                    </a:p>
                  </a:txBody>
                  <a:tcPr/>
                </a:tc>
                <a:extLst>
                  <a:ext uri="{0D108BD9-81ED-4DB2-BD59-A6C34878D82A}">
                    <a16:rowId xmlns:a16="http://schemas.microsoft.com/office/drawing/2014/main" xmlns="" val="10005"/>
                  </a:ext>
                </a:extLst>
              </a:tr>
            </a:tbl>
          </a:graphicData>
        </a:graphic>
      </p:graphicFrame>
      <p:sp>
        <p:nvSpPr>
          <p:cNvPr id="8" name="Rectangle 7"/>
          <p:cNvSpPr/>
          <p:nvPr/>
        </p:nvSpPr>
        <p:spPr>
          <a:xfrm>
            <a:off x="278296" y="1080064"/>
            <a:ext cx="11698356" cy="790345"/>
          </a:xfrm>
          <a:prstGeom prst="rect">
            <a:avLst/>
          </a:prstGeom>
        </p:spPr>
        <p:txBody>
          <a:bodyPr wrap="square">
            <a:spAutoFit/>
          </a:bodyPr>
          <a:lstStyle/>
          <a:p>
            <a:pPr algn="just">
              <a:lnSpc>
                <a:spcPct val="80000"/>
              </a:lnSpc>
            </a:pPr>
            <a:r>
              <a:rPr lang="en-GB" sz="2800" dirty="0">
                <a:latin typeface="+mj-lt"/>
              </a:rPr>
              <a:t>The risk of developing long term complications is increased if the person’s glucose levels are above the optimal range for long periods of time.   </a:t>
            </a:r>
          </a:p>
        </p:txBody>
      </p:sp>
      <p:sp>
        <p:nvSpPr>
          <p:cNvPr id="9" name="Rectangle 8"/>
          <p:cNvSpPr/>
          <p:nvPr/>
        </p:nvSpPr>
        <p:spPr>
          <a:xfrm>
            <a:off x="278296" y="163204"/>
            <a:ext cx="11698356" cy="769441"/>
          </a:xfrm>
          <a:prstGeom prst="rect">
            <a:avLst/>
          </a:prstGeom>
        </p:spPr>
        <p:txBody>
          <a:bodyPr wrap="square">
            <a:spAutoFit/>
          </a:bodyPr>
          <a:lstStyle/>
          <a:p>
            <a:pPr algn="ctr"/>
            <a:r>
              <a:rPr lang="en-GB" sz="4400" b="1" dirty="0">
                <a:latin typeface="+mj-lt"/>
              </a:rPr>
              <a:t>Importance of Optimal Diabetes Management</a:t>
            </a:r>
            <a:endParaRPr lang="en-GB" sz="44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864430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 name="Rectangle 7"/>
          <p:cNvSpPr/>
          <p:nvPr/>
        </p:nvSpPr>
        <p:spPr>
          <a:xfrm>
            <a:off x="278296" y="1255582"/>
            <a:ext cx="11698356" cy="5478423"/>
          </a:xfrm>
          <a:prstGeom prst="rect">
            <a:avLst/>
          </a:prstGeom>
        </p:spPr>
        <p:txBody>
          <a:bodyPr wrap="square">
            <a:spAutoFit/>
          </a:bodyPr>
          <a:lstStyle/>
          <a:p>
            <a:pPr algn="ctr"/>
            <a:r>
              <a:rPr lang="en-GB" sz="3500" dirty="0"/>
              <a:t>“Local authorities and governing bodies must have regard to this statutory guidance when carrying out their duties in promoting the welfare of children who are learners at the education setting, including meeting their healthcare needs. The guidance also applies to activities taking place off site as part of normal educational activities.”</a:t>
            </a:r>
          </a:p>
          <a:p>
            <a:pPr algn="ctr"/>
            <a:endParaRPr lang="en-GB" sz="3500" dirty="0"/>
          </a:p>
          <a:p>
            <a:pPr algn="ctr"/>
            <a:endParaRPr lang="en-GB" sz="3500" dirty="0"/>
          </a:p>
          <a:p>
            <a:pPr algn="ctr"/>
            <a:r>
              <a:rPr lang="en-GB" sz="3500" b="1" dirty="0">
                <a:solidFill>
                  <a:srgbClr val="0070C0"/>
                </a:solidFill>
              </a:rPr>
              <a:t>Supporting learners with healthcare needs </a:t>
            </a:r>
          </a:p>
          <a:p>
            <a:pPr algn="ctr"/>
            <a:r>
              <a:rPr lang="en-GB" sz="3500" b="1" dirty="0">
                <a:solidFill>
                  <a:srgbClr val="0070C0"/>
                </a:solidFill>
              </a:rPr>
              <a:t>Welsh Assembly Government 2017</a:t>
            </a:r>
          </a:p>
        </p:txBody>
      </p:sp>
      <p:sp>
        <p:nvSpPr>
          <p:cNvPr id="9" name="Rectangle 8"/>
          <p:cNvSpPr/>
          <p:nvPr/>
        </p:nvSpPr>
        <p:spPr>
          <a:xfrm>
            <a:off x="278296" y="163204"/>
            <a:ext cx="11698356" cy="769441"/>
          </a:xfrm>
          <a:prstGeom prst="rect">
            <a:avLst/>
          </a:prstGeom>
        </p:spPr>
        <p:txBody>
          <a:bodyPr wrap="square">
            <a:spAutoFit/>
          </a:bodyPr>
          <a:lstStyle/>
          <a:p>
            <a:pPr algn="ctr"/>
            <a:r>
              <a:rPr lang="en-GB" sz="4400" b="1" dirty="0">
                <a:latin typeface="+mj-lt"/>
              </a:rPr>
              <a:t>Documentation</a:t>
            </a:r>
            <a:endParaRPr lang="en-GB" sz="4400" dirty="0">
              <a:latin typeface="+mj-l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6449507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425943" y="205893"/>
            <a:ext cx="5124090" cy="1143000"/>
          </a:xfrm>
        </p:spPr>
        <p:txBody>
          <a:bodyPr>
            <a:noAutofit/>
          </a:bodyPr>
          <a:lstStyle/>
          <a:p>
            <a:r>
              <a:rPr lang="en-GB" b="1" dirty="0"/>
              <a:t>Dietary Management</a:t>
            </a:r>
          </a:p>
        </p:txBody>
      </p:sp>
      <p:pic>
        <p:nvPicPr>
          <p:cNvPr id="3" name="Picture 2" descr="vegetable smile.jpg"/>
          <p:cNvPicPr>
            <a:picLocks noChangeAspect="1"/>
          </p:cNvPicPr>
          <p:nvPr/>
        </p:nvPicPr>
        <p:blipFill>
          <a:blip r:embed="rId3" cstate="print"/>
          <a:stretch>
            <a:fillRect/>
          </a:stretch>
        </p:blipFill>
        <p:spPr>
          <a:xfrm>
            <a:off x="2570672" y="1772816"/>
            <a:ext cx="6621672" cy="4176464"/>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1263407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16999" y="84357"/>
            <a:ext cx="6268818" cy="1143000"/>
          </a:xfrm>
        </p:spPr>
        <p:txBody>
          <a:bodyPr/>
          <a:lstStyle/>
          <a:p>
            <a:pPr eaLnBrk="1" hangingPunct="1"/>
            <a:r>
              <a:rPr lang="en-GB" sz="4000" b="1" dirty="0"/>
              <a:t>Principles of Dose Adjustment</a:t>
            </a:r>
          </a:p>
        </p:txBody>
      </p:sp>
      <p:sp>
        <p:nvSpPr>
          <p:cNvPr id="19459" name="Rectangle 3"/>
          <p:cNvSpPr>
            <a:spLocks noGrp="1" noChangeArrowheads="1"/>
          </p:cNvSpPr>
          <p:nvPr>
            <p:ph idx="1"/>
          </p:nvPr>
        </p:nvSpPr>
        <p:spPr>
          <a:xfrm>
            <a:off x="1919288" y="1341439"/>
            <a:ext cx="8229600" cy="1684337"/>
          </a:xfrm>
        </p:spPr>
        <p:txBody>
          <a:bodyPr/>
          <a:lstStyle/>
          <a:p>
            <a:pPr eaLnBrk="1" hangingPunct="1"/>
            <a:r>
              <a:rPr lang="en-GB" dirty="0">
                <a:latin typeface="+mj-lt"/>
              </a:rPr>
              <a:t>Rapid acting insulin is given with food and a background insulin is given once or twice daily</a:t>
            </a:r>
          </a:p>
          <a:p>
            <a:pPr eaLnBrk="1" hangingPunct="1">
              <a:buFontTx/>
              <a:buNone/>
            </a:pPr>
            <a:endParaRPr lang="en-GB" dirty="0"/>
          </a:p>
          <a:p>
            <a:pPr lvl="1" eaLnBrk="1" hangingPunct="1"/>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2" name="Picture 1"/>
          <p:cNvPicPr>
            <a:picLocks noChangeAspect="1"/>
          </p:cNvPicPr>
          <p:nvPr/>
        </p:nvPicPr>
        <p:blipFill>
          <a:blip r:embed="rId4"/>
          <a:stretch>
            <a:fillRect/>
          </a:stretch>
        </p:blipFill>
        <p:spPr>
          <a:xfrm>
            <a:off x="738518" y="2499552"/>
            <a:ext cx="10225780" cy="3318668"/>
          </a:xfrm>
          <a:prstGeom prst="rect">
            <a:avLst/>
          </a:prstGeom>
        </p:spPr>
      </p:pic>
      <p:pic>
        <p:nvPicPr>
          <p:cNvPr id="6" name="Picture 5"/>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63220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5345957" y="111296"/>
            <a:ext cx="1410482" cy="1152128"/>
          </a:xfrm>
        </p:spPr>
        <p:txBody>
          <a:bodyPr/>
          <a:lstStyle/>
          <a:p>
            <a:r>
              <a:rPr lang="en-GB" b="1" dirty="0"/>
              <a:t>Food</a:t>
            </a:r>
          </a:p>
        </p:txBody>
      </p:sp>
      <p:sp>
        <p:nvSpPr>
          <p:cNvPr id="15" name="TextBox 14"/>
          <p:cNvSpPr txBox="1"/>
          <p:nvPr/>
        </p:nvSpPr>
        <p:spPr>
          <a:xfrm>
            <a:off x="1045845" y="1073316"/>
            <a:ext cx="5785880" cy="5262979"/>
          </a:xfrm>
          <a:prstGeom prst="rect">
            <a:avLst/>
          </a:prstGeom>
          <a:noFill/>
        </p:spPr>
        <p:txBody>
          <a:bodyPr wrap="square" rtlCol="0">
            <a:spAutoFit/>
          </a:bodyPr>
          <a:lstStyle/>
          <a:p>
            <a:pPr eaLnBrk="1" hangingPunct="1">
              <a:buFontTx/>
              <a:buNone/>
            </a:pPr>
            <a:r>
              <a:rPr lang="en-GB" sz="2800" dirty="0">
                <a:latin typeface="+mj-lt"/>
              </a:rPr>
              <a:t>Food consists of a mixture of nutrients. The ones that provide energy in the diet are:</a:t>
            </a:r>
          </a:p>
          <a:p>
            <a:pPr eaLnBrk="1" hangingPunct="1">
              <a:buFontTx/>
              <a:buNone/>
            </a:pPr>
            <a:endParaRPr lang="en-GB" sz="2800" dirty="0">
              <a:latin typeface="+mj-lt"/>
            </a:endParaRPr>
          </a:p>
          <a:p>
            <a:pPr eaLnBrk="1" hangingPunct="1">
              <a:buFont typeface="Arial" pitchFamily="34" charset="0"/>
              <a:buChar char="•"/>
            </a:pPr>
            <a:r>
              <a:rPr lang="en-GB" sz="2800" dirty="0">
                <a:latin typeface="+mj-lt"/>
              </a:rPr>
              <a:t> Protein</a:t>
            </a:r>
          </a:p>
          <a:p>
            <a:pPr>
              <a:buFont typeface="Arial" pitchFamily="34" charset="0"/>
              <a:buChar char="•"/>
            </a:pPr>
            <a:r>
              <a:rPr lang="en-GB" sz="2800" dirty="0">
                <a:latin typeface="+mj-lt"/>
              </a:rPr>
              <a:t> Fat				</a:t>
            </a:r>
          </a:p>
          <a:p>
            <a:pPr eaLnBrk="1" hangingPunct="1">
              <a:buFont typeface="Arial" pitchFamily="34" charset="0"/>
              <a:buChar char="•"/>
            </a:pPr>
            <a:r>
              <a:rPr lang="en-GB" sz="2800" dirty="0">
                <a:latin typeface="+mj-lt"/>
              </a:rPr>
              <a:t> Carbohydrate</a:t>
            </a:r>
          </a:p>
          <a:p>
            <a:pPr eaLnBrk="1" hangingPunct="1"/>
            <a:endParaRPr lang="en-GB" sz="2800" dirty="0">
              <a:latin typeface="+mj-lt"/>
            </a:endParaRPr>
          </a:p>
          <a:p>
            <a:r>
              <a:rPr lang="en-GB" sz="2800" dirty="0">
                <a:latin typeface="+mj-lt"/>
              </a:rPr>
              <a:t>It is important to eat a healthy varied diet for long term health. Young people with diabetes do not need a specific diet.</a:t>
            </a:r>
          </a:p>
        </p:txBody>
      </p:sp>
      <p:graphicFrame>
        <p:nvGraphicFramePr>
          <p:cNvPr id="1026" name="Object 2"/>
          <p:cNvGraphicFramePr>
            <a:graphicFrameLocks noChangeAspect="1"/>
          </p:cNvGraphicFramePr>
          <p:nvPr/>
        </p:nvGraphicFramePr>
        <p:xfrm>
          <a:off x="6756439" y="1421080"/>
          <a:ext cx="5009269" cy="3539804"/>
        </p:xfrm>
        <a:graphic>
          <a:graphicData uri="http://schemas.openxmlformats.org/presentationml/2006/ole">
            <mc:AlternateContent xmlns:mc="http://schemas.openxmlformats.org/markup-compatibility/2006">
              <mc:Choice xmlns:v="urn:schemas-microsoft-com:vml" Requires="v">
                <p:oleObj spid="_x0000_s45059" name="Acrobat Document" r:id="rId4" imgW="8019977" imgH="5667300" progId="AcroExch.Document.11">
                  <p:embed/>
                </p:oleObj>
              </mc:Choice>
              <mc:Fallback>
                <p:oleObj name="Acrobat Document" r:id="rId4" imgW="8019977" imgH="5667300" progId="AcroExch.Document.11">
                  <p:embed/>
                  <p:pic>
                    <p:nvPicPr>
                      <p:cNvPr id="102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6439" y="1421080"/>
                        <a:ext cx="5009269" cy="3539804"/>
                      </a:xfrm>
                      <a:prstGeom prst="rect">
                        <a:avLst/>
                      </a:prstGeom>
                      <a:noFill/>
                      <a:ln>
                        <a:noFill/>
                      </a:ln>
                      <a:effectLst/>
                    </p:spPr>
                  </p:pic>
                </p:oleObj>
              </mc:Fallback>
            </mc:AlternateContent>
          </a:graphicData>
        </a:graphic>
      </p:graphicFrame>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7"/>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5403274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688096" y="18288"/>
            <a:ext cx="4568144" cy="1268760"/>
          </a:xfrm>
        </p:spPr>
        <p:txBody>
          <a:bodyPr/>
          <a:lstStyle/>
          <a:p>
            <a:r>
              <a:rPr lang="en-GB" b="1" dirty="0"/>
              <a:t>Digestion of Food</a:t>
            </a:r>
          </a:p>
        </p:txBody>
      </p:sp>
      <p:pic>
        <p:nvPicPr>
          <p:cNvPr id="6" name="Picture 5"/>
          <p:cNvPicPr>
            <a:picLocks noChangeAspect="1"/>
          </p:cNvPicPr>
          <p:nvPr/>
        </p:nvPicPr>
        <p:blipFill>
          <a:blip r:embed="rId3"/>
          <a:stretch>
            <a:fillRect/>
          </a:stretch>
        </p:blipFill>
        <p:spPr>
          <a:xfrm>
            <a:off x="412195" y="1055917"/>
            <a:ext cx="11119945" cy="45854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3245887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3915200" y="18288"/>
            <a:ext cx="4369264" cy="1512168"/>
          </a:xfrm>
        </p:spPr>
        <p:txBody>
          <a:bodyPr/>
          <a:lstStyle/>
          <a:p>
            <a:r>
              <a:rPr lang="en-GB" b="1" dirty="0"/>
              <a:t>Digestion of Food</a:t>
            </a:r>
          </a:p>
        </p:txBody>
      </p:sp>
      <p:pic>
        <p:nvPicPr>
          <p:cNvPr id="6" name="Picture 5"/>
          <p:cNvPicPr>
            <a:picLocks noChangeAspect="1"/>
          </p:cNvPicPr>
          <p:nvPr/>
        </p:nvPicPr>
        <p:blipFill>
          <a:blip r:embed="rId3"/>
          <a:stretch>
            <a:fillRect/>
          </a:stretch>
        </p:blipFill>
        <p:spPr>
          <a:xfrm>
            <a:off x="286920" y="2099742"/>
            <a:ext cx="11625823" cy="362440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128365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086119" y="73152"/>
            <a:ext cx="4296112" cy="1196752"/>
          </a:xfrm>
        </p:spPr>
        <p:txBody>
          <a:bodyPr/>
          <a:lstStyle/>
          <a:p>
            <a:r>
              <a:rPr lang="en-GB" b="1" dirty="0"/>
              <a:t>Digestion of Food</a:t>
            </a:r>
          </a:p>
        </p:txBody>
      </p:sp>
      <p:pic>
        <p:nvPicPr>
          <p:cNvPr id="7" name="Picture 6"/>
          <p:cNvPicPr>
            <a:picLocks noChangeAspect="1"/>
          </p:cNvPicPr>
          <p:nvPr/>
        </p:nvPicPr>
        <p:blipFill>
          <a:blip r:embed="rId3"/>
          <a:stretch>
            <a:fillRect/>
          </a:stretch>
        </p:blipFill>
        <p:spPr>
          <a:xfrm>
            <a:off x="660350" y="1269904"/>
            <a:ext cx="11147650" cy="4492095"/>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22469939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1553181" y="235663"/>
            <a:ext cx="9272474" cy="1093076"/>
          </a:xfrm>
        </p:spPr>
        <p:txBody>
          <a:bodyPr>
            <a:normAutofit/>
          </a:bodyPr>
          <a:lstStyle/>
          <a:p>
            <a:pPr eaLnBrk="1" hangingPunct="1"/>
            <a:r>
              <a:rPr lang="en-GB" sz="4400" b="1" dirty="0"/>
              <a:t>Which Foods contain Carbohydrate?</a:t>
            </a:r>
          </a:p>
        </p:txBody>
      </p:sp>
      <p:sp>
        <p:nvSpPr>
          <p:cNvPr id="2051" name="Rectangle 3"/>
          <p:cNvSpPr>
            <a:spLocks noGrp="1" noChangeArrowheads="1"/>
          </p:cNvSpPr>
          <p:nvPr>
            <p:ph type="subTitle" idx="1"/>
          </p:nvPr>
        </p:nvSpPr>
        <p:spPr>
          <a:xfrm>
            <a:off x="483476" y="1629747"/>
            <a:ext cx="11046372" cy="4550336"/>
          </a:xfrm>
        </p:spPr>
        <p:txBody>
          <a:bodyPr/>
          <a:lstStyle/>
          <a:p>
            <a:pPr algn="l" eaLnBrk="1" hangingPunct="1"/>
            <a:r>
              <a:rPr lang="en-GB" sz="2800" dirty="0">
                <a:latin typeface="+mj-lt"/>
              </a:rPr>
              <a:t>Carbohydrate is found in the following foods:</a:t>
            </a:r>
          </a:p>
          <a:p>
            <a:pPr algn="l" eaLnBrk="1" hangingPunct="1"/>
            <a:endParaRPr lang="en-GB" b="1" dirty="0">
              <a:solidFill>
                <a:srgbClr val="FF0000"/>
              </a:solidFill>
            </a:endParaRPr>
          </a:p>
          <a:p>
            <a:pPr algn="l" eaLnBrk="1" hangingPunct="1"/>
            <a:endParaRPr lang="en-GB" b="1" dirty="0"/>
          </a:p>
        </p:txBody>
      </p:sp>
      <p:pic>
        <p:nvPicPr>
          <p:cNvPr id="2" name="Picture 1"/>
          <p:cNvPicPr>
            <a:picLocks noChangeAspect="1"/>
          </p:cNvPicPr>
          <p:nvPr/>
        </p:nvPicPr>
        <p:blipFill>
          <a:blip r:embed="rId3"/>
          <a:stretch>
            <a:fillRect/>
          </a:stretch>
        </p:blipFill>
        <p:spPr>
          <a:xfrm>
            <a:off x="1142903" y="2691612"/>
            <a:ext cx="9727517" cy="314163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3147909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10645" name="Group 53"/>
          <p:cNvGraphicFramePr>
            <a:graphicFrameLocks noGrp="1"/>
          </p:cNvGraphicFramePr>
          <p:nvPr>
            <p:ph/>
            <p:extLst>
              <p:ext uri="{D42A27DB-BD31-4B8C-83A1-F6EECF244321}">
                <p14:modId xmlns:p14="http://schemas.microsoft.com/office/powerpoint/2010/main" val="2853056339"/>
              </p:ext>
            </p:extLst>
          </p:nvPr>
        </p:nvGraphicFramePr>
        <p:xfrm>
          <a:off x="1632808" y="922839"/>
          <a:ext cx="8688351" cy="5809079"/>
        </p:xfrm>
        <a:graphic>
          <a:graphicData uri="http://schemas.openxmlformats.org/drawingml/2006/table">
            <a:tbl>
              <a:tblPr/>
              <a:tblGrid>
                <a:gridCol w="8688351">
                  <a:extLst>
                    <a:ext uri="{9D8B030D-6E8A-4147-A177-3AD203B41FA5}">
                      <a16:colId xmlns:a16="http://schemas.microsoft.com/office/drawing/2014/main" xmlns="" val="20000"/>
                    </a:ext>
                  </a:extLst>
                </a:gridCol>
              </a:tblGrid>
              <a:tr h="5400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What is Type 1 diabetes?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4552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How to check blood glucose levels &amp; ketones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40024">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Injecting insulin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33485">
                <a:tc>
                  <a: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sz="2800" b="0" i="0" u="none" strike="noStrike" cap="none" normalizeH="0" baseline="0" dirty="0">
                          <a:ln>
                            <a:noFill/>
                          </a:ln>
                          <a:solidFill>
                            <a:schemeClr val="tx1"/>
                          </a:solidFill>
                          <a:effectLst/>
                          <a:latin typeface="Arial" charset="0"/>
                          <a:cs typeface="Arial" charset="0"/>
                        </a:rPr>
                        <a:t>Dietary Management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41062">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Calculating insulin doses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3539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Insulin Pump Therapy</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3539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Hypoglycaemia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3539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Hyperglycaemia</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3539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err="1">
                          <a:ln>
                            <a:noFill/>
                          </a:ln>
                          <a:solidFill>
                            <a:schemeClr val="tx1"/>
                          </a:solidFill>
                          <a:effectLst/>
                          <a:latin typeface="Arial" charset="0"/>
                          <a:cs typeface="Arial" charset="0"/>
                        </a:rPr>
                        <a:t>FreeStyle</a:t>
                      </a:r>
                      <a:r>
                        <a:rPr kumimoji="0" lang="en-GB" sz="2800" b="0" i="0" u="none" strike="noStrike" cap="none" normalizeH="0" baseline="0" dirty="0">
                          <a:ln>
                            <a:noFill/>
                          </a:ln>
                          <a:solidFill>
                            <a:schemeClr val="tx1"/>
                          </a:solidFill>
                          <a:effectLst/>
                          <a:latin typeface="Arial" charset="0"/>
                          <a:cs typeface="Arial" charset="0"/>
                        </a:rPr>
                        <a:t> </a:t>
                      </a:r>
                      <a:r>
                        <a:rPr kumimoji="0" lang="en-GB" sz="2800" b="0" i="0" u="none" strike="noStrike" cap="none" normalizeH="0" baseline="0" dirty="0" err="1">
                          <a:ln>
                            <a:noFill/>
                          </a:ln>
                          <a:solidFill>
                            <a:schemeClr val="tx1"/>
                          </a:solidFill>
                          <a:effectLst/>
                          <a:latin typeface="Arial" charset="0"/>
                          <a:cs typeface="Arial" charset="0"/>
                        </a:rPr>
                        <a:t>Libre</a:t>
                      </a:r>
                      <a:r>
                        <a:rPr kumimoji="0" lang="en-GB" sz="2800" b="0" i="0" u="none" strike="noStrike" cap="none" normalizeH="0" baseline="0" dirty="0">
                          <a:ln>
                            <a:noFill/>
                          </a:ln>
                          <a:solidFill>
                            <a:schemeClr val="tx1"/>
                          </a:solidFill>
                          <a:effectLst/>
                          <a:latin typeface="Arial" charset="0"/>
                          <a:cs typeface="Arial" charset="0"/>
                        </a:rPr>
                        <a:t> / Continuous Glucose Monitoring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r h="43539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Exercise in school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9"/>
                  </a:ext>
                </a:extLst>
              </a:tr>
              <a:tr h="435399">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Arial" charset="0"/>
                          <a:cs typeface="Arial" charset="0"/>
                        </a:rPr>
                        <a:t>Exams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10"/>
                  </a:ext>
                </a:extLst>
              </a:tr>
            </a:tbl>
          </a:graphicData>
        </a:graphic>
      </p:graphicFrame>
      <p:sp>
        <p:nvSpPr>
          <p:cNvPr id="3074" name="Rectangle 2"/>
          <p:cNvSpPr>
            <a:spLocks noGrp="1" noChangeArrowheads="1"/>
          </p:cNvSpPr>
          <p:nvPr>
            <p:ph type="title" idx="4294967295"/>
          </p:nvPr>
        </p:nvSpPr>
        <p:spPr>
          <a:xfrm>
            <a:off x="2581694" y="0"/>
            <a:ext cx="6790580" cy="1143000"/>
          </a:xfrm>
        </p:spPr>
        <p:txBody>
          <a:bodyPr>
            <a:normAutofit/>
          </a:bodyPr>
          <a:lstStyle/>
          <a:p>
            <a:pPr algn="ctr" eaLnBrk="1" hangingPunct="1"/>
            <a:r>
              <a:rPr lang="en-GB" b="1" dirty="0"/>
              <a:t>Overview of the Session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3" name="Picture 2"/>
          <p:cNvPicPr>
            <a:picLocks noChangeAspect="1"/>
          </p:cNvPicPr>
          <p:nvPr/>
        </p:nvPicPr>
        <p:blipFill>
          <a:blip r:embed="rId4"/>
          <a:stretch>
            <a:fillRect/>
          </a:stretch>
        </p:blipFill>
        <p:spPr>
          <a:xfrm>
            <a:off x="134513" y="5860718"/>
            <a:ext cx="909075" cy="871200"/>
          </a:xfrm>
          <a:prstGeom prst="rect">
            <a:avLst/>
          </a:prstGeom>
        </p:spPr>
      </p:pic>
    </p:spTree>
    <p:extLst>
      <p:ext uri="{BB962C8B-B14F-4D97-AF65-F5344CB8AC3E}">
        <p14:creationId xmlns:p14="http://schemas.microsoft.com/office/powerpoint/2010/main" val="27425670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65037" y="2138674"/>
            <a:ext cx="10248761" cy="3515891"/>
          </a:xfrm>
          <a:prstGeom prst="rect">
            <a:avLst/>
          </a:prstGeom>
        </p:spPr>
      </p:pic>
      <p:sp>
        <p:nvSpPr>
          <p:cNvPr id="7" name="Rectangle 2"/>
          <p:cNvSpPr txBox="1">
            <a:spLocks noChangeArrowheads="1"/>
          </p:cNvSpPr>
          <p:nvPr/>
        </p:nvSpPr>
        <p:spPr>
          <a:xfrm>
            <a:off x="1553181" y="235663"/>
            <a:ext cx="9272474" cy="10930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a:t>Which Foods contain Carbohydrate?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188749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09063" y="2062412"/>
            <a:ext cx="10585778" cy="3592153"/>
          </a:xfrm>
          <a:prstGeom prst="rect">
            <a:avLst/>
          </a:prstGeom>
        </p:spPr>
      </p:pic>
      <p:sp>
        <p:nvSpPr>
          <p:cNvPr id="6" name="Rectangle 2"/>
          <p:cNvSpPr>
            <a:spLocks noGrp="1" noChangeArrowheads="1"/>
          </p:cNvSpPr>
          <p:nvPr>
            <p:ph type="ctrTitle"/>
          </p:nvPr>
        </p:nvSpPr>
        <p:spPr>
          <a:xfrm>
            <a:off x="1553181" y="235663"/>
            <a:ext cx="9272474" cy="1093076"/>
          </a:xfrm>
        </p:spPr>
        <p:txBody>
          <a:bodyPr>
            <a:normAutofit/>
          </a:bodyPr>
          <a:lstStyle/>
          <a:p>
            <a:pPr eaLnBrk="1" hangingPunct="1"/>
            <a:r>
              <a:rPr lang="en-GB" sz="4400" b="1" dirty="0"/>
              <a:t>Which Foods contain Carbohydrate?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8257096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931078" y="2200170"/>
            <a:ext cx="10516679" cy="3454395"/>
          </a:xfrm>
          <a:prstGeom prst="rect">
            <a:avLst/>
          </a:prstGeom>
        </p:spPr>
      </p:pic>
      <p:sp>
        <p:nvSpPr>
          <p:cNvPr id="9" name="Rectangle 2"/>
          <p:cNvSpPr txBox="1">
            <a:spLocks noChangeArrowheads="1"/>
          </p:cNvSpPr>
          <p:nvPr/>
        </p:nvSpPr>
        <p:spPr>
          <a:xfrm>
            <a:off x="1553181" y="235663"/>
            <a:ext cx="9272474" cy="109307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400" b="1" dirty="0"/>
              <a:t>Which Foods contain Carbohydrate?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8945349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8131" name="Rectangle 3"/>
          <p:cNvSpPr>
            <a:spLocks noChangeArrowheads="1"/>
          </p:cNvSpPr>
          <p:nvPr/>
        </p:nvSpPr>
        <p:spPr bwMode="auto">
          <a:xfrm>
            <a:off x="3067051" y="-13216"/>
            <a:ext cx="184731" cy="369332"/>
          </a:xfrm>
          <a:prstGeom prst="rect">
            <a:avLst/>
          </a:prstGeom>
          <a:solidFill>
            <a:srgbClr val="F3F3F3"/>
          </a:solidFill>
          <a:ln w="9525">
            <a:noFill/>
            <a:miter lim="800000"/>
            <a:headEnd/>
            <a:tailEnd/>
          </a:ln>
          <a:effectLst/>
        </p:spPr>
        <p:txBody>
          <a:bodyPr wrap="none" anchor="ctr">
            <a:spAutoFit/>
          </a:bodyPr>
          <a:lstStyle/>
          <a:p>
            <a:endParaRPr lang="en-GB"/>
          </a:p>
        </p:txBody>
      </p:sp>
      <p:pic>
        <p:nvPicPr>
          <p:cNvPr id="4" name="Picture 3"/>
          <p:cNvPicPr>
            <a:picLocks noChangeAspect="1"/>
          </p:cNvPicPr>
          <p:nvPr/>
        </p:nvPicPr>
        <p:blipFill>
          <a:blip r:embed="rId3"/>
          <a:stretch>
            <a:fillRect/>
          </a:stretch>
        </p:blipFill>
        <p:spPr>
          <a:xfrm>
            <a:off x="2808932" y="0"/>
            <a:ext cx="6631020" cy="6858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7948083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765375" y="333039"/>
            <a:ext cx="7170835" cy="1143000"/>
          </a:xfrm>
        </p:spPr>
        <p:txBody>
          <a:bodyPr>
            <a:noAutofit/>
          </a:bodyPr>
          <a:lstStyle/>
          <a:p>
            <a:pPr eaLnBrk="1" hangingPunct="1"/>
            <a:r>
              <a:rPr lang="en-GB" b="1" dirty="0"/>
              <a:t>Aim of Carbohydrate Counting</a:t>
            </a:r>
          </a:p>
        </p:txBody>
      </p:sp>
      <p:sp>
        <p:nvSpPr>
          <p:cNvPr id="18435" name="Rectangle 3"/>
          <p:cNvSpPr>
            <a:spLocks noGrp="1" noChangeArrowheads="1"/>
          </p:cNvSpPr>
          <p:nvPr>
            <p:ph idx="1"/>
          </p:nvPr>
        </p:nvSpPr>
        <p:spPr/>
        <p:txBody>
          <a:bodyPr/>
          <a:lstStyle/>
          <a:p>
            <a:pPr eaLnBrk="1" hangingPunct="1"/>
            <a:r>
              <a:rPr lang="en-GB" dirty="0">
                <a:latin typeface="+mj-lt"/>
              </a:rPr>
              <a:t>Encourage a healthy balanced diet</a:t>
            </a:r>
          </a:p>
          <a:p>
            <a:pPr eaLnBrk="1" hangingPunct="1"/>
            <a:r>
              <a:rPr lang="en-GB" dirty="0">
                <a:latin typeface="+mj-lt"/>
              </a:rPr>
              <a:t>Allow the CYP to choose the type and amount of carbohydrate they wish to eat</a:t>
            </a:r>
          </a:p>
          <a:p>
            <a:pPr eaLnBrk="1" hangingPunct="1"/>
            <a:r>
              <a:rPr lang="en-GB" dirty="0">
                <a:latin typeface="+mj-lt"/>
              </a:rPr>
              <a:t>Match it with the appropriate amount of rapid acting insulin (e.g. </a:t>
            </a:r>
            <a:r>
              <a:rPr lang="en-GB" dirty="0" err="1">
                <a:latin typeface="+mj-lt"/>
              </a:rPr>
              <a:t>Novorapid</a:t>
            </a:r>
            <a:r>
              <a:rPr lang="en-GB" dirty="0">
                <a:latin typeface="+mj-lt"/>
              </a:rPr>
              <a:t>, Humalog, </a:t>
            </a:r>
            <a:r>
              <a:rPr lang="en-GB" dirty="0" err="1">
                <a:latin typeface="+mj-lt"/>
              </a:rPr>
              <a:t>Fiasp</a:t>
            </a:r>
            <a:r>
              <a:rPr lang="en-GB" dirty="0">
                <a:latin typeface="+mj-lt"/>
              </a:rPr>
              <a:t>, </a:t>
            </a:r>
            <a:r>
              <a:rPr lang="en-GB" dirty="0" err="1">
                <a:latin typeface="+mj-lt"/>
              </a:rPr>
              <a:t>Apidra</a:t>
            </a:r>
            <a:r>
              <a:rPr lang="en-GB" dirty="0">
                <a:latin typeface="+mj-lt"/>
              </a:rPr>
              <a:t>) in order to help maintain glucose levels between 4 – 10 </a:t>
            </a:r>
            <a:r>
              <a:rPr lang="en-GB" dirty="0" err="1">
                <a:latin typeface="+mj-lt"/>
              </a:rPr>
              <a:t>mmol</a:t>
            </a:r>
            <a:r>
              <a:rPr lang="en-GB" dirty="0">
                <a:latin typeface="+mj-lt"/>
              </a:rPr>
              <a:t>/l</a:t>
            </a:r>
          </a:p>
          <a:p>
            <a:pPr eaLnBrk="1" hangingPunct="1"/>
            <a:endParaRPr lang="en-GB" dirty="0"/>
          </a:p>
        </p:txBody>
      </p:sp>
      <p:graphicFrame>
        <p:nvGraphicFramePr>
          <p:cNvPr id="2050" name="Object 2"/>
          <p:cNvGraphicFramePr>
            <a:graphicFrameLocks noChangeAspect="1"/>
          </p:cNvGraphicFramePr>
          <p:nvPr/>
        </p:nvGraphicFramePr>
        <p:xfrm>
          <a:off x="6484582" y="4160189"/>
          <a:ext cx="3451629" cy="2439097"/>
        </p:xfrm>
        <a:graphic>
          <a:graphicData uri="http://schemas.openxmlformats.org/presentationml/2006/ole">
            <mc:AlternateContent xmlns:mc="http://schemas.openxmlformats.org/markup-compatibility/2006">
              <mc:Choice xmlns:v="urn:schemas-microsoft-com:vml" Requires="v">
                <p:oleObj spid="_x0000_s63491" name="Acrobat Document" r:id="rId4" imgW="8019977" imgH="5667300" progId="AcroExch.Document.11">
                  <p:embed/>
                </p:oleObj>
              </mc:Choice>
              <mc:Fallback>
                <p:oleObj name="Acrobat Document" r:id="rId4" imgW="8019977" imgH="5667300" progId="AcroExch.Document.11">
                  <p:embed/>
                  <p:pic>
                    <p:nvPicPr>
                      <p:cNvPr id="205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4582" y="4160189"/>
                        <a:ext cx="3451629" cy="2439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7"/>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8438693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396587" y="444761"/>
            <a:ext cx="11398826" cy="1143000"/>
          </a:xfrm>
        </p:spPr>
        <p:txBody>
          <a:bodyPr>
            <a:noAutofit/>
          </a:bodyPr>
          <a:lstStyle/>
          <a:p>
            <a:r>
              <a:rPr lang="en-GB" b="1" dirty="0"/>
              <a:t>Resources available to help calculate carbohydrate</a:t>
            </a:r>
          </a:p>
        </p:txBody>
      </p:sp>
      <p:sp>
        <p:nvSpPr>
          <p:cNvPr id="5" name="Content Placeholder 4"/>
          <p:cNvSpPr>
            <a:spLocks noGrp="1"/>
          </p:cNvSpPr>
          <p:nvPr>
            <p:ph idx="1"/>
          </p:nvPr>
        </p:nvSpPr>
        <p:spPr>
          <a:xfrm>
            <a:off x="2524990" y="1825625"/>
            <a:ext cx="8828809" cy="4351338"/>
          </a:xfrm>
        </p:spPr>
        <p:txBody>
          <a:bodyPr/>
          <a:lstStyle/>
          <a:p>
            <a:endParaRPr lang="en-GB" dirty="0"/>
          </a:p>
          <a:p>
            <a:r>
              <a:rPr lang="en-GB" dirty="0">
                <a:latin typeface="+mj-lt"/>
              </a:rPr>
              <a:t>Books </a:t>
            </a:r>
          </a:p>
          <a:p>
            <a:r>
              <a:rPr lang="en-GB" dirty="0">
                <a:latin typeface="+mj-lt"/>
              </a:rPr>
              <a:t>Food labels</a:t>
            </a:r>
          </a:p>
          <a:p>
            <a:r>
              <a:rPr lang="en-GB" dirty="0">
                <a:latin typeface="+mj-lt"/>
              </a:rPr>
              <a:t>Internet websites </a:t>
            </a:r>
          </a:p>
          <a:p>
            <a:r>
              <a:rPr lang="en-GB" dirty="0">
                <a:latin typeface="+mj-lt"/>
              </a:rPr>
              <a:t>Apps</a:t>
            </a:r>
          </a:p>
          <a:p>
            <a:r>
              <a:rPr lang="en-GB" dirty="0">
                <a:latin typeface="+mj-lt"/>
              </a:rPr>
              <a:t>Weighing scales</a:t>
            </a:r>
          </a:p>
          <a:p>
            <a:endParaRPr lang="en-GB" dirty="0"/>
          </a:p>
          <a:p>
            <a:endParaRPr lang="en-GB" dirty="0"/>
          </a:p>
        </p:txBody>
      </p:sp>
      <p:pic>
        <p:nvPicPr>
          <p:cNvPr id="6" name="Picture 5"/>
          <p:cNvPicPr>
            <a:picLocks noChangeAspect="1"/>
          </p:cNvPicPr>
          <p:nvPr/>
        </p:nvPicPr>
        <p:blipFill>
          <a:blip r:embed="rId3"/>
          <a:stretch>
            <a:fillRect/>
          </a:stretch>
        </p:blipFill>
        <p:spPr>
          <a:xfrm>
            <a:off x="7176120" y="2492896"/>
            <a:ext cx="2150550" cy="2083034"/>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8" name="Picture 7"/>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8640545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4595796" y="163389"/>
            <a:ext cx="3000407" cy="1143000"/>
          </a:xfrm>
        </p:spPr>
        <p:txBody>
          <a:bodyPr/>
          <a:lstStyle/>
          <a:p>
            <a:pPr eaLnBrk="1" hangingPunct="1"/>
            <a:r>
              <a:rPr lang="en-GB" b="1" dirty="0"/>
              <a:t>Food Labels</a:t>
            </a:r>
          </a:p>
        </p:txBody>
      </p:sp>
      <p:sp>
        <p:nvSpPr>
          <p:cNvPr id="24579" name="Rectangle 3"/>
          <p:cNvSpPr>
            <a:spLocks noGrp="1" noChangeArrowheads="1"/>
          </p:cNvSpPr>
          <p:nvPr>
            <p:ph idx="1"/>
          </p:nvPr>
        </p:nvSpPr>
        <p:spPr>
          <a:xfrm>
            <a:off x="522515" y="1152010"/>
            <a:ext cx="5094514" cy="4351338"/>
          </a:xfrm>
        </p:spPr>
        <p:txBody>
          <a:bodyPr/>
          <a:lstStyle/>
          <a:p>
            <a:pPr eaLnBrk="1" hangingPunct="1"/>
            <a:r>
              <a:rPr lang="en-GB" dirty="0">
                <a:latin typeface="+mj-lt"/>
              </a:rPr>
              <a:t>Use the </a:t>
            </a:r>
            <a:r>
              <a:rPr lang="en-GB" b="1" dirty="0">
                <a:latin typeface="+mj-lt"/>
              </a:rPr>
              <a:t>total</a:t>
            </a:r>
            <a:r>
              <a:rPr lang="en-GB" dirty="0">
                <a:latin typeface="+mj-lt"/>
              </a:rPr>
              <a:t> carbohydrate to calculate insulin doses</a:t>
            </a:r>
          </a:p>
          <a:p>
            <a:pPr eaLnBrk="1" hangingPunct="1"/>
            <a:r>
              <a:rPr lang="en-GB" dirty="0">
                <a:latin typeface="+mj-lt"/>
              </a:rPr>
              <a:t>Do not use the “</a:t>
            </a:r>
            <a:r>
              <a:rPr lang="en-GB" b="1" dirty="0">
                <a:latin typeface="+mj-lt"/>
              </a:rPr>
              <a:t>of which sugars</a:t>
            </a:r>
            <a:r>
              <a:rPr lang="en-GB" dirty="0">
                <a:latin typeface="+mj-lt"/>
              </a:rPr>
              <a:t>” on food labels</a:t>
            </a:r>
          </a:p>
          <a:p>
            <a:pPr eaLnBrk="1" hangingPunct="1"/>
            <a:r>
              <a:rPr lang="en-GB" dirty="0">
                <a:latin typeface="+mj-lt"/>
              </a:rPr>
              <a:t>Inaccuracy can result in low blood glucose level (hypoglycaemia) or high blood glucose level (hyperglycaemia)</a:t>
            </a:r>
          </a:p>
        </p:txBody>
      </p:sp>
      <p:pic>
        <p:nvPicPr>
          <p:cNvPr id="4" name="Picture 3"/>
          <p:cNvPicPr>
            <a:picLocks noChangeAspect="1"/>
          </p:cNvPicPr>
          <p:nvPr/>
        </p:nvPicPr>
        <p:blipFill>
          <a:blip r:embed="rId3"/>
          <a:stretch>
            <a:fillRect/>
          </a:stretch>
        </p:blipFill>
        <p:spPr>
          <a:xfrm>
            <a:off x="5717842" y="1104576"/>
            <a:ext cx="6289280" cy="4627165"/>
          </a:xfrm>
          <a:prstGeom prst="rect">
            <a:avLst/>
          </a:prstGeom>
        </p:spPr>
      </p:pic>
      <p:pic>
        <p:nvPicPr>
          <p:cNvPr id="5" name="Picture 4"/>
          <p:cNvPicPr>
            <a:picLocks noChangeAspect="1"/>
          </p:cNvPicPr>
          <p:nvPr/>
        </p:nvPicPr>
        <p:blipFill>
          <a:blip r:embed="rId4"/>
          <a:stretch>
            <a:fillRect/>
          </a:stretch>
        </p:blipFill>
        <p:spPr>
          <a:xfrm>
            <a:off x="1880651" y="4647709"/>
            <a:ext cx="1551318" cy="2020036"/>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7" name="Picture 6"/>
          <p:cNvPicPr>
            <a:picLocks noChangeAspect="1"/>
          </p:cNvPicPr>
          <p:nvPr/>
        </p:nvPicPr>
        <p:blipFill>
          <a:blip r:embed="rId6"/>
          <a:stretch>
            <a:fillRect/>
          </a:stretch>
        </p:blipFill>
        <p:spPr>
          <a:xfrm>
            <a:off x="136769" y="5818220"/>
            <a:ext cx="909075" cy="871200"/>
          </a:xfrm>
          <a:prstGeom prst="rect">
            <a:avLst/>
          </a:prstGeom>
        </p:spPr>
      </p:pic>
    </p:spTree>
    <p:extLst>
      <p:ext uri="{BB962C8B-B14F-4D97-AF65-F5344CB8AC3E}">
        <p14:creationId xmlns:p14="http://schemas.microsoft.com/office/powerpoint/2010/main" val="4139183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4" name="Picture 13"/>
          <p:cNvPicPr>
            <a:picLocks noChangeAspect="1"/>
          </p:cNvPicPr>
          <p:nvPr/>
        </p:nvPicPr>
        <p:blipFill>
          <a:blip r:embed="rId3"/>
          <a:stretch>
            <a:fillRect/>
          </a:stretch>
        </p:blipFill>
        <p:spPr>
          <a:xfrm>
            <a:off x="1524000" y="1796058"/>
            <a:ext cx="9144000" cy="3265884"/>
          </a:xfrm>
          <a:prstGeom prst="rect">
            <a:avLst/>
          </a:prstGeom>
        </p:spPr>
      </p:pic>
      <p:sp>
        <p:nvSpPr>
          <p:cNvPr id="3" name="Title 2"/>
          <p:cNvSpPr>
            <a:spLocks noGrp="1"/>
          </p:cNvSpPr>
          <p:nvPr>
            <p:ph type="title"/>
          </p:nvPr>
        </p:nvSpPr>
        <p:spPr>
          <a:xfrm>
            <a:off x="3087533" y="379250"/>
            <a:ext cx="6016933" cy="1143000"/>
          </a:xfrm>
        </p:spPr>
        <p:txBody>
          <a:bodyPr/>
          <a:lstStyle/>
          <a:p>
            <a:r>
              <a:rPr lang="en-GB" b="1" dirty="0"/>
              <a:t>Using the ‘per 100g’ value</a:t>
            </a: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1056672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9698" name="Title 1"/>
          <p:cNvSpPr>
            <a:spLocks noGrp="1"/>
          </p:cNvSpPr>
          <p:nvPr>
            <p:ph type="title"/>
          </p:nvPr>
        </p:nvSpPr>
        <p:spPr>
          <a:xfrm>
            <a:off x="3188685" y="260648"/>
            <a:ext cx="5841016" cy="936104"/>
          </a:xfrm>
        </p:spPr>
        <p:txBody>
          <a:bodyPr/>
          <a:lstStyle/>
          <a:p>
            <a:pPr eaLnBrk="1" hangingPunct="1"/>
            <a:r>
              <a:rPr lang="en-GB" b="1" dirty="0"/>
              <a:t>Carbs &amp; </a:t>
            </a:r>
            <a:r>
              <a:rPr lang="en-GB" b="1" dirty="0" err="1"/>
              <a:t>Cals</a:t>
            </a:r>
            <a:r>
              <a:rPr lang="en-GB" b="1" dirty="0"/>
              <a:t> Book &amp; App</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1276571"/>
            <a:ext cx="3884476" cy="5236273"/>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43999" y="1196752"/>
            <a:ext cx="4286250" cy="51816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6"/>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4997209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340825" y="312874"/>
            <a:ext cx="5510349" cy="1325563"/>
          </a:xfrm>
        </p:spPr>
        <p:txBody>
          <a:bodyPr/>
          <a:lstStyle/>
          <a:p>
            <a:r>
              <a:rPr lang="en-GB" b="1" dirty="0"/>
              <a:t>Carb Counting Practical</a:t>
            </a:r>
          </a:p>
        </p:txBody>
      </p:sp>
      <p:sp>
        <p:nvSpPr>
          <p:cNvPr id="3" name="Content Placeholder 2"/>
          <p:cNvSpPr>
            <a:spLocks noGrp="1"/>
          </p:cNvSpPr>
          <p:nvPr>
            <p:ph idx="1"/>
          </p:nvPr>
        </p:nvSpPr>
        <p:spPr/>
        <p:txBody>
          <a:bodyPr/>
          <a:lstStyle/>
          <a:p>
            <a:r>
              <a:rPr lang="en-GB" dirty="0">
                <a:latin typeface="+mj-lt"/>
              </a:rPr>
              <a:t>Over the next few slides there are a school menu, food labels and pictures from carbs &amp; </a:t>
            </a:r>
            <a:r>
              <a:rPr lang="en-GB" dirty="0" err="1">
                <a:latin typeface="+mj-lt"/>
              </a:rPr>
              <a:t>cals</a:t>
            </a:r>
            <a:r>
              <a:rPr lang="en-GB" dirty="0">
                <a:latin typeface="+mj-lt"/>
              </a:rPr>
              <a:t> </a:t>
            </a:r>
          </a:p>
          <a:p>
            <a:r>
              <a:rPr lang="en-GB" dirty="0">
                <a:latin typeface="+mj-lt"/>
              </a:rPr>
              <a:t>Using these resources, please work out how many grams of carbohydrate are in each meal</a:t>
            </a:r>
          </a:p>
          <a:p>
            <a:r>
              <a:rPr lang="en-GB" dirty="0">
                <a:latin typeface="+mj-lt"/>
              </a:rPr>
              <a:t>The answers are given later in the presentation</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4"/>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615240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729916" y="365125"/>
            <a:ext cx="1231232" cy="1325563"/>
          </a:xfrm>
        </p:spPr>
        <p:txBody>
          <a:bodyPr/>
          <a:lstStyle/>
          <a:p>
            <a:pPr eaLnBrk="1" hangingPunct="1"/>
            <a:r>
              <a:rPr lang="en-GB" b="1" dirty="0"/>
              <a:t>Aim </a:t>
            </a:r>
          </a:p>
        </p:txBody>
      </p:sp>
      <p:sp>
        <p:nvSpPr>
          <p:cNvPr id="4099" name="Rectangle 3"/>
          <p:cNvSpPr>
            <a:spLocks noGrp="1" noChangeArrowheads="1"/>
          </p:cNvSpPr>
          <p:nvPr>
            <p:ph type="body" idx="4294967295"/>
          </p:nvPr>
        </p:nvSpPr>
        <p:spPr>
          <a:xfrm>
            <a:off x="1656322" y="1400201"/>
            <a:ext cx="9328510" cy="1331569"/>
          </a:xfrm>
        </p:spPr>
        <p:txBody>
          <a:bodyPr>
            <a:normAutofit/>
          </a:bodyPr>
          <a:lstStyle/>
          <a:p>
            <a:pPr eaLnBrk="1" hangingPunct="1"/>
            <a:r>
              <a:rPr lang="en-GB" dirty="0"/>
              <a:t>Highlight and provide an overview of the skills and information required to support a child or young person (CYP)with diabetes.</a:t>
            </a:r>
          </a:p>
          <a:p>
            <a:pPr eaLnBrk="1" hangingPunct="1">
              <a:buFontTx/>
              <a:buNone/>
            </a:pPr>
            <a:endParaRPr lang="en-GB" sz="3200" dirty="0"/>
          </a:p>
        </p:txBody>
      </p:sp>
      <p:pic>
        <p:nvPicPr>
          <p:cNvPr id="2" name="Picture 1"/>
          <p:cNvPicPr>
            <a:picLocks noChangeAspect="1"/>
          </p:cNvPicPr>
          <p:nvPr/>
        </p:nvPicPr>
        <p:blipFill>
          <a:blip r:embed="rId3"/>
          <a:stretch>
            <a:fillRect/>
          </a:stretch>
        </p:blipFill>
        <p:spPr>
          <a:xfrm>
            <a:off x="4469131" y="2918809"/>
            <a:ext cx="3167090" cy="3672141"/>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3" name="Picture 2"/>
          <p:cNvPicPr>
            <a:picLocks noChangeAspect="1"/>
          </p:cNvPicPr>
          <p:nvPr/>
        </p:nvPicPr>
        <p:blipFill>
          <a:blip r:embed="rId5"/>
          <a:stretch>
            <a:fillRect/>
          </a:stretch>
        </p:blipFill>
        <p:spPr>
          <a:xfrm>
            <a:off x="139725" y="5818220"/>
            <a:ext cx="909075" cy="871200"/>
          </a:xfrm>
          <a:prstGeom prst="rect">
            <a:avLst/>
          </a:prstGeom>
        </p:spPr>
      </p:pic>
    </p:spTree>
    <p:extLst>
      <p:ext uri="{BB962C8B-B14F-4D97-AF65-F5344CB8AC3E}">
        <p14:creationId xmlns:p14="http://schemas.microsoft.com/office/powerpoint/2010/main" val="921831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8674" name="WordArt 4"/>
          <p:cNvSpPr>
            <a:spLocks noChangeArrowheads="1" noChangeShapeType="1" noTextEdit="1"/>
          </p:cNvSpPr>
          <p:nvPr/>
        </p:nvSpPr>
        <p:spPr bwMode="auto">
          <a:xfrm>
            <a:off x="2146663" y="413372"/>
            <a:ext cx="7937863" cy="744867"/>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SCHOOL MENU</a:t>
            </a:r>
          </a:p>
        </p:txBody>
      </p:sp>
      <p:graphicFrame>
        <p:nvGraphicFramePr>
          <p:cNvPr id="126106" name="Group 154"/>
          <p:cNvGraphicFramePr>
            <a:graphicFrameLocks noGrp="1"/>
          </p:cNvGraphicFramePr>
          <p:nvPr>
            <p:ph idx="1"/>
          </p:nvPr>
        </p:nvGraphicFramePr>
        <p:xfrm>
          <a:off x="1992313" y="1844676"/>
          <a:ext cx="8229600" cy="4525963"/>
        </p:xfrm>
        <a:graphic>
          <a:graphicData uri="http://schemas.openxmlformats.org/drawingml/2006/table">
            <a:tbl>
              <a:tblPr/>
              <a:tblGrid>
                <a:gridCol w="35814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413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Food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Portion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Carbohydrate (g)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Cheese &amp; tomato pizza</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1slice</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905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Jacket wedges</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857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Sweetcorn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Mixed salad</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Crunchy Fruit Crumble</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Custard</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ladle</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752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Total Carbohydrate = </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xmlns="" val="10007"/>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0417692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WordArt 4"/>
          <p:cNvSpPr>
            <a:spLocks noGrp="1" noChangeArrowheads="1" noChangeShapeType="1" noTextEdit="1"/>
          </p:cNvSpPr>
          <p:nvPr>
            <p:ph type="title"/>
          </p:nvPr>
        </p:nvSpPr>
        <p:spPr bwMode="auto">
          <a:xfrm>
            <a:off x="864326" y="234499"/>
            <a:ext cx="10487025" cy="720724"/>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SCHOOL MENU</a:t>
            </a:r>
          </a:p>
        </p:txBody>
      </p:sp>
      <p:graphicFrame>
        <p:nvGraphicFramePr>
          <p:cNvPr id="6" name="Table 5"/>
          <p:cNvGraphicFramePr>
            <a:graphicFrameLocks noGrp="1"/>
          </p:cNvGraphicFramePr>
          <p:nvPr/>
        </p:nvGraphicFramePr>
        <p:xfrm>
          <a:off x="1153069" y="1134803"/>
          <a:ext cx="10515599" cy="5354320"/>
        </p:xfrm>
        <a:graphic>
          <a:graphicData uri="http://schemas.openxmlformats.org/drawingml/2006/table">
            <a:tbl>
              <a:tblPr firstRow="1" bandRow="1">
                <a:tableStyleId>{5940675A-B579-460E-94D1-54222C63F5DA}</a:tableStyleId>
              </a:tblPr>
              <a:tblGrid>
                <a:gridCol w="3876675">
                  <a:extLst>
                    <a:ext uri="{9D8B030D-6E8A-4147-A177-3AD203B41FA5}">
                      <a16:colId xmlns:a16="http://schemas.microsoft.com/office/drawing/2014/main" xmlns="" val="20000"/>
                    </a:ext>
                  </a:extLst>
                </a:gridCol>
                <a:gridCol w="1504950">
                  <a:extLst>
                    <a:ext uri="{9D8B030D-6E8A-4147-A177-3AD203B41FA5}">
                      <a16:colId xmlns:a16="http://schemas.microsoft.com/office/drawing/2014/main" xmlns="" val="20001"/>
                    </a:ext>
                  </a:extLst>
                </a:gridCol>
                <a:gridCol w="2000250">
                  <a:extLst>
                    <a:ext uri="{9D8B030D-6E8A-4147-A177-3AD203B41FA5}">
                      <a16:colId xmlns:a16="http://schemas.microsoft.com/office/drawing/2014/main" xmlns="" val="20002"/>
                    </a:ext>
                  </a:extLst>
                </a:gridCol>
                <a:gridCol w="3133724">
                  <a:extLst>
                    <a:ext uri="{9D8B030D-6E8A-4147-A177-3AD203B41FA5}">
                      <a16:colId xmlns:a16="http://schemas.microsoft.com/office/drawing/2014/main" xmlns="" val="20003"/>
                    </a:ext>
                  </a:extLst>
                </a:gridCol>
              </a:tblGrid>
              <a:tr h="370840">
                <a:tc>
                  <a:txBody>
                    <a:bodyPr/>
                    <a:lstStyle/>
                    <a:p>
                      <a:r>
                        <a:rPr lang="en-GB" dirty="0"/>
                        <a:t>Food</a:t>
                      </a:r>
                    </a:p>
                  </a:txBody>
                  <a:tcPr/>
                </a:tc>
                <a:tc>
                  <a:txBody>
                    <a:bodyPr/>
                    <a:lstStyle/>
                    <a:p>
                      <a:r>
                        <a:rPr lang="en-GB" dirty="0"/>
                        <a:t>Portion Size</a:t>
                      </a:r>
                    </a:p>
                  </a:txBody>
                  <a:tcPr/>
                </a:tc>
                <a:tc>
                  <a:txBody>
                    <a:bodyPr/>
                    <a:lstStyle/>
                    <a:p>
                      <a:r>
                        <a:rPr lang="en-GB" dirty="0"/>
                        <a:t>Weight (g) of food</a:t>
                      </a:r>
                    </a:p>
                  </a:txBody>
                  <a:tcPr/>
                </a:tc>
                <a:tc>
                  <a:txBody>
                    <a:bodyPr/>
                    <a:lstStyle/>
                    <a:p>
                      <a:r>
                        <a:rPr lang="en-GB" dirty="0"/>
                        <a:t>Carb</a:t>
                      </a:r>
                      <a:r>
                        <a:rPr lang="en-GB" baseline="0" dirty="0"/>
                        <a:t>ohydrate (g) per portion</a:t>
                      </a:r>
                      <a:endParaRPr lang="en-GB" dirty="0"/>
                    </a:p>
                  </a:txBody>
                  <a:tcPr/>
                </a:tc>
                <a:extLst>
                  <a:ext uri="{0D108BD9-81ED-4DB2-BD59-A6C34878D82A}">
                    <a16:rowId xmlns:a16="http://schemas.microsoft.com/office/drawing/2014/main" xmlns="" val="10000"/>
                  </a:ext>
                </a:extLst>
              </a:tr>
              <a:tr h="370840">
                <a:tc>
                  <a:txBody>
                    <a:bodyPr/>
                    <a:lstStyle/>
                    <a:p>
                      <a:pPr>
                        <a:spcAft>
                          <a:spcPts val="0"/>
                        </a:spcAft>
                      </a:pPr>
                      <a:r>
                        <a:rPr lang="en-GB" sz="1800" dirty="0">
                          <a:solidFill>
                            <a:schemeClr val="tx1"/>
                          </a:solidFill>
                          <a:effectLst/>
                          <a:latin typeface="+mj-lt"/>
                        </a:rPr>
                        <a:t>Hawaiian or cheese and tomato pizza</a:t>
                      </a:r>
                      <a:endParaRPr lang="en-GB" sz="1800" dirty="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dirty="0">
                          <a:solidFill>
                            <a:schemeClr val="tx1"/>
                          </a:solidFill>
                          <a:effectLst/>
                          <a:latin typeface="+mj-lt"/>
                        </a:rPr>
                        <a:t>1 slice</a:t>
                      </a:r>
                      <a:endParaRPr lang="en-GB" sz="1800" dirty="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130</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dirty="0">
                          <a:solidFill>
                            <a:schemeClr val="tx1"/>
                          </a:solidFill>
                          <a:effectLst/>
                          <a:latin typeface="+mj-lt"/>
                        </a:rPr>
                        <a:t>30</a:t>
                      </a:r>
                      <a:endParaRPr lang="en-GB" sz="1800" dirty="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1"/>
                  </a:ext>
                </a:extLst>
              </a:tr>
              <a:tr h="370840">
                <a:tc>
                  <a:txBody>
                    <a:bodyPr/>
                    <a:lstStyle/>
                    <a:p>
                      <a:pPr>
                        <a:spcAft>
                          <a:spcPts val="0"/>
                        </a:spcAft>
                      </a:pPr>
                      <a:r>
                        <a:rPr lang="en-GB" sz="1800">
                          <a:solidFill>
                            <a:schemeClr val="tx1"/>
                          </a:solidFill>
                          <a:effectLst/>
                          <a:latin typeface="+mj-lt"/>
                        </a:rPr>
                        <a:t>Jacket wedges</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serving</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167</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30</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2"/>
                  </a:ext>
                </a:extLst>
              </a:tr>
              <a:tr h="370840">
                <a:tc>
                  <a:txBody>
                    <a:bodyPr/>
                    <a:lstStyle/>
                    <a:p>
                      <a:pPr>
                        <a:spcAft>
                          <a:spcPts val="0"/>
                        </a:spcAft>
                      </a:pPr>
                      <a:r>
                        <a:rPr lang="en-GB" sz="1800">
                          <a:solidFill>
                            <a:schemeClr val="tx1"/>
                          </a:solidFill>
                          <a:effectLst/>
                          <a:latin typeface="+mj-lt"/>
                        </a:rPr>
                        <a:t>Quorn bolognaise</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serving</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 </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negligible</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3"/>
                  </a:ext>
                </a:extLst>
              </a:tr>
              <a:tr h="370840">
                <a:tc>
                  <a:txBody>
                    <a:bodyPr/>
                    <a:lstStyle/>
                    <a:p>
                      <a:pPr>
                        <a:spcAft>
                          <a:spcPts val="0"/>
                        </a:spcAft>
                      </a:pPr>
                      <a:r>
                        <a:rPr lang="en-GB" sz="1800">
                          <a:solidFill>
                            <a:schemeClr val="tx1"/>
                          </a:solidFill>
                          <a:effectLst/>
                          <a:latin typeface="+mj-lt"/>
                        </a:rPr>
                        <a:t>Pasta</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serving</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200</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20</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4"/>
                  </a:ext>
                </a:extLst>
              </a:tr>
              <a:tr h="370840">
                <a:tc>
                  <a:txBody>
                    <a:bodyPr/>
                    <a:lstStyle/>
                    <a:p>
                      <a:pPr>
                        <a:spcAft>
                          <a:spcPts val="0"/>
                        </a:spcAft>
                      </a:pPr>
                      <a:r>
                        <a:rPr lang="en-GB" sz="1800">
                          <a:solidFill>
                            <a:schemeClr val="tx1"/>
                          </a:solidFill>
                          <a:effectLst/>
                          <a:latin typeface="+mj-lt"/>
                        </a:rPr>
                        <a:t>Sweetcorn</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serving</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70</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10</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5"/>
                  </a:ext>
                </a:extLst>
              </a:tr>
              <a:tr h="370840">
                <a:tc>
                  <a:txBody>
                    <a:bodyPr/>
                    <a:lstStyle/>
                    <a:p>
                      <a:pPr>
                        <a:spcAft>
                          <a:spcPts val="0"/>
                        </a:spcAft>
                      </a:pPr>
                      <a:r>
                        <a:rPr lang="en-GB" sz="1800">
                          <a:solidFill>
                            <a:schemeClr val="tx1"/>
                          </a:solidFill>
                          <a:effectLst/>
                          <a:latin typeface="+mj-lt"/>
                        </a:rPr>
                        <a:t>Carrots </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serving</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 </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negligible</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6"/>
                  </a:ext>
                </a:extLst>
              </a:tr>
              <a:tr h="370840">
                <a:tc>
                  <a:txBody>
                    <a:bodyPr/>
                    <a:lstStyle/>
                    <a:p>
                      <a:pPr>
                        <a:spcAft>
                          <a:spcPts val="0"/>
                        </a:spcAft>
                      </a:pPr>
                      <a:r>
                        <a:rPr lang="en-GB" sz="1800">
                          <a:solidFill>
                            <a:schemeClr val="tx1"/>
                          </a:solidFill>
                          <a:effectLst/>
                          <a:latin typeface="+mj-lt"/>
                        </a:rPr>
                        <a:t>Mixed salad</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serving</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 </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negligible</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7"/>
                  </a:ext>
                </a:extLst>
              </a:tr>
              <a:tr h="370840">
                <a:tc>
                  <a:txBody>
                    <a:bodyPr/>
                    <a:lstStyle/>
                    <a:p>
                      <a:pPr>
                        <a:spcAft>
                          <a:spcPts val="0"/>
                        </a:spcAft>
                      </a:pPr>
                      <a:r>
                        <a:rPr lang="en-GB" sz="1800">
                          <a:solidFill>
                            <a:schemeClr val="tx1"/>
                          </a:solidFill>
                          <a:effectLst/>
                          <a:latin typeface="+mj-lt"/>
                        </a:rPr>
                        <a:t>Jacket potato with skin</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½ medium</a:t>
                      </a:r>
                    </a:p>
                    <a:p>
                      <a:pPr>
                        <a:spcAft>
                          <a:spcPts val="0"/>
                        </a:spcAft>
                      </a:pPr>
                      <a:r>
                        <a:rPr lang="en-GB" sz="1800">
                          <a:solidFill>
                            <a:schemeClr val="tx1"/>
                          </a:solidFill>
                          <a:effectLst/>
                          <a:latin typeface="+mj-lt"/>
                        </a:rPr>
                        <a:t>1 small</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110</a:t>
                      </a:r>
                    </a:p>
                    <a:p>
                      <a:pPr>
                        <a:spcAft>
                          <a:spcPts val="0"/>
                        </a:spcAft>
                      </a:pPr>
                      <a:r>
                        <a:rPr lang="en-GB" sz="1800">
                          <a:solidFill>
                            <a:schemeClr val="tx1"/>
                          </a:solidFill>
                          <a:effectLst/>
                          <a:latin typeface="+mj-lt"/>
                        </a:rPr>
                        <a:t>170</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25</a:t>
                      </a:r>
                    </a:p>
                    <a:p>
                      <a:pPr>
                        <a:spcAft>
                          <a:spcPts val="0"/>
                        </a:spcAft>
                      </a:pPr>
                      <a:r>
                        <a:rPr lang="en-GB" sz="1800">
                          <a:solidFill>
                            <a:schemeClr val="tx1"/>
                          </a:solidFill>
                          <a:effectLst/>
                          <a:latin typeface="+mj-lt"/>
                        </a:rPr>
                        <a:t>35</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8"/>
                  </a:ext>
                </a:extLst>
              </a:tr>
              <a:tr h="370840">
                <a:tc>
                  <a:txBody>
                    <a:bodyPr/>
                    <a:lstStyle/>
                    <a:p>
                      <a:pPr>
                        <a:spcAft>
                          <a:spcPts val="0"/>
                        </a:spcAft>
                      </a:pPr>
                      <a:r>
                        <a:rPr lang="en-GB" sz="1800" dirty="0">
                          <a:solidFill>
                            <a:schemeClr val="tx1"/>
                          </a:solidFill>
                          <a:effectLst/>
                          <a:latin typeface="+mj-lt"/>
                        </a:rPr>
                        <a:t>Jacket potato without skin</a:t>
                      </a:r>
                      <a:endParaRPr lang="en-GB" sz="1800" dirty="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½ medium</a:t>
                      </a:r>
                    </a:p>
                    <a:p>
                      <a:pPr>
                        <a:spcAft>
                          <a:spcPts val="0"/>
                        </a:spcAft>
                      </a:pPr>
                      <a:r>
                        <a:rPr lang="en-GB" sz="1800">
                          <a:solidFill>
                            <a:schemeClr val="tx1"/>
                          </a:solidFill>
                          <a:effectLst/>
                          <a:latin typeface="+mj-lt"/>
                        </a:rPr>
                        <a:t>1 small</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110</a:t>
                      </a:r>
                    </a:p>
                    <a:p>
                      <a:pPr>
                        <a:spcAft>
                          <a:spcPts val="0"/>
                        </a:spcAft>
                      </a:pPr>
                      <a:r>
                        <a:rPr lang="en-GB" sz="1800">
                          <a:solidFill>
                            <a:schemeClr val="tx1"/>
                          </a:solidFill>
                          <a:effectLst/>
                          <a:latin typeface="+mj-lt"/>
                        </a:rPr>
                        <a:t>170</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20</a:t>
                      </a:r>
                    </a:p>
                    <a:p>
                      <a:pPr>
                        <a:spcAft>
                          <a:spcPts val="0"/>
                        </a:spcAft>
                      </a:pPr>
                      <a:r>
                        <a:rPr lang="en-GB" sz="1800">
                          <a:solidFill>
                            <a:schemeClr val="tx1"/>
                          </a:solidFill>
                          <a:effectLst/>
                          <a:latin typeface="+mj-lt"/>
                        </a:rPr>
                        <a:t>30</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09"/>
                  </a:ext>
                </a:extLst>
              </a:tr>
              <a:tr h="370840">
                <a:tc>
                  <a:txBody>
                    <a:bodyPr/>
                    <a:lstStyle/>
                    <a:p>
                      <a:pPr>
                        <a:spcAft>
                          <a:spcPts val="0"/>
                        </a:spcAft>
                      </a:pPr>
                      <a:r>
                        <a:rPr lang="en-GB" sz="1800" dirty="0">
                          <a:solidFill>
                            <a:schemeClr val="tx1"/>
                          </a:solidFill>
                          <a:effectLst/>
                          <a:latin typeface="+mj-lt"/>
                        </a:rPr>
                        <a:t>Baked beans (potato filling)</a:t>
                      </a:r>
                      <a:endParaRPr lang="en-GB" sz="1800" dirty="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 ladle</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60</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10</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10"/>
                  </a:ext>
                </a:extLst>
              </a:tr>
              <a:tr h="370840">
                <a:tc>
                  <a:txBody>
                    <a:bodyPr/>
                    <a:lstStyle/>
                    <a:p>
                      <a:pPr>
                        <a:spcAft>
                          <a:spcPts val="0"/>
                        </a:spcAft>
                      </a:pPr>
                      <a:r>
                        <a:rPr lang="en-GB" sz="1800">
                          <a:solidFill>
                            <a:schemeClr val="tx1"/>
                          </a:solidFill>
                          <a:effectLst/>
                          <a:latin typeface="+mj-lt"/>
                        </a:rPr>
                        <a:t>Crunchy Fruit Crumble</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dirty="0">
                          <a:solidFill>
                            <a:schemeClr val="tx1"/>
                          </a:solidFill>
                          <a:effectLst/>
                          <a:latin typeface="+mj-lt"/>
                        </a:rPr>
                        <a:t>1 serving</a:t>
                      </a:r>
                      <a:endParaRPr lang="en-GB" sz="1800" dirty="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75</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20</a:t>
                      </a:r>
                      <a:endParaRPr lang="en-GB" sz="180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11"/>
                  </a:ext>
                </a:extLst>
              </a:tr>
              <a:tr h="370840">
                <a:tc>
                  <a:txBody>
                    <a:bodyPr/>
                    <a:lstStyle/>
                    <a:p>
                      <a:pPr>
                        <a:spcAft>
                          <a:spcPts val="0"/>
                        </a:spcAft>
                      </a:pPr>
                      <a:r>
                        <a:rPr lang="en-GB" sz="1800">
                          <a:solidFill>
                            <a:schemeClr val="tx1"/>
                          </a:solidFill>
                          <a:effectLst/>
                          <a:latin typeface="+mj-lt"/>
                        </a:rPr>
                        <a:t>Custard</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dirty="0">
                          <a:solidFill>
                            <a:schemeClr val="tx1"/>
                          </a:solidFill>
                          <a:effectLst/>
                          <a:latin typeface="+mj-lt"/>
                        </a:rPr>
                        <a:t>1 ladle</a:t>
                      </a:r>
                    </a:p>
                    <a:p>
                      <a:pPr>
                        <a:spcAft>
                          <a:spcPts val="0"/>
                        </a:spcAft>
                      </a:pPr>
                      <a:r>
                        <a:rPr lang="en-GB" sz="1800" dirty="0">
                          <a:solidFill>
                            <a:schemeClr val="tx1"/>
                          </a:solidFill>
                          <a:effectLst/>
                          <a:latin typeface="+mj-lt"/>
                        </a:rPr>
                        <a:t>2 ladles</a:t>
                      </a:r>
                      <a:endParaRPr lang="en-GB" sz="1800" dirty="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a:solidFill>
                            <a:schemeClr val="tx1"/>
                          </a:solidFill>
                          <a:effectLst/>
                          <a:latin typeface="+mj-lt"/>
                        </a:rPr>
                        <a:t>70ml</a:t>
                      </a:r>
                    </a:p>
                    <a:p>
                      <a:pPr>
                        <a:spcAft>
                          <a:spcPts val="0"/>
                        </a:spcAft>
                      </a:pPr>
                      <a:r>
                        <a:rPr lang="en-GB" sz="1800">
                          <a:solidFill>
                            <a:schemeClr val="tx1"/>
                          </a:solidFill>
                          <a:effectLst/>
                          <a:latin typeface="+mj-lt"/>
                        </a:rPr>
                        <a:t>140ml</a:t>
                      </a:r>
                      <a:endParaRPr lang="en-GB" sz="1800">
                        <a:solidFill>
                          <a:schemeClr val="tx1"/>
                        </a:solidFill>
                        <a:effectLst/>
                        <a:latin typeface="+mj-lt"/>
                        <a:ea typeface="Times New Roman" panose="02020603050405020304" pitchFamily="18" charset="0"/>
                      </a:endParaRPr>
                    </a:p>
                  </a:txBody>
                  <a:tcPr marL="37031" marR="37031" marT="0" marB="0"/>
                </a:tc>
                <a:tc>
                  <a:txBody>
                    <a:bodyPr/>
                    <a:lstStyle/>
                    <a:p>
                      <a:pPr>
                        <a:spcAft>
                          <a:spcPts val="0"/>
                        </a:spcAft>
                      </a:pPr>
                      <a:r>
                        <a:rPr lang="en-GB" sz="1800" dirty="0">
                          <a:solidFill>
                            <a:schemeClr val="tx1"/>
                          </a:solidFill>
                          <a:effectLst/>
                          <a:latin typeface="+mj-lt"/>
                        </a:rPr>
                        <a:t>10</a:t>
                      </a:r>
                    </a:p>
                    <a:p>
                      <a:pPr>
                        <a:spcAft>
                          <a:spcPts val="0"/>
                        </a:spcAft>
                      </a:pPr>
                      <a:r>
                        <a:rPr lang="en-GB" sz="1800" dirty="0">
                          <a:solidFill>
                            <a:schemeClr val="tx1"/>
                          </a:solidFill>
                          <a:effectLst/>
                          <a:latin typeface="+mj-lt"/>
                        </a:rPr>
                        <a:t>20</a:t>
                      </a:r>
                      <a:endParaRPr lang="en-GB" sz="1800" dirty="0">
                        <a:solidFill>
                          <a:schemeClr val="tx1"/>
                        </a:solidFill>
                        <a:effectLst/>
                        <a:latin typeface="+mj-lt"/>
                        <a:ea typeface="Times New Roman" panose="02020603050405020304" pitchFamily="18" charset="0"/>
                      </a:endParaRPr>
                    </a:p>
                  </a:txBody>
                  <a:tcPr marL="37031" marR="37031" marT="0" marB="0"/>
                </a:tc>
                <a:extLst>
                  <a:ext uri="{0D108BD9-81ED-4DB2-BD59-A6C34878D82A}">
                    <a16:rowId xmlns:a16="http://schemas.microsoft.com/office/drawing/2014/main" xmlns="" val="10012"/>
                  </a:ext>
                </a:extLst>
              </a:tr>
            </a:tbl>
          </a:graphicData>
        </a:graphic>
      </p:graphicFrame>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894420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21990" name="Group 134"/>
          <p:cNvGraphicFramePr>
            <a:graphicFrameLocks noGrp="1"/>
          </p:cNvGraphicFramePr>
          <p:nvPr>
            <p:ph type="tbl" idx="1"/>
          </p:nvPr>
        </p:nvGraphicFramePr>
        <p:xfrm>
          <a:off x="1981200" y="1600201"/>
          <a:ext cx="8229600" cy="4719321"/>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317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Food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Portion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Carbohydrate (g)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223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Pizza slice -chicken, deep pan oven baked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small slice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(65g)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60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Sausage roll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sausage roll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(63g)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286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Gingerbread man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gingerbread man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(58g)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60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Chicken Breast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chicken breast (90g)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60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Chocolate cake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slice of cake</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(40g)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61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Total Carbohydrate =   </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xmlns="" val="10006"/>
                  </a:ext>
                </a:extLst>
              </a:tr>
            </a:tbl>
          </a:graphicData>
        </a:graphic>
      </p:graphicFrame>
      <p:sp>
        <p:nvSpPr>
          <p:cNvPr id="26659" name="WordArt 137"/>
          <p:cNvSpPr>
            <a:spLocks noChangeArrowheads="1" noChangeShapeType="1" noTextEdit="1"/>
          </p:cNvSpPr>
          <p:nvPr/>
        </p:nvSpPr>
        <p:spPr bwMode="auto">
          <a:xfrm>
            <a:off x="2135188" y="476251"/>
            <a:ext cx="7643812" cy="77787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CARBS &amp; CALS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7589979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WordArt 137"/>
          <p:cNvSpPr>
            <a:spLocks noChangeArrowheads="1" noChangeShapeType="1" noTextEdit="1"/>
          </p:cNvSpPr>
          <p:nvPr/>
        </p:nvSpPr>
        <p:spPr bwMode="auto">
          <a:xfrm>
            <a:off x="2071172" y="104501"/>
            <a:ext cx="7717262" cy="67341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CARBS &amp; CALS</a:t>
            </a: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8" name="Picture 7"/>
          <p:cNvPicPr>
            <a:picLocks noChangeAspect="1"/>
          </p:cNvPicPr>
          <p:nvPr/>
        </p:nvPicPr>
        <p:blipFill>
          <a:blip r:embed="rId3"/>
          <a:stretch>
            <a:fillRect/>
          </a:stretch>
        </p:blipFill>
        <p:spPr>
          <a:xfrm>
            <a:off x="136769" y="5818220"/>
            <a:ext cx="909075" cy="871200"/>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6769" y="777916"/>
            <a:ext cx="2205837" cy="3065417"/>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4825" y="792570"/>
            <a:ext cx="2205837" cy="3050763"/>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32881" y="777915"/>
            <a:ext cx="2205837" cy="3065417"/>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42981" y="792570"/>
            <a:ext cx="2205837" cy="3065417"/>
          </a:xfrm>
          <a:prstGeom prst="rect">
            <a:avLst/>
          </a:prstGeom>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491037" y="807224"/>
            <a:ext cx="2205837" cy="3050763"/>
          </a:xfrm>
          <a:prstGeom prst="rect">
            <a:avLst/>
          </a:prstGeom>
        </p:spPr>
      </p:pic>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551272" y="3824047"/>
            <a:ext cx="2205837" cy="3033954"/>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77064" y="3843333"/>
            <a:ext cx="2207744" cy="3014668"/>
          </a:xfrm>
          <a:prstGeom prst="rect">
            <a:avLst/>
          </a:prstGeom>
        </p:spPr>
      </p:pic>
    </p:spTree>
    <p:extLst>
      <p:ext uri="{BB962C8B-B14F-4D97-AF65-F5344CB8AC3E}">
        <p14:creationId xmlns:p14="http://schemas.microsoft.com/office/powerpoint/2010/main" val="3410182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8" name="Picture 7"/>
          <p:cNvPicPr>
            <a:picLocks noChangeAspect="1"/>
          </p:cNvPicPr>
          <p:nvPr/>
        </p:nvPicPr>
        <p:blipFill>
          <a:blip r:embed="rId3"/>
          <a:stretch>
            <a:fillRect/>
          </a:stretch>
        </p:blipFill>
        <p:spPr>
          <a:xfrm>
            <a:off x="136769" y="5818220"/>
            <a:ext cx="909075" cy="8712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747" y="138970"/>
            <a:ext cx="2194146" cy="302895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22835" y="138970"/>
            <a:ext cx="2240853" cy="3028950"/>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19810" y="138970"/>
            <a:ext cx="2244371" cy="3028950"/>
          </a:xfrm>
          <a:prstGeom prst="rect">
            <a:avLst/>
          </a:prstGeom>
        </p:spPr>
      </p:pic>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89884" y="3468659"/>
            <a:ext cx="2244371" cy="3028950"/>
          </a:xfrm>
          <a:prstGeom prst="rect">
            <a:avLst/>
          </a:prstGeom>
        </p:spPr>
      </p:pic>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0560" y="3461897"/>
            <a:ext cx="2202873" cy="3028950"/>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29637" y="3468659"/>
            <a:ext cx="2230366" cy="3028950"/>
          </a:xfrm>
          <a:prstGeom prst="rect">
            <a:avLst/>
          </a:prstGeom>
        </p:spPr>
      </p:pic>
      <p:pic>
        <p:nvPicPr>
          <p:cNvPr id="11" name="Picture 1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449738" y="3461897"/>
            <a:ext cx="2218465" cy="3022188"/>
          </a:xfrm>
          <a:prstGeom prst="rect">
            <a:avLst/>
          </a:prstGeom>
        </p:spPr>
      </p:pic>
      <p:pic>
        <p:nvPicPr>
          <p:cNvPr id="12" name="Picture 11"/>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20303" y="143732"/>
            <a:ext cx="2247900" cy="3024188"/>
          </a:xfrm>
          <a:prstGeom prst="rect">
            <a:avLst/>
          </a:prstGeom>
        </p:spPr>
      </p:pic>
    </p:spTree>
    <p:extLst>
      <p:ext uri="{BB962C8B-B14F-4D97-AF65-F5344CB8AC3E}">
        <p14:creationId xmlns:p14="http://schemas.microsoft.com/office/powerpoint/2010/main" val="375703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7650" name="WordArt 4"/>
          <p:cNvSpPr>
            <a:spLocks noChangeArrowheads="1" noChangeShapeType="1" noTextEdit="1"/>
          </p:cNvSpPr>
          <p:nvPr/>
        </p:nvSpPr>
        <p:spPr bwMode="auto">
          <a:xfrm>
            <a:off x="1981200" y="274638"/>
            <a:ext cx="8229600" cy="1143000"/>
          </a:xfrm>
          <a:prstGeom prst="rect">
            <a:avLst/>
          </a:prstGeom>
        </p:spPr>
        <p:txBody>
          <a:bodyPr wrap="none" fromWordArt="1">
            <a:prstTxWarp prst="textPlain">
              <a:avLst>
                <a:gd name="adj" fmla="val 50000"/>
              </a:avLst>
            </a:prstTxWarp>
          </a:bodyPr>
          <a:lstStyle/>
          <a:p>
            <a:pPr algn="ctr"/>
            <a:endParaRPr lang="en-GB" sz="3600" kern="10" dirty="0">
              <a:ln w="9525">
                <a:solidFill>
                  <a:srgbClr val="000000"/>
                </a:solidFill>
                <a:round/>
                <a:headEnd/>
                <a:tailEnd/>
              </a:ln>
              <a:solidFill>
                <a:srgbClr val="00FF00"/>
              </a:solidFill>
              <a:latin typeface="Arial Black"/>
            </a:endParaRPr>
          </a:p>
        </p:txBody>
      </p:sp>
      <p:graphicFrame>
        <p:nvGraphicFramePr>
          <p:cNvPr id="124042" name="Group 138"/>
          <p:cNvGraphicFramePr>
            <a:graphicFrameLocks noGrp="1"/>
          </p:cNvGraphicFramePr>
          <p:nvPr>
            <p:ph type="tbl" idx="1"/>
          </p:nvPr>
        </p:nvGraphicFramePr>
        <p:xfrm>
          <a:off x="1992313" y="1989139"/>
          <a:ext cx="8229600" cy="4364821"/>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48987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Food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Portion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Carbohydrate (g)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8831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Ham Sandwich (</a:t>
                      </a:r>
                      <a:r>
                        <a:rPr kumimoji="0" lang="en-GB" sz="1800" b="0" i="0" u="none" strike="noStrike" cap="none" normalizeH="0" baseline="0" dirty="0" err="1">
                          <a:ln>
                            <a:noFill/>
                          </a:ln>
                          <a:solidFill>
                            <a:schemeClr val="tx1"/>
                          </a:solidFill>
                          <a:effectLst/>
                          <a:latin typeface="+mj-lt"/>
                          <a:cs typeface="Times New Roman" pitchFamily="18" charset="0"/>
                        </a:rPr>
                        <a:t>Kingsmill</a:t>
                      </a:r>
                      <a:r>
                        <a:rPr kumimoji="0" lang="en-GB" sz="1800" b="0" i="0" u="none" strike="noStrike" cap="none" normalizeH="0" baseline="0" dirty="0">
                          <a:ln>
                            <a:noFill/>
                          </a:ln>
                          <a:solidFill>
                            <a:schemeClr val="tx1"/>
                          </a:solidFill>
                          <a:effectLst/>
                          <a:latin typeface="+mj-lt"/>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Arial" charset="0"/>
                        </a:rPr>
                        <a:t>2 slices of bread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07591">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Walkers </a:t>
                      </a:r>
                      <a:r>
                        <a:rPr kumimoji="0" lang="en-GB" sz="1800" b="0" i="0" u="none" strike="noStrike" cap="none" normalizeH="0" baseline="0">
                          <a:ln>
                            <a:noFill/>
                          </a:ln>
                          <a:solidFill>
                            <a:schemeClr val="tx1"/>
                          </a:solidFill>
                          <a:effectLst/>
                          <a:latin typeface="+mj-lt"/>
                          <a:cs typeface="Times New Roman" pitchFamily="18" charset="0"/>
                        </a:rPr>
                        <a:t>Rdy</a:t>
                      </a:r>
                      <a:r>
                        <a:rPr kumimoji="0" lang="en-GB" sz="1800" b="0" i="0" u="none" strike="noStrike" cap="none" normalizeH="0" baseline="0" dirty="0">
                          <a:ln>
                            <a:noFill/>
                          </a:ln>
                          <a:solidFill>
                            <a:schemeClr val="tx1"/>
                          </a:solidFill>
                          <a:effectLst/>
                          <a:latin typeface="+mj-lt"/>
                          <a:cs typeface="Times New Roman" pitchFamily="18" charset="0"/>
                        </a:rPr>
                        <a:t> Salted Crisps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packet (Walkers)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95442">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NAKED Tangy Lime Raisins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pack (25g)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30819">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Cadbury Mini Roll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Roll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8831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Rich Tea Biscuit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biscuit (8.3g)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8987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Capri-Sun Orange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Arial" charset="0"/>
                        </a:rPr>
                        <a:t>1 x 200ml pouch</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829971">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cs typeface="Arial" charset="0"/>
                        </a:rPr>
                        <a:t>Total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endParaRPr lang="en-GB" sz="1800" dirty="0">
                        <a:latin typeface="+mj-lt"/>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4" name="WordArt 137"/>
          <p:cNvSpPr>
            <a:spLocks noChangeArrowheads="1" noChangeShapeType="1" noTextEdit="1"/>
          </p:cNvSpPr>
          <p:nvPr/>
        </p:nvSpPr>
        <p:spPr bwMode="auto">
          <a:xfrm>
            <a:off x="2335485" y="493669"/>
            <a:ext cx="7574869" cy="70811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FOOD LABELS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404438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WordArt 137"/>
          <p:cNvSpPr>
            <a:spLocks noChangeArrowheads="1" noChangeShapeType="1" noTextEdit="1"/>
          </p:cNvSpPr>
          <p:nvPr/>
        </p:nvSpPr>
        <p:spPr bwMode="auto">
          <a:xfrm>
            <a:off x="2207568" y="188641"/>
            <a:ext cx="7643812" cy="777875"/>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FOOD LABELS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87392" y="1205518"/>
            <a:ext cx="2085588" cy="2576314"/>
          </a:xfrm>
          <a:prstGeom prst="rect">
            <a:avLst/>
          </a:prstGeom>
        </p:spPr>
      </p:pic>
      <p:graphicFrame>
        <p:nvGraphicFramePr>
          <p:cNvPr id="6" name="Table 5"/>
          <p:cNvGraphicFramePr>
            <a:graphicFrameLocks noGrp="1"/>
          </p:cNvGraphicFramePr>
          <p:nvPr/>
        </p:nvGraphicFramePr>
        <p:xfrm>
          <a:off x="4100796" y="1381155"/>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GB" dirty="0"/>
                        <a:t>Typical</a:t>
                      </a:r>
                      <a:r>
                        <a:rPr lang="en-GB" baseline="0" dirty="0"/>
                        <a:t> Values</a:t>
                      </a:r>
                      <a:endParaRPr lang="en-GB" dirty="0"/>
                    </a:p>
                  </a:txBody>
                  <a:tcPr/>
                </a:tc>
                <a:tc>
                  <a:txBody>
                    <a:bodyPr/>
                    <a:lstStyle/>
                    <a:p>
                      <a:r>
                        <a:rPr lang="en-GB" dirty="0"/>
                        <a:t>Per 25g pack</a:t>
                      </a:r>
                    </a:p>
                  </a:txBody>
                  <a:tcPr/>
                </a:tc>
                <a:tc>
                  <a:txBody>
                    <a:bodyPr/>
                    <a:lstStyle/>
                    <a:p>
                      <a:r>
                        <a:rPr lang="en-GB" dirty="0"/>
                        <a:t>Per 100g</a:t>
                      </a:r>
                    </a:p>
                  </a:txBody>
                  <a:tcPr/>
                </a:tc>
                <a:extLst>
                  <a:ext uri="{0D108BD9-81ED-4DB2-BD59-A6C34878D82A}">
                    <a16:rowId xmlns:a16="http://schemas.microsoft.com/office/drawing/2014/main" xmlns="" val="10000"/>
                  </a:ext>
                </a:extLst>
              </a:tr>
              <a:tr h="370840">
                <a:tc>
                  <a:txBody>
                    <a:bodyPr/>
                    <a:lstStyle/>
                    <a:p>
                      <a:r>
                        <a:rPr lang="en-GB" dirty="0"/>
                        <a:t>Energy</a:t>
                      </a:r>
                    </a:p>
                  </a:txBody>
                  <a:tcPr/>
                </a:tc>
                <a:tc>
                  <a:txBody>
                    <a:bodyPr/>
                    <a:lstStyle/>
                    <a:p>
                      <a:r>
                        <a:rPr lang="en-GB" dirty="0"/>
                        <a:t>132 kcal</a:t>
                      </a:r>
                    </a:p>
                  </a:txBody>
                  <a:tcPr/>
                </a:tc>
                <a:tc>
                  <a:txBody>
                    <a:bodyPr/>
                    <a:lstStyle/>
                    <a:p>
                      <a:r>
                        <a:rPr lang="en-GB" dirty="0"/>
                        <a:t>526 kcal</a:t>
                      </a:r>
                    </a:p>
                  </a:txBody>
                  <a:tcPr/>
                </a:tc>
                <a:extLst>
                  <a:ext uri="{0D108BD9-81ED-4DB2-BD59-A6C34878D82A}">
                    <a16:rowId xmlns:a16="http://schemas.microsoft.com/office/drawing/2014/main" xmlns="" val="10001"/>
                  </a:ext>
                </a:extLst>
              </a:tr>
              <a:tr h="370840">
                <a:tc>
                  <a:txBody>
                    <a:bodyPr/>
                    <a:lstStyle/>
                    <a:p>
                      <a:r>
                        <a:rPr lang="en-GB" dirty="0"/>
                        <a:t>Fat</a:t>
                      </a:r>
                    </a:p>
                  </a:txBody>
                  <a:tcPr/>
                </a:tc>
                <a:tc>
                  <a:txBody>
                    <a:bodyPr/>
                    <a:lstStyle/>
                    <a:p>
                      <a:r>
                        <a:rPr lang="en-GB" dirty="0"/>
                        <a:t>8.0g</a:t>
                      </a:r>
                    </a:p>
                  </a:txBody>
                  <a:tcPr/>
                </a:tc>
                <a:tc>
                  <a:txBody>
                    <a:bodyPr/>
                    <a:lstStyle/>
                    <a:p>
                      <a:r>
                        <a:rPr lang="en-GB" dirty="0"/>
                        <a:t>31.9g</a:t>
                      </a:r>
                    </a:p>
                  </a:txBody>
                  <a:tcPr/>
                </a:tc>
                <a:extLst>
                  <a:ext uri="{0D108BD9-81ED-4DB2-BD59-A6C34878D82A}">
                    <a16:rowId xmlns:a16="http://schemas.microsoft.com/office/drawing/2014/main" xmlns="" val="10002"/>
                  </a:ext>
                </a:extLst>
              </a:tr>
              <a:tr h="370840">
                <a:tc>
                  <a:txBody>
                    <a:bodyPr/>
                    <a:lstStyle/>
                    <a:p>
                      <a:r>
                        <a:rPr lang="en-GB" dirty="0"/>
                        <a:t>Carbohydrate</a:t>
                      </a:r>
                    </a:p>
                  </a:txBody>
                  <a:tcPr/>
                </a:tc>
                <a:tc>
                  <a:txBody>
                    <a:bodyPr/>
                    <a:lstStyle/>
                    <a:p>
                      <a:r>
                        <a:rPr lang="en-GB" dirty="0"/>
                        <a:t>12.3g</a:t>
                      </a:r>
                    </a:p>
                  </a:txBody>
                  <a:tcPr/>
                </a:tc>
                <a:tc>
                  <a:txBody>
                    <a:bodyPr/>
                    <a:lstStyle/>
                    <a:p>
                      <a:r>
                        <a:rPr lang="en-GB" dirty="0"/>
                        <a:t>49.2g</a:t>
                      </a:r>
                    </a:p>
                  </a:txBody>
                  <a:tcPr/>
                </a:tc>
                <a:extLst>
                  <a:ext uri="{0D108BD9-81ED-4DB2-BD59-A6C34878D82A}">
                    <a16:rowId xmlns:a16="http://schemas.microsoft.com/office/drawing/2014/main" xmlns="" val="10003"/>
                  </a:ext>
                </a:extLst>
              </a:tr>
              <a:tr h="370840">
                <a:tc>
                  <a:txBody>
                    <a:bodyPr/>
                    <a:lstStyle/>
                    <a:p>
                      <a:r>
                        <a:rPr lang="en-GB" dirty="0"/>
                        <a:t>Of which sugars</a:t>
                      </a:r>
                    </a:p>
                  </a:txBody>
                  <a:tcPr/>
                </a:tc>
                <a:tc>
                  <a:txBody>
                    <a:bodyPr/>
                    <a:lstStyle/>
                    <a:p>
                      <a:r>
                        <a:rPr lang="en-GB" dirty="0"/>
                        <a:t>0.1g</a:t>
                      </a:r>
                    </a:p>
                  </a:txBody>
                  <a:tcPr/>
                </a:tc>
                <a:tc>
                  <a:txBody>
                    <a:bodyPr/>
                    <a:lstStyle/>
                    <a:p>
                      <a:r>
                        <a:rPr lang="en-GB" dirty="0"/>
                        <a:t>0.4g</a:t>
                      </a:r>
                    </a:p>
                  </a:txBody>
                  <a:tcPr/>
                </a:tc>
                <a:extLst>
                  <a:ext uri="{0D108BD9-81ED-4DB2-BD59-A6C34878D82A}">
                    <a16:rowId xmlns:a16="http://schemas.microsoft.com/office/drawing/2014/main" xmlns="" val="10004"/>
                  </a:ext>
                </a:extLst>
              </a:tr>
              <a:tr h="370840">
                <a:tc>
                  <a:txBody>
                    <a:bodyPr/>
                    <a:lstStyle/>
                    <a:p>
                      <a:r>
                        <a:rPr lang="en-GB" dirty="0"/>
                        <a:t>Protein</a:t>
                      </a:r>
                    </a:p>
                  </a:txBody>
                  <a:tcPr/>
                </a:tc>
                <a:tc>
                  <a:txBody>
                    <a:bodyPr/>
                    <a:lstStyle/>
                    <a:p>
                      <a:r>
                        <a:rPr lang="en-GB" dirty="0"/>
                        <a:t>1.5g</a:t>
                      </a:r>
                    </a:p>
                  </a:txBody>
                  <a:tcPr/>
                </a:tc>
                <a:tc>
                  <a:txBody>
                    <a:bodyPr/>
                    <a:lstStyle/>
                    <a:p>
                      <a:r>
                        <a:rPr lang="en-GB" dirty="0"/>
                        <a:t>6.1g</a:t>
                      </a:r>
                    </a:p>
                  </a:txBody>
                  <a:tcPr/>
                </a:tc>
                <a:extLst>
                  <a:ext uri="{0D108BD9-81ED-4DB2-BD59-A6C34878D82A}">
                    <a16:rowId xmlns:a16="http://schemas.microsoft.com/office/drawing/2014/main" xmlns="" val="10005"/>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3369" y="3861048"/>
            <a:ext cx="1913634" cy="2948558"/>
          </a:xfrm>
          <a:prstGeom prst="rect">
            <a:avLst/>
          </a:prstGeom>
        </p:spPr>
      </p:pic>
      <p:graphicFrame>
        <p:nvGraphicFramePr>
          <p:cNvPr id="8" name="Table 7"/>
          <p:cNvGraphicFramePr>
            <a:graphicFrameLocks noGrp="1"/>
          </p:cNvGraphicFramePr>
          <p:nvPr/>
        </p:nvGraphicFramePr>
        <p:xfrm>
          <a:off x="4112647" y="4149080"/>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GB" dirty="0"/>
                        <a:t>Typical</a:t>
                      </a:r>
                      <a:r>
                        <a:rPr lang="en-GB" baseline="0" dirty="0"/>
                        <a:t> Values</a:t>
                      </a:r>
                      <a:endParaRPr lang="en-GB" dirty="0"/>
                    </a:p>
                  </a:txBody>
                  <a:tcPr/>
                </a:tc>
                <a:tc>
                  <a:txBody>
                    <a:bodyPr/>
                    <a:lstStyle/>
                    <a:p>
                      <a:r>
                        <a:rPr lang="en-GB" dirty="0"/>
                        <a:t>Per 25g pack</a:t>
                      </a:r>
                    </a:p>
                  </a:txBody>
                  <a:tcPr/>
                </a:tc>
                <a:tc>
                  <a:txBody>
                    <a:bodyPr/>
                    <a:lstStyle/>
                    <a:p>
                      <a:r>
                        <a:rPr lang="en-GB" dirty="0"/>
                        <a:t>Per 100g</a:t>
                      </a:r>
                    </a:p>
                  </a:txBody>
                  <a:tcPr/>
                </a:tc>
                <a:extLst>
                  <a:ext uri="{0D108BD9-81ED-4DB2-BD59-A6C34878D82A}">
                    <a16:rowId xmlns:a16="http://schemas.microsoft.com/office/drawing/2014/main" xmlns="" val="10000"/>
                  </a:ext>
                </a:extLst>
              </a:tr>
              <a:tr h="370840">
                <a:tc>
                  <a:txBody>
                    <a:bodyPr/>
                    <a:lstStyle/>
                    <a:p>
                      <a:r>
                        <a:rPr lang="en-GB" dirty="0"/>
                        <a:t>Energy</a:t>
                      </a:r>
                    </a:p>
                  </a:txBody>
                  <a:tcPr/>
                </a:tc>
                <a:tc>
                  <a:txBody>
                    <a:bodyPr/>
                    <a:lstStyle/>
                    <a:p>
                      <a:r>
                        <a:rPr lang="en-GB" dirty="0"/>
                        <a:t>68 kcal</a:t>
                      </a:r>
                    </a:p>
                  </a:txBody>
                  <a:tcPr/>
                </a:tc>
                <a:tc>
                  <a:txBody>
                    <a:bodyPr/>
                    <a:lstStyle/>
                    <a:p>
                      <a:r>
                        <a:rPr lang="en-GB" dirty="0"/>
                        <a:t>272 kcal</a:t>
                      </a:r>
                    </a:p>
                  </a:txBody>
                  <a:tcPr/>
                </a:tc>
                <a:extLst>
                  <a:ext uri="{0D108BD9-81ED-4DB2-BD59-A6C34878D82A}">
                    <a16:rowId xmlns:a16="http://schemas.microsoft.com/office/drawing/2014/main" xmlns="" val="10001"/>
                  </a:ext>
                </a:extLst>
              </a:tr>
              <a:tr h="370840">
                <a:tc>
                  <a:txBody>
                    <a:bodyPr/>
                    <a:lstStyle/>
                    <a:p>
                      <a:r>
                        <a:rPr lang="en-GB" dirty="0"/>
                        <a:t>Fat</a:t>
                      </a:r>
                    </a:p>
                  </a:txBody>
                  <a:tcPr/>
                </a:tc>
                <a:tc>
                  <a:txBody>
                    <a:bodyPr/>
                    <a:lstStyle/>
                    <a:p>
                      <a:r>
                        <a:rPr lang="en-GB" dirty="0"/>
                        <a:t>0.1g</a:t>
                      </a:r>
                    </a:p>
                  </a:txBody>
                  <a:tcPr/>
                </a:tc>
                <a:tc>
                  <a:txBody>
                    <a:bodyPr/>
                    <a:lstStyle/>
                    <a:p>
                      <a:r>
                        <a:rPr lang="en-GB" dirty="0"/>
                        <a:t>0.4g</a:t>
                      </a:r>
                    </a:p>
                  </a:txBody>
                  <a:tcPr/>
                </a:tc>
                <a:extLst>
                  <a:ext uri="{0D108BD9-81ED-4DB2-BD59-A6C34878D82A}">
                    <a16:rowId xmlns:a16="http://schemas.microsoft.com/office/drawing/2014/main" xmlns="" val="10002"/>
                  </a:ext>
                </a:extLst>
              </a:tr>
              <a:tr h="370840">
                <a:tc>
                  <a:txBody>
                    <a:bodyPr/>
                    <a:lstStyle/>
                    <a:p>
                      <a:r>
                        <a:rPr lang="en-GB" dirty="0"/>
                        <a:t>Carbohydrate</a:t>
                      </a:r>
                    </a:p>
                  </a:txBody>
                  <a:tcPr/>
                </a:tc>
                <a:tc>
                  <a:txBody>
                    <a:bodyPr/>
                    <a:lstStyle/>
                    <a:p>
                      <a:r>
                        <a:rPr lang="en-GB" dirty="0"/>
                        <a:t>17.3g</a:t>
                      </a:r>
                    </a:p>
                  </a:txBody>
                  <a:tcPr/>
                </a:tc>
                <a:tc>
                  <a:txBody>
                    <a:bodyPr/>
                    <a:lstStyle/>
                    <a:p>
                      <a:r>
                        <a:rPr lang="en-GB" dirty="0"/>
                        <a:t>69.3g</a:t>
                      </a:r>
                    </a:p>
                  </a:txBody>
                  <a:tcPr/>
                </a:tc>
                <a:extLst>
                  <a:ext uri="{0D108BD9-81ED-4DB2-BD59-A6C34878D82A}">
                    <a16:rowId xmlns:a16="http://schemas.microsoft.com/office/drawing/2014/main" xmlns="" val="10003"/>
                  </a:ext>
                </a:extLst>
              </a:tr>
              <a:tr h="370840">
                <a:tc>
                  <a:txBody>
                    <a:bodyPr/>
                    <a:lstStyle/>
                    <a:p>
                      <a:r>
                        <a:rPr lang="en-GB" dirty="0"/>
                        <a:t>Of which sugars</a:t>
                      </a:r>
                    </a:p>
                  </a:txBody>
                  <a:tcPr/>
                </a:tc>
                <a:tc>
                  <a:txBody>
                    <a:bodyPr/>
                    <a:lstStyle/>
                    <a:p>
                      <a:r>
                        <a:rPr lang="en-GB" dirty="0"/>
                        <a:t>17.3g</a:t>
                      </a:r>
                    </a:p>
                  </a:txBody>
                  <a:tcPr/>
                </a:tc>
                <a:tc>
                  <a:txBody>
                    <a:bodyPr/>
                    <a:lstStyle/>
                    <a:p>
                      <a:r>
                        <a:rPr lang="en-GB" dirty="0"/>
                        <a:t>69.3g</a:t>
                      </a:r>
                    </a:p>
                  </a:txBody>
                  <a:tcPr/>
                </a:tc>
                <a:extLst>
                  <a:ext uri="{0D108BD9-81ED-4DB2-BD59-A6C34878D82A}">
                    <a16:rowId xmlns:a16="http://schemas.microsoft.com/office/drawing/2014/main" xmlns="" val="10004"/>
                  </a:ext>
                </a:extLst>
              </a:tr>
              <a:tr h="370840">
                <a:tc>
                  <a:txBody>
                    <a:bodyPr/>
                    <a:lstStyle/>
                    <a:p>
                      <a:r>
                        <a:rPr lang="en-GB" dirty="0"/>
                        <a:t>Protein</a:t>
                      </a:r>
                    </a:p>
                  </a:txBody>
                  <a:tcPr/>
                </a:tc>
                <a:tc>
                  <a:txBody>
                    <a:bodyPr/>
                    <a:lstStyle/>
                    <a:p>
                      <a:r>
                        <a:rPr lang="en-GB" dirty="0"/>
                        <a:t>0.5g</a:t>
                      </a:r>
                    </a:p>
                  </a:txBody>
                  <a:tcPr/>
                </a:tc>
                <a:tc>
                  <a:txBody>
                    <a:bodyPr/>
                    <a:lstStyle/>
                    <a:p>
                      <a:r>
                        <a:rPr lang="en-GB" dirty="0"/>
                        <a:t>2.1g</a:t>
                      </a:r>
                    </a:p>
                  </a:txBody>
                  <a:tcPr/>
                </a:tc>
                <a:extLst>
                  <a:ext uri="{0D108BD9-81ED-4DB2-BD59-A6C34878D82A}">
                    <a16:rowId xmlns:a16="http://schemas.microsoft.com/office/drawing/2014/main" xmlns="" val="10005"/>
                  </a:ext>
                </a:extLst>
              </a:tr>
            </a:tbl>
          </a:graphicData>
        </a:graphic>
      </p:graphicFrame>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10" name="Picture 9"/>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19629534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7528" y="19919"/>
            <a:ext cx="2508870" cy="2508870"/>
          </a:xfrm>
          <a:prstGeom prst="rect">
            <a:avLst/>
          </a:prstGeom>
        </p:spPr>
      </p:pic>
      <p:graphicFrame>
        <p:nvGraphicFramePr>
          <p:cNvPr id="5" name="Table 4"/>
          <p:cNvGraphicFramePr>
            <a:graphicFrameLocks noGrp="1"/>
          </p:cNvGraphicFramePr>
          <p:nvPr/>
        </p:nvGraphicFramePr>
        <p:xfrm>
          <a:off x="4439816" y="404664"/>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GB" dirty="0"/>
                        <a:t>Typical</a:t>
                      </a:r>
                      <a:r>
                        <a:rPr lang="en-GB" baseline="0" dirty="0"/>
                        <a:t> Values</a:t>
                      </a:r>
                      <a:endParaRPr lang="en-GB" dirty="0"/>
                    </a:p>
                  </a:txBody>
                  <a:tcPr/>
                </a:tc>
                <a:tc>
                  <a:txBody>
                    <a:bodyPr/>
                    <a:lstStyle/>
                    <a:p>
                      <a:r>
                        <a:rPr lang="en-GB" dirty="0"/>
                        <a:t>Per biscuit</a:t>
                      </a:r>
                      <a:r>
                        <a:rPr lang="en-GB" baseline="0" dirty="0"/>
                        <a:t> (8.3g)</a:t>
                      </a:r>
                      <a:endParaRPr lang="en-GB" dirty="0"/>
                    </a:p>
                  </a:txBody>
                  <a:tcPr/>
                </a:tc>
                <a:tc>
                  <a:txBody>
                    <a:bodyPr/>
                    <a:lstStyle/>
                    <a:p>
                      <a:r>
                        <a:rPr lang="en-GB" dirty="0"/>
                        <a:t>Per 100g</a:t>
                      </a:r>
                    </a:p>
                  </a:txBody>
                  <a:tcPr/>
                </a:tc>
                <a:extLst>
                  <a:ext uri="{0D108BD9-81ED-4DB2-BD59-A6C34878D82A}">
                    <a16:rowId xmlns:a16="http://schemas.microsoft.com/office/drawing/2014/main" xmlns="" val="10000"/>
                  </a:ext>
                </a:extLst>
              </a:tr>
              <a:tr h="370840">
                <a:tc>
                  <a:txBody>
                    <a:bodyPr/>
                    <a:lstStyle/>
                    <a:p>
                      <a:r>
                        <a:rPr lang="en-GB" dirty="0"/>
                        <a:t>Energy</a:t>
                      </a:r>
                    </a:p>
                  </a:txBody>
                  <a:tcPr/>
                </a:tc>
                <a:tc>
                  <a:txBody>
                    <a:bodyPr/>
                    <a:lstStyle/>
                    <a:p>
                      <a:r>
                        <a:rPr lang="en-GB" dirty="0"/>
                        <a:t>38 kcal</a:t>
                      </a:r>
                    </a:p>
                  </a:txBody>
                  <a:tcPr/>
                </a:tc>
                <a:tc>
                  <a:txBody>
                    <a:bodyPr/>
                    <a:lstStyle/>
                    <a:p>
                      <a:r>
                        <a:rPr lang="en-GB" dirty="0"/>
                        <a:t>459 kcal</a:t>
                      </a:r>
                    </a:p>
                  </a:txBody>
                  <a:tcPr/>
                </a:tc>
                <a:extLst>
                  <a:ext uri="{0D108BD9-81ED-4DB2-BD59-A6C34878D82A}">
                    <a16:rowId xmlns:a16="http://schemas.microsoft.com/office/drawing/2014/main" xmlns="" val="10001"/>
                  </a:ext>
                </a:extLst>
              </a:tr>
              <a:tr h="370840">
                <a:tc>
                  <a:txBody>
                    <a:bodyPr/>
                    <a:lstStyle/>
                    <a:p>
                      <a:r>
                        <a:rPr lang="en-GB" dirty="0"/>
                        <a:t>Fat</a:t>
                      </a:r>
                    </a:p>
                  </a:txBody>
                  <a:tcPr/>
                </a:tc>
                <a:tc>
                  <a:txBody>
                    <a:bodyPr/>
                    <a:lstStyle/>
                    <a:p>
                      <a:r>
                        <a:rPr lang="en-GB" dirty="0"/>
                        <a:t>1.3g</a:t>
                      </a:r>
                    </a:p>
                  </a:txBody>
                  <a:tcPr/>
                </a:tc>
                <a:tc>
                  <a:txBody>
                    <a:bodyPr/>
                    <a:lstStyle/>
                    <a:p>
                      <a:r>
                        <a:rPr lang="en-GB" dirty="0"/>
                        <a:t>15.5g</a:t>
                      </a:r>
                    </a:p>
                  </a:txBody>
                  <a:tcPr/>
                </a:tc>
                <a:extLst>
                  <a:ext uri="{0D108BD9-81ED-4DB2-BD59-A6C34878D82A}">
                    <a16:rowId xmlns:a16="http://schemas.microsoft.com/office/drawing/2014/main" xmlns="" val="10002"/>
                  </a:ext>
                </a:extLst>
              </a:tr>
              <a:tr h="370840">
                <a:tc>
                  <a:txBody>
                    <a:bodyPr/>
                    <a:lstStyle/>
                    <a:p>
                      <a:r>
                        <a:rPr lang="en-GB" dirty="0"/>
                        <a:t>Carbohydrate</a:t>
                      </a:r>
                    </a:p>
                  </a:txBody>
                  <a:tcPr/>
                </a:tc>
                <a:tc>
                  <a:txBody>
                    <a:bodyPr/>
                    <a:lstStyle/>
                    <a:p>
                      <a:r>
                        <a:rPr lang="en-GB" dirty="0"/>
                        <a:t>6.2g</a:t>
                      </a:r>
                    </a:p>
                  </a:txBody>
                  <a:tcPr/>
                </a:tc>
                <a:tc>
                  <a:txBody>
                    <a:bodyPr/>
                    <a:lstStyle/>
                    <a:p>
                      <a:r>
                        <a:rPr lang="en-GB" dirty="0"/>
                        <a:t>74.7g</a:t>
                      </a:r>
                    </a:p>
                  </a:txBody>
                  <a:tcPr/>
                </a:tc>
                <a:extLst>
                  <a:ext uri="{0D108BD9-81ED-4DB2-BD59-A6C34878D82A}">
                    <a16:rowId xmlns:a16="http://schemas.microsoft.com/office/drawing/2014/main" xmlns="" val="10003"/>
                  </a:ext>
                </a:extLst>
              </a:tr>
              <a:tr h="370840">
                <a:tc>
                  <a:txBody>
                    <a:bodyPr/>
                    <a:lstStyle/>
                    <a:p>
                      <a:r>
                        <a:rPr lang="en-GB" dirty="0"/>
                        <a:t>Of which sugars</a:t>
                      </a:r>
                    </a:p>
                  </a:txBody>
                  <a:tcPr/>
                </a:tc>
                <a:tc>
                  <a:txBody>
                    <a:bodyPr/>
                    <a:lstStyle/>
                    <a:p>
                      <a:r>
                        <a:rPr lang="en-GB" dirty="0"/>
                        <a:t>1.7g</a:t>
                      </a:r>
                    </a:p>
                  </a:txBody>
                  <a:tcPr/>
                </a:tc>
                <a:tc>
                  <a:txBody>
                    <a:bodyPr/>
                    <a:lstStyle/>
                    <a:p>
                      <a:r>
                        <a:rPr lang="en-GB" dirty="0"/>
                        <a:t>20.2g</a:t>
                      </a:r>
                    </a:p>
                  </a:txBody>
                  <a:tcPr/>
                </a:tc>
                <a:extLst>
                  <a:ext uri="{0D108BD9-81ED-4DB2-BD59-A6C34878D82A}">
                    <a16:rowId xmlns:a16="http://schemas.microsoft.com/office/drawing/2014/main" xmlns="" val="10004"/>
                  </a:ext>
                </a:extLst>
              </a:tr>
              <a:tr h="370840">
                <a:tc>
                  <a:txBody>
                    <a:bodyPr/>
                    <a:lstStyle/>
                    <a:p>
                      <a:r>
                        <a:rPr lang="en-GB" dirty="0"/>
                        <a:t>Protein</a:t>
                      </a:r>
                    </a:p>
                  </a:txBody>
                  <a:tcPr/>
                </a:tc>
                <a:tc>
                  <a:txBody>
                    <a:bodyPr/>
                    <a:lstStyle/>
                    <a:p>
                      <a:r>
                        <a:rPr lang="en-GB" dirty="0"/>
                        <a:t>0.6g</a:t>
                      </a:r>
                    </a:p>
                  </a:txBody>
                  <a:tcPr/>
                </a:tc>
                <a:tc>
                  <a:txBody>
                    <a:bodyPr/>
                    <a:lstStyle/>
                    <a:p>
                      <a:r>
                        <a:rPr lang="en-GB" dirty="0"/>
                        <a:t>7.0g</a:t>
                      </a:r>
                    </a:p>
                  </a:txBody>
                  <a:tcPr/>
                </a:tc>
                <a:extLst>
                  <a:ext uri="{0D108BD9-81ED-4DB2-BD59-A6C34878D82A}">
                    <a16:rowId xmlns:a16="http://schemas.microsoft.com/office/drawing/2014/main" xmlns="" val="10005"/>
                  </a:ext>
                </a:extLst>
              </a:tr>
            </a:tbl>
          </a:graphicData>
        </a:graphic>
      </p:graphicFrame>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3216594"/>
            <a:ext cx="2996952" cy="2996952"/>
          </a:xfrm>
          <a:prstGeom prst="rect">
            <a:avLst/>
          </a:prstGeom>
        </p:spPr>
      </p:pic>
      <p:graphicFrame>
        <p:nvGraphicFramePr>
          <p:cNvPr id="7" name="Table 6"/>
          <p:cNvGraphicFramePr>
            <a:graphicFrameLocks noGrp="1"/>
          </p:cNvGraphicFramePr>
          <p:nvPr/>
        </p:nvGraphicFramePr>
        <p:xfrm>
          <a:off x="4520952" y="3717032"/>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GB" dirty="0"/>
                        <a:t>Typical</a:t>
                      </a:r>
                      <a:r>
                        <a:rPr lang="en-GB" baseline="0" dirty="0"/>
                        <a:t> Values</a:t>
                      </a:r>
                      <a:endParaRPr lang="en-GB" dirty="0"/>
                    </a:p>
                  </a:txBody>
                  <a:tcPr/>
                </a:tc>
                <a:tc>
                  <a:txBody>
                    <a:bodyPr/>
                    <a:lstStyle/>
                    <a:p>
                      <a:r>
                        <a:rPr lang="en-GB" dirty="0"/>
                        <a:t>Per roll</a:t>
                      </a:r>
                    </a:p>
                  </a:txBody>
                  <a:tcPr/>
                </a:tc>
                <a:tc>
                  <a:txBody>
                    <a:bodyPr/>
                    <a:lstStyle/>
                    <a:p>
                      <a:r>
                        <a:rPr lang="en-GB" dirty="0"/>
                        <a:t>Per 100g</a:t>
                      </a:r>
                    </a:p>
                  </a:txBody>
                  <a:tcPr/>
                </a:tc>
                <a:extLst>
                  <a:ext uri="{0D108BD9-81ED-4DB2-BD59-A6C34878D82A}">
                    <a16:rowId xmlns:a16="http://schemas.microsoft.com/office/drawing/2014/main" xmlns="" val="10000"/>
                  </a:ext>
                </a:extLst>
              </a:tr>
              <a:tr h="370840">
                <a:tc>
                  <a:txBody>
                    <a:bodyPr/>
                    <a:lstStyle/>
                    <a:p>
                      <a:r>
                        <a:rPr lang="en-GB" dirty="0"/>
                        <a:t>Energy</a:t>
                      </a:r>
                    </a:p>
                  </a:txBody>
                  <a:tcPr/>
                </a:tc>
                <a:tc>
                  <a:txBody>
                    <a:bodyPr/>
                    <a:lstStyle/>
                    <a:p>
                      <a:r>
                        <a:rPr lang="en-GB" dirty="0"/>
                        <a:t>115 kcal</a:t>
                      </a:r>
                    </a:p>
                  </a:txBody>
                  <a:tcPr/>
                </a:tc>
                <a:tc>
                  <a:txBody>
                    <a:bodyPr/>
                    <a:lstStyle/>
                    <a:p>
                      <a:r>
                        <a:rPr lang="en-GB" dirty="0"/>
                        <a:t>435 kcal</a:t>
                      </a:r>
                    </a:p>
                  </a:txBody>
                  <a:tcPr/>
                </a:tc>
                <a:extLst>
                  <a:ext uri="{0D108BD9-81ED-4DB2-BD59-A6C34878D82A}">
                    <a16:rowId xmlns:a16="http://schemas.microsoft.com/office/drawing/2014/main" xmlns="" val="10001"/>
                  </a:ext>
                </a:extLst>
              </a:tr>
              <a:tr h="370840">
                <a:tc>
                  <a:txBody>
                    <a:bodyPr/>
                    <a:lstStyle/>
                    <a:p>
                      <a:r>
                        <a:rPr lang="en-GB" dirty="0"/>
                        <a:t>Fat</a:t>
                      </a:r>
                    </a:p>
                  </a:txBody>
                  <a:tcPr/>
                </a:tc>
                <a:tc>
                  <a:txBody>
                    <a:bodyPr/>
                    <a:lstStyle/>
                    <a:p>
                      <a:r>
                        <a:rPr lang="en-GB" dirty="0"/>
                        <a:t>6.2g</a:t>
                      </a:r>
                    </a:p>
                  </a:txBody>
                  <a:tcPr/>
                </a:tc>
                <a:tc>
                  <a:txBody>
                    <a:bodyPr/>
                    <a:lstStyle/>
                    <a:p>
                      <a:r>
                        <a:rPr lang="en-GB" dirty="0"/>
                        <a:t>23.0g</a:t>
                      </a:r>
                    </a:p>
                  </a:txBody>
                  <a:tcPr/>
                </a:tc>
                <a:extLst>
                  <a:ext uri="{0D108BD9-81ED-4DB2-BD59-A6C34878D82A}">
                    <a16:rowId xmlns:a16="http://schemas.microsoft.com/office/drawing/2014/main" xmlns="" val="10002"/>
                  </a:ext>
                </a:extLst>
              </a:tr>
              <a:tr h="370840">
                <a:tc>
                  <a:txBody>
                    <a:bodyPr/>
                    <a:lstStyle/>
                    <a:p>
                      <a:r>
                        <a:rPr lang="en-GB" dirty="0"/>
                        <a:t>Carbohydrate</a:t>
                      </a:r>
                    </a:p>
                  </a:txBody>
                  <a:tcPr/>
                </a:tc>
                <a:tc>
                  <a:txBody>
                    <a:bodyPr/>
                    <a:lstStyle/>
                    <a:p>
                      <a:r>
                        <a:rPr lang="en-GB" dirty="0"/>
                        <a:t>20.7g</a:t>
                      </a:r>
                    </a:p>
                  </a:txBody>
                  <a:tcPr/>
                </a:tc>
                <a:tc>
                  <a:txBody>
                    <a:bodyPr/>
                    <a:lstStyle/>
                    <a:p>
                      <a:r>
                        <a:rPr lang="en-GB" dirty="0"/>
                        <a:t>76.7g</a:t>
                      </a:r>
                    </a:p>
                  </a:txBody>
                  <a:tcPr/>
                </a:tc>
                <a:extLst>
                  <a:ext uri="{0D108BD9-81ED-4DB2-BD59-A6C34878D82A}">
                    <a16:rowId xmlns:a16="http://schemas.microsoft.com/office/drawing/2014/main" xmlns="" val="10003"/>
                  </a:ext>
                </a:extLst>
              </a:tr>
              <a:tr h="370840">
                <a:tc>
                  <a:txBody>
                    <a:bodyPr/>
                    <a:lstStyle/>
                    <a:p>
                      <a:r>
                        <a:rPr lang="en-GB" dirty="0"/>
                        <a:t>Of which sugars</a:t>
                      </a:r>
                    </a:p>
                  </a:txBody>
                  <a:tcPr/>
                </a:tc>
                <a:tc>
                  <a:txBody>
                    <a:bodyPr/>
                    <a:lstStyle/>
                    <a:p>
                      <a:r>
                        <a:rPr lang="en-GB" dirty="0"/>
                        <a:t>11.4g</a:t>
                      </a:r>
                    </a:p>
                  </a:txBody>
                  <a:tcPr/>
                </a:tc>
                <a:tc>
                  <a:txBody>
                    <a:bodyPr/>
                    <a:lstStyle/>
                    <a:p>
                      <a:r>
                        <a:rPr lang="en-GB" dirty="0"/>
                        <a:t>42.4g</a:t>
                      </a:r>
                    </a:p>
                  </a:txBody>
                  <a:tcPr/>
                </a:tc>
                <a:extLst>
                  <a:ext uri="{0D108BD9-81ED-4DB2-BD59-A6C34878D82A}">
                    <a16:rowId xmlns:a16="http://schemas.microsoft.com/office/drawing/2014/main" xmlns="" val="10004"/>
                  </a:ext>
                </a:extLst>
              </a:tr>
              <a:tr h="370840">
                <a:tc>
                  <a:txBody>
                    <a:bodyPr/>
                    <a:lstStyle/>
                    <a:p>
                      <a:r>
                        <a:rPr lang="en-GB" dirty="0"/>
                        <a:t>Protein</a:t>
                      </a:r>
                    </a:p>
                  </a:txBody>
                  <a:tcPr/>
                </a:tc>
                <a:tc>
                  <a:txBody>
                    <a:bodyPr/>
                    <a:lstStyle/>
                    <a:p>
                      <a:r>
                        <a:rPr lang="en-GB" dirty="0"/>
                        <a:t>1.3g</a:t>
                      </a:r>
                    </a:p>
                  </a:txBody>
                  <a:tcPr/>
                </a:tc>
                <a:tc>
                  <a:txBody>
                    <a:bodyPr/>
                    <a:lstStyle/>
                    <a:p>
                      <a:r>
                        <a:rPr lang="en-GB" dirty="0"/>
                        <a:t>4.8g</a:t>
                      </a:r>
                    </a:p>
                  </a:txBody>
                  <a:tcPr/>
                </a:tc>
                <a:extLst>
                  <a:ext uri="{0D108BD9-81ED-4DB2-BD59-A6C34878D82A}">
                    <a16:rowId xmlns:a16="http://schemas.microsoft.com/office/drawing/2014/main" xmlns="" val="10005"/>
                  </a:ext>
                </a:extLst>
              </a:tr>
            </a:tbl>
          </a:graphicData>
        </a:graphic>
      </p:graphicFrame>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9" name="Picture 8"/>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8575332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5560" y="404665"/>
            <a:ext cx="1390650" cy="2124075"/>
          </a:xfrm>
          <a:prstGeom prst="rect">
            <a:avLst/>
          </a:prstGeom>
        </p:spPr>
      </p:pic>
      <p:graphicFrame>
        <p:nvGraphicFramePr>
          <p:cNvPr id="5" name="Table 4"/>
          <p:cNvGraphicFramePr>
            <a:graphicFrameLocks noGrp="1"/>
          </p:cNvGraphicFramePr>
          <p:nvPr/>
        </p:nvGraphicFramePr>
        <p:xfrm>
          <a:off x="4079776" y="548680"/>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GB" dirty="0"/>
                        <a:t>Typical</a:t>
                      </a:r>
                      <a:r>
                        <a:rPr lang="en-GB" baseline="0" dirty="0"/>
                        <a:t> Values</a:t>
                      </a:r>
                      <a:endParaRPr lang="en-GB" dirty="0"/>
                    </a:p>
                  </a:txBody>
                  <a:tcPr/>
                </a:tc>
                <a:tc>
                  <a:txBody>
                    <a:bodyPr/>
                    <a:lstStyle/>
                    <a:p>
                      <a:r>
                        <a:rPr lang="en-GB" dirty="0"/>
                        <a:t>Per 200ml</a:t>
                      </a:r>
                      <a:r>
                        <a:rPr lang="en-GB" baseline="0" dirty="0"/>
                        <a:t> carton</a:t>
                      </a:r>
                      <a:endParaRPr lang="en-GB" dirty="0"/>
                    </a:p>
                  </a:txBody>
                  <a:tcPr/>
                </a:tc>
                <a:tc>
                  <a:txBody>
                    <a:bodyPr/>
                    <a:lstStyle/>
                    <a:p>
                      <a:r>
                        <a:rPr lang="en-GB" dirty="0"/>
                        <a:t>Per 100ml</a:t>
                      </a:r>
                    </a:p>
                  </a:txBody>
                  <a:tcPr/>
                </a:tc>
                <a:extLst>
                  <a:ext uri="{0D108BD9-81ED-4DB2-BD59-A6C34878D82A}">
                    <a16:rowId xmlns:a16="http://schemas.microsoft.com/office/drawing/2014/main" xmlns="" val="10000"/>
                  </a:ext>
                </a:extLst>
              </a:tr>
              <a:tr h="370840">
                <a:tc>
                  <a:txBody>
                    <a:bodyPr/>
                    <a:lstStyle/>
                    <a:p>
                      <a:r>
                        <a:rPr lang="en-GB" dirty="0"/>
                        <a:t>Energy</a:t>
                      </a:r>
                    </a:p>
                  </a:txBody>
                  <a:tcPr/>
                </a:tc>
                <a:tc>
                  <a:txBody>
                    <a:bodyPr/>
                    <a:lstStyle/>
                    <a:p>
                      <a:r>
                        <a:rPr lang="en-GB" dirty="0"/>
                        <a:t>82 kcal</a:t>
                      </a:r>
                    </a:p>
                  </a:txBody>
                  <a:tcPr/>
                </a:tc>
                <a:tc>
                  <a:txBody>
                    <a:bodyPr/>
                    <a:lstStyle/>
                    <a:p>
                      <a:r>
                        <a:rPr lang="en-GB" dirty="0"/>
                        <a:t>41 kcal</a:t>
                      </a:r>
                    </a:p>
                  </a:txBody>
                  <a:tcPr/>
                </a:tc>
                <a:extLst>
                  <a:ext uri="{0D108BD9-81ED-4DB2-BD59-A6C34878D82A}">
                    <a16:rowId xmlns:a16="http://schemas.microsoft.com/office/drawing/2014/main" xmlns="" val="10001"/>
                  </a:ext>
                </a:extLst>
              </a:tr>
              <a:tr h="370840">
                <a:tc>
                  <a:txBody>
                    <a:bodyPr/>
                    <a:lstStyle/>
                    <a:p>
                      <a:r>
                        <a:rPr lang="en-GB" dirty="0"/>
                        <a:t>Fat</a:t>
                      </a:r>
                    </a:p>
                  </a:txBody>
                  <a:tcPr/>
                </a:tc>
                <a:tc>
                  <a:txBody>
                    <a:bodyPr/>
                    <a:lstStyle/>
                    <a:p>
                      <a:r>
                        <a:rPr lang="en-GB" dirty="0"/>
                        <a:t>0g</a:t>
                      </a:r>
                    </a:p>
                  </a:txBody>
                  <a:tcPr/>
                </a:tc>
                <a:tc>
                  <a:txBody>
                    <a:bodyPr/>
                    <a:lstStyle/>
                    <a:p>
                      <a:r>
                        <a:rPr lang="en-GB" dirty="0"/>
                        <a:t>0g</a:t>
                      </a:r>
                    </a:p>
                  </a:txBody>
                  <a:tcPr/>
                </a:tc>
                <a:extLst>
                  <a:ext uri="{0D108BD9-81ED-4DB2-BD59-A6C34878D82A}">
                    <a16:rowId xmlns:a16="http://schemas.microsoft.com/office/drawing/2014/main" xmlns="" val="10002"/>
                  </a:ext>
                </a:extLst>
              </a:tr>
              <a:tr h="370840">
                <a:tc>
                  <a:txBody>
                    <a:bodyPr/>
                    <a:lstStyle/>
                    <a:p>
                      <a:r>
                        <a:rPr lang="en-GB" dirty="0"/>
                        <a:t>Carbohydrate</a:t>
                      </a:r>
                    </a:p>
                  </a:txBody>
                  <a:tcPr/>
                </a:tc>
                <a:tc>
                  <a:txBody>
                    <a:bodyPr/>
                    <a:lstStyle/>
                    <a:p>
                      <a:r>
                        <a:rPr lang="en-GB" dirty="0"/>
                        <a:t>20g</a:t>
                      </a:r>
                    </a:p>
                  </a:txBody>
                  <a:tcPr/>
                </a:tc>
                <a:tc>
                  <a:txBody>
                    <a:bodyPr/>
                    <a:lstStyle/>
                    <a:p>
                      <a:r>
                        <a:rPr lang="en-GB" dirty="0"/>
                        <a:t>10g</a:t>
                      </a:r>
                    </a:p>
                  </a:txBody>
                  <a:tcPr/>
                </a:tc>
                <a:extLst>
                  <a:ext uri="{0D108BD9-81ED-4DB2-BD59-A6C34878D82A}">
                    <a16:rowId xmlns:a16="http://schemas.microsoft.com/office/drawing/2014/main" xmlns="" val="10003"/>
                  </a:ext>
                </a:extLst>
              </a:tr>
              <a:tr h="370840">
                <a:tc>
                  <a:txBody>
                    <a:bodyPr/>
                    <a:lstStyle/>
                    <a:p>
                      <a:r>
                        <a:rPr lang="en-GB" dirty="0"/>
                        <a:t>Of which sugars</a:t>
                      </a:r>
                    </a:p>
                  </a:txBody>
                  <a:tcPr/>
                </a:tc>
                <a:tc>
                  <a:txBody>
                    <a:bodyPr/>
                    <a:lstStyle/>
                    <a:p>
                      <a:r>
                        <a:rPr lang="en-GB" dirty="0"/>
                        <a:t>20g</a:t>
                      </a:r>
                    </a:p>
                  </a:txBody>
                  <a:tcPr/>
                </a:tc>
                <a:tc>
                  <a:txBody>
                    <a:bodyPr/>
                    <a:lstStyle/>
                    <a:p>
                      <a:r>
                        <a:rPr lang="en-GB" dirty="0"/>
                        <a:t>10g</a:t>
                      </a:r>
                    </a:p>
                  </a:txBody>
                  <a:tcPr/>
                </a:tc>
                <a:extLst>
                  <a:ext uri="{0D108BD9-81ED-4DB2-BD59-A6C34878D82A}">
                    <a16:rowId xmlns:a16="http://schemas.microsoft.com/office/drawing/2014/main" xmlns="" val="10004"/>
                  </a:ext>
                </a:extLst>
              </a:tr>
              <a:tr h="370840">
                <a:tc>
                  <a:txBody>
                    <a:bodyPr/>
                    <a:lstStyle/>
                    <a:p>
                      <a:r>
                        <a:rPr lang="en-GB" dirty="0"/>
                        <a:t>Protein</a:t>
                      </a:r>
                    </a:p>
                  </a:txBody>
                  <a:tcPr/>
                </a:tc>
                <a:tc>
                  <a:txBody>
                    <a:bodyPr/>
                    <a:lstStyle/>
                    <a:p>
                      <a:r>
                        <a:rPr lang="en-GB" dirty="0"/>
                        <a:t>0g</a:t>
                      </a:r>
                    </a:p>
                  </a:txBody>
                  <a:tcPr/>
                </a:tc>
                <a:tc>
                  <a:txBody>
                    <a:bodyPr/>
                    <a:lstStyle/>
                    <a:p>
                      <a:r>
                        <a:rPr lang="en-GB" dirty="0"/>
                        <a:t>0g</a:t>
                      </a:r>
                    </a:p>
                  </a:txBody>
                  <a:tcPr/>
                </a:tc>
                <a:extLst>
                  <a:ext uri="{0D108BD9-81ED-4DB2-BD59-A6C34878D82A}">
                    <a16:rowId xmlns:a16="http://schemas.microsoft.com/office/drawing/2014/main" xmlns="" val="10005"/>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03512" y="3573016"/>
            <a:ext cx="2903984" cy="2903984"/>
          </a:xfrm>
          <a:prstGeom prst="rect">
            <a:avLst/>
          </a:prstGeom>
        </p:spPr>
      </p:pic>
      <p:graphicFrame>
        <p:nvGraphicFramePr>
          <p:cNvPr id="8" name="Table 7"/>
          <p:cNvGraphicFramePr>
            <a:graphicFrameLocks noGrp="1"/>
          </p:cNvGraphicFramePr>
          <p:nvPr/>
        </p:nvGraphicFramePr>
        <p:xfrm>
          <a:off x="4151784" y="4005064"/>
          <a:ext cx="6096000" cy="22250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xmlns="" val="20000"/>
                    </a:ext>
                  </a:extLst>
                </a:gridCol>
                <a:gridCol w="2032000">
                  <a:extLst>
                    <a:ext uri="{9D8B030D-6E8A-4147-A177-3AD203B41FA5}">
                      <a16:colId xmlns:a16="http://schemas.microsoft.com/office/drawing/2014/main" xmlns="" val="20001"/>
                    </a:ext>
                  </a:extLst>
                </a:gridCol>
                <a:gridCol w="2032000">
                  <a:extLst>
                    <a:ext uri="{9D8B030D-6E8A-4147-A177-3AD203B41FA5}">
                      <a16:colId xmlns:a16="http://schemas.microsoft.com/office/drawing/2014/main" xmlns="" val="20002"/>
                    </a:ext>
                  </a:extLst>
                </a:gridCol>
              </a:tblGrid>
              <a:tr h="370840">
                <a:tc>
                  <a:txBody>
                    <a:bodyPr/>
                    <a:lstStyle/>
                    <a:p>
                      <a:r>
                        <a:rPr lang="en-GB" dirty="0"/>
                        <a:t>Typical</a:t>
                      </a:r>
                      <a:r>
                        <a:rPr lang="en-GB" baseline="0" dirty="0"/>
                        <a:t> Values</a:t>
                      </a:r>
                      <a:endParaRPr lang="en-GB" dirty="0"/>
                    </a:p>
                  </a:txBody>
                  <a:tcPr/>
                </a:tc>
                <a:tc>
                  <a:txBody>
                    <a:bodyPr/>
                    <a:lstStyle/>
                    <a:p>
                      <a:r>
                        <a:rPr lang="en-GB" dirty="0"/>
                        <a:t>Per slice</a:t>
                      </a:r>
                    </a:p>
                  </a:txBody>
                  <a:tcPr/>
                </a:tc>
                <a:tc>
                  <a:txBody>
                    <a:bodyPr/>
                    <a:lstStyle/>
                    <a:p>
                      <a:r>
                        <a:rPr lang="en-GB" dirty="0"/>
                        <a:t>Per 100g</a:t>
                      </a:r>
                    </a:p>
                  </a:txBody>
                  <a:tcPr/>
                </a:tc>
                <a:extLst>
                  <a:ext uri="{0D108BD9-81ED-4DB2-BD59-A6C34878D82A}">
                    <a16:rowId xmlns:a16="http://schemas.microsoft.com/office/drawing/2014/main" xmlns="" val="10000"/>
                  </a:ext>
                </a:extLst>
              </a:tr>
              <a:tr h="370840">
                <a:tc>
                  <a:txBody>
                    <a:bodyPr/>
                    <a:lstStyle/>
                    <a:p>
                      <a:r>
                        <a:rPr lang="en-GB" dirty="0"/>
                        <a:t>Energy</a:t>
                      </a:r>
                    </a:p>
                  </a:txBody>
                  <a:tcPr/>
                </a:tc>
                <a:tc>
                  <a:txBody>
                    <a:bodyPr/>
                    <a:lstStyle/>
                    <a:p>
                      <a:r>
                        <a:rPr lang="en-GB" dirty="0"/>
                        <a:t>95 kcal</a:t>
                      </a:r>
                    </a:p>
                  </a:txBody>
                  <a:tcPr/>
                </a:tc>
                <a:tc>
                  <a:txBody>
                    <a:bodyPr/>
                    <a:lstStyle/>
                    <a:p>
                      <a:r>
                        <a:rPr lang="en-GB" dirty="0"/>
                        <a:t>238 kcal</a:t>
                      </a:r>
                    </a:p>
                  </a:txBody>
                  <a:tcPr/>
                </a:tc>
                <a:extLst>
                  <a:ext uri="{0D108BD9-81ED-4DB2-BD59-A6C34878D82A}">
                    <a16:rowId xmlns:a16="http://schemas.microsoft.com/office/drawing/2014/main" xmlns="" val="10001"/>
                  </a:ext>
                </a:extLst>
              </a:tr>
              <a:tr h="370840">
                <a:tc>
                  <a:txBody>
                    <a:bodyPr/>
                    <a:lstStyle/>
                    <a:p>
                      <a:r>
                        <a:rPr lang="en-GB" dirty="0"/>
                        <a:t>Fat</a:t>
                      </a:r>
                    </a:p>
                  </a:txBody>
                  <a:tcPr/>
                </a:tc>
                <a:tc>
                  <a:txBody>
                    <a:bodyPr/>
                    <a:lstStyle/>
                    <a:p>
                      <a:r>
                        <a:rPr lang="en-GB" dirty="0"/>
                        <a:t>0.8g</a:t>
                      </a:r>
                    </a:p>
                  </a:txBody>
                  <a:tcPr/>
                </a:tc>
                <a:tc>
                  <a:txBody>
                    <a:bodyPr/>
                    <a:lstStyle/>
                    <a:p>
                      <a:r>
                        <a:rPr lang="en-GB" dirty="0"/>
                        <a:t>2.0g</a:t>
                      </a:r>
                    </a:p>
                  </a:txBody>
                  <a:tcPr/>
                </a:tc>
                <a:extLst>
                  <a:ext uri="{0D108BD9-81ED-4DB2-BD59-A6C34878D82A}">
                    <a16:rowId xmlns:a16="http://schemas.microsoft.com/office/drawing/2014/main" xmlns="" val="10002"/>
                  </a:ext>
                </a:extLst>
              </a:tr>
              <a:tr h="370840">
                <a:tc>
                  <a:txBody>
                    <a:bodyPr/>
                    <a:lstStyle/>
                    <a:p>
                      <a:r>
                        <a:rPr lang="en-GB" dirty="0"/>
                        <a:t>Carbohydrate</a:t>
                      </a:r>
                    </a:p>
                  </a:txBody>
                  <a:tcPr/>
                </a:tc>
                <a:tc>
                  <a:txBody>
                    <a:bodyPr/>
                    <a:lstStyle/>
                    <a:p>
                      <a:r>
                        <a:rPr lang="en-GB" dirty="0"/>
                        <a:t>17.8g</a:t>
                      </a:r>
                    </a:p>
                  </a:txBody>
                  <a:tcPr/>
                </a:tc>
                <a:tc>
                  <a:txBody>
                    <a:bodyPr/>
                    <a:lstStyle/>
                    <a:p>
                      <a:r>
                        <a:rPr lang="en-GB" dirty="0"/>
                        <a:t>44.6g</a:t>
                      </a:r>
                    </a:p>
                  </a:txBody>
                  <a:tcPr/>
                </a:tc>
                <a:extLst>
                  <a:ext uri="{0D108BD9-81ED-4DB2-BD59-A6C34878D82A}">
                    <a16:rowId xmlns:a16="http://schemas.microsoft.com/office/drawing/2014/main" xmlns="" val="10003"/>
                  </a:ext>
                </a:extLst>
              </a:tr>
              <a:tr h="370840">
                <a:tc>
                  <a:txBody>
                    <a:bodyPr/>
                    <a:lstStyle/>
                    <a:p>
                      <a:r>
                        <a:rPr lang="en-GB" dirty="0"/>
                        <a:t>Of which sugars</a:t>
                      </a:r>
                    </a:p>
                  </a:txBody>
                  <a:tcPr/>
                </a:tc>
                <a:tc>
                  <a:txBody>
                    <a:bodyPr/>
                    <a:lstStyle/>
                    <a:p>
                      <a:r>
                        <a:rPr lang="en-GB" dirty="0"/>
                        <a:t>1.5g</a:t>
                      </a:r>
                    </a:p>
                  </a:txBody>
                  <a:tcPr/>
                </a:tc>
                <a:tc>
                  <a:txBody>
                    <a:bodyPr/>
                    <a:lstStyle/>
                    <a:p>
                      <a:r>
                        <a:rPr lang="en-GB" dirty="0"/>
                        <a:t>3.8g</a:t>
                      </a:r>
                    </a:p>
                  </a:txBody>
                  <a:tcPr/>
                </a:tc>
                <a:extLst>
                  <a:ext uri="{0D108BD9-81ED-4DB2-BD59-A6C34878D82A}">
                    <a16:rowId xmlns:a16="http://schemas.microsoft.com/office/drawing/2014/main" xmlns="" val="10004"/>
                  </a:ext>
                </a:extLst>
              </a:tr>
              <a:tr h="370840">
                <a:tc>
                  <a:txBody>
                    <a:bodyPr/>
                    <a:lstStyle/>
                    <a:p>
                      <a:r>
                        <a:rPr lang="en-GB" dirty="0"/>
                        <a:t>Protein</a:t>
                      </a:r>
                    </a:p>
                  </a:txBody>
                  <a:tcPr/>
                </a:tc>
                <a:tc>
                  <a:txBody>
                    <a:bodyPr/>
                    <a:lstStyle/>
                    <a:p>
                      <a:r>
                        <a:rPr lang="en-GB" dirty="0"/>
                        <a:t>3.6g</a:t>
                      </a:r>
                    </a:p>
                  </a:txBody>
                  <a:tcPr/>
                </a:tc>
                <a:tc>
                  <a:txBody>
                    <a:bodyPr/>
                    <a:lstStyle/>
                    <a:p>
                      <a:r>
                        <a:rPr lang="en-GB" dirty="0"/>
                        <a:t>9.0g</a:t>
                      </a:r>
                    </a:p>
                  </a:txBody>
                  <a:tcPr/>
                </a:tc>
                <a:extLst>
                  <a:ext uri="{0D108BD9-81ED-4DB2-BD59-A6C34878D82A}">
                    <a16:rowId xmlns:a16="http://schemas.microsoft.com/office/drawing/2014/main" xmlns="" val="10005"/>
                  </a:ext>
                </a:extLst>
              </a:tr>
            </a:tbl>
          </a:graphicData>
        </a:graphic>
      </p:graphicFrame>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9" name="Picture 8"/>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09081469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526592" y="2682794"/>
            <a:ext cx="5425819" cy="1143000"/>
          </a:xfrm>
        </p:spPr>
        <p:txBody>
          <a:bodyPr/>
          <a:lstStyle/>
          <a:p>
            <a:r>
              <a:rPr lang="en-GB" b="1" dirty="0"/>
              <a:t>Carb Counting Answers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4" name="Picture 3"/>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1451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0" name="Rectangle 19"/>
          <p:cNvSpPr/>
          <p:nvPr/>
        </p:nvSpPr>
        <p:spPr>
          <a:xfrm>
            <a:off x="1816925" y="4100302"/>
            <a:ext cx="8193973" cy="21461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16" name="Rectangle 15"/>
          <p:cNvSpPr/>
          <p:nvPr/>
        </p:nvSpPr>
        <p:spPr>
          <a:xfrm>
            <a:off x="1816925" y="1484784"/>
            <a:ext cx="8193973" cy="203190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170" name="Rectangle 2"/>
          <p:cNvSpPr>
            <a:spLocks noGrp="1" noChangeArrowheads="1"/>
          </p:cNvSpPr>
          <p:nvPr>
            <p:ph type="title"/>
          </p:nvPr>
        </p:nvSpPr>
        <p:spPr>
          <a:xfrm>
            <a:off x="4043772" y="14905"/>
            <a:ext cx="3960440" cy="1143000"/>
          </a:xfrm>
        </p:spPr>
        <p:txBody>
          <a:bodyPr/>
          <a:lstStyle/>
          <a:p>
            <a:pPr eaLnBrk="1" hangingPunct="1"/>
            <a:r>
              <a:rPr lang="en-GB" b="1" dirty="0"/>
              <a:t>Type 1 Diabetes</a:t>
            </a:r>
          </a:p>
        </p:txBody>
      </p:sp>
      <p:sp>
        <p:nvSpPr>
          <p:cNvPr id="15" name="TextBox 14"/>
          <p:cNvSpPr txBox="1"/>
          <p:nvPr/>
        </p:nvSpPr>
        <p:spPr>
          <a:xfrm>
            <a:off x="4702629" y="1592795"/>
            <a:ext cx="4432628" cy="1815882"/>
          </a:xfrm>
          <a:prstGeom prst="rect">
            <a:avLst/>
          </a:prstGeom>
          <a:noFill/>
        </p:spPr>
        <p:txBody>
          <a:bodyPr wrap="square" rtlCol="0">
            <a:spAutoFit/>
          </a:bodyPr>
          <a:lstStyle/>
          <a:p>
            <a:r>
              <a:rPr lang="en-GB" sz="2800" dirty="0">
                <a:latin typeface="+mj-lt"/>
              </a:rPr>
              <a:t>Your body needs fuel to give you energy. When you eat carbohydrate, it is converted into glucose. </a:t>
            </a:r>
          </a:p>
        </p:txBody>
      </p:sp>
      <p:sp>
        <p:nvSpPr>
          <p:cNvPr id="17" name="TextBox 16"/>
          <p:cNvSpPr txBox="1"/>
          <p:nvPr/>
        </p:nvSpPr>
        <p:spPr>
          <a:xfrm>
            <a:off x="4846510" y="4314096"/>
            <a:ext cx="4288747" cy="1815882"/>
          </a:xfrm>
          <a:prstGeom prst="rect">
            <a:avLst/>
          </a:prstGeom>
          <a:noFill/>
        </p:spPr>
        <p:txBody>
          <a:bodyPr wrap="square" rtlCol="0">
            <a:spAutoFit/>
          </a:bodyPr>
          <a:lstStyle/>
          <a:p>
            <a:r>
              <a:rPr lang="en-GB" sz="2800" dirty="0">
                <a:latin typeface="+mj-lt"/>
              </a:rPr>
              <a:t>The glucose travels around the blood stream. It cannot be used as energy until it enters the cells.</a:t>
            </a:r>
          </a:p>
        </p:txBody>
      </p:sp>
      <p:cxnSp>
        <p:nvCxnSpPr>
          <p:cNvPr id="23" name="Straight Arrow Connector 22"/>
          <p:cNvCxnSpPr/>
          <p:nvPr/>
        </p:nvCxnSpPr>
        <p:spPr>
          <a:xfrm>
            <a:off x="6023992" y="3516690"/>
            <a:ext cx="0" cy="57606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3"/>
          <a:stretch>
            <a:fillRect/>
          </a:stretch>
        </p:blipFill>
        <p:spPr>
          <a:xfrm>
            <a:off x="2207435" y="1874416"/>
            <a:ext cx="1728458" cy="1252641"/>
          </a:xfrm>
          <a:prstGeom prst="rect">
            <a:avLst/>
          </a:prstGeom>
        </p:spPr>
      </p:pic>
      <p:pic>
        <p:nvPicPr>
          <p:cNvPr id="3" name="Picture 2"/>
          <p:cNvPicPr>
            <a:picLocks noChangeAspect="1"/>
          </p:cNvPicPr>
          <p:nvPr/>
        </p:nvPicPr>
        <p:blipFill rotWithShape="1">
          <a:blip r:embed="rId4"/>
          <a:srcRect t="-1" r="8460" b="785"/>
          <a:stretch/>
        </p:blipFill>
        <p:spPr>
          <a:xfrm>
            <a:off x="2176970" y="4203530"/>
            <a:ext cx="2187325" cy="2037014"/>
          </a:xfrm>
          <a:prstGeom prst="rect">
            <a:avLst/>
          </a:prstGeom>
        </p:spPr>
      </p:pic>
      <p:sp>
        <p:nvSpPr>
          <p:cNvPr id="4" name="TextBox 3"/>
          <p:cNvSpPr txBox="1"/>
          <p:nvPr/>
        </p:nvSpPr>
        <p:spPr>
          <a:xfrm>
            <a:off x="2659185" y="5291007"/>
            <a:ext cx="698688" cy="651055"/>
          </a:xfrm>
          <a:prstGeom prst="rect">
            <a:avLst/>
          </a:prstGeom>
          <a:solidFill>
            <a:schemeClr val="bg1"/>
          </a:solidFill>
        </p:spPr>
        <p:txBody>
          <a:bodyPr wrap="square" rtlCol="0">
            <a:spAutoFit/>
          </a:bodyPr>
          <a:lstStyle/>
          <a:p>
            <a:endParaRPr lang="en-GB"/>
          </a:p>
        </p:txBody>
      </p:sp>
      <p:sp>
        <p:nvSpPr>
          <p:cNvPr id="5" name="TextBox 4"/>
          <p:cNvSpPr txBox="1"/>
          <p:nvPr/>
        </p:nvSpPr>
        <p:spPr>
          <a:xfrm>
            <a:off x="2063419" y="5106341"/>
            <a:ext cx="288032" cy="369332"/>
          </a:xfrm>
          <a:prstGeom prst="rect">
            <a:avLst/>
          </a:prstGeom>
          <a:solidFill>
            <a:schemeClr val="bg1"/>
          </a:solidFill>
        </p:spPr>
        <p:txBody>
          <a:bodyPr wrap="square" rtlCol="0">
            <a:spAutoFit/>
          </a:bodyPr>
          <a:lstStyle/>
          <a:p>
            <a:endParaRPr lang="en-GB" dirty="0"/>
          </a:p>
        </p:txBody>
      </p:sp>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6"/>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553655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26106" name="Group 154"/>
          <p:cNvGraphicFramePr>
            <a:graphicFrameLocks noGrp="1"/>
          </p:cNvGraphicFramePr>
          <p:nvPr>
            <p:ph idx="1"/>
          </p:nvPr>
        </p:nvGraphicFramePr>
        <p:xfrm>
          <a:off x="1992313" y="1844676"/>
          <a:ext cx="8229600" cy="4525963"/>
        </p:xfrm>
        <a:graphic>
          <a:graphicData uri="http://schemas.openxmlformats.org/drawingml/2006/table">
            <a:tbl>
              <a:tblPr/>
              <a:tblGrid>
                <a:gridCol w="3581400">
                  <a:extLst>
                    <a:ext uri="{9D8B030D-6E8A-4147-A177-3AD203B41FA5}">
                      <a16:colId xmlns:a16="http://schemas.microsoft.com/office/drawing/2014/main" xmlns="" val="20000"/>
                    </a:ext>
                  </a:extLst>
                </a:gridCol>
                <a:gridCol w="19050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8413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Food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Portion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Carbohydrate (g)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Cheese &amp; tomato pizza</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1slice</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30</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9053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Jacket wedges</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30</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857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Sweetcorn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10</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Mixed salad</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0</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Crunchy Fruit Crumble</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serving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20</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889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Custard</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ladle</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10</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7524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Total Carbohydrate = 100</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xmlns="" val="10007"/>
                  </a:ext>
                </a:extLst>
              </a:tr>
            </a:tbl>
          </a:graphicData>
        </a:graphic>
      </p:graphicFrame>
      <p:sp>
        <p:nvSpPr>
          <p:cNvPr id="4" name="WordArt 4"/>
          <p:cNvSpPr>
            <a:spLocks noChangeArrowheads="1" noChangeShapeType="1" noTextEdit="1"/>
          </p:cNvSpPr>
          <p:nvPr/>
        </p:nvSpPr>
        <p:spPr bwMode="auto">
          <a:xfrm>
            <a:off x="1981199" y="274638"/>
            <a:ext cx="8240714" cy="770391"/>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SCHOOL MENU</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6834680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121990" name="Group 134"/>
          <p:cNvGraphicFramePr>
            <a:graphicFrameLocks noGrp="1"/>
          </p:cNvGraphicFramePr>
          <p:nvPr>
            <p:ph type="tbl" idx="1"/>
            <p:extLst>
              <p:ext uri="{D42A27DB-BD31-4B8C-83A1-F6EECF244321}">
                <p14:modId xmlns:p14="http://schemas.microsoft.com/office/powerpoint/2010/main" val="3216051190"/>
              </p:ext>
            </p:extLst>
          </p:nvPr>
        </p:nvGraphicFramePr>
        <p:xfrm>
          <a:off x="1981200" y="1600201"/>
          <a:ext cx="8229600" cy="4719321"/>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3317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Food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Portion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Carbohydrate (g)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1022350">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Pizza slice -chicken, deep pan oven baked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small slice </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(65g)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20g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60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Sausage roll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sausage roll</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(63g)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17g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9286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Gingerbread man</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gingerbread man</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(58g)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38g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60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Chicken Breast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chicken breast (90g)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0g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603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Chocolate cake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1 slice of cake</a:t>
                      </a:r>
                    </a:p>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Times New Roman" pitchFamily="18" charset="0"/>
                        </a:rPr>
                        <a:t>(40g)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21g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619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Total Carbohydrate =   96 (g)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GB"/>
                    </a:p>
                  </a:txBody>
                  <a:tcPr/>
                </a:tc>
                <a:extLst>
                  <a:ext uri="{0D108BD9-81ED-4DB2-BD59-A6C34878D82A}">
                    <a16:rowId xmlns:a16="http://schemas.microsoft.com/office/drawing/2014/main" xmlns="" val="10006"/>
                  </a:ext>
                </a:extLst>
              </a:tr>
            </a:tbl>
          </a:graphicData>
        </a:graphic>
      </p:graphicFrame>
      <p:sp>
        <p:nvSpPr>
          <p:cNvPr id="4" name="WordArt 4"/>
          <p:cNvSpPr>
            <a:spLocks noChangeArrowheads="1" noChangeShapeType="1" noTextEdit="1"/>
          </p:cNvSpPr>
          <p:nvPr/>
        </p:nvSpPr>
        <p:spPr bwMode="auto">
          <a:xfrm>
            <a:off x="1981200" y="274638"/>
            <a:ext cx="7998823" cy="761682"/>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CARBS &amp; CALS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9658485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7650" name="WordArt 4"/>
          <p:cNvSpPr>
            <a:spLocks noChangeArrowheads="1" noChangeShapeType="1" noTextEdit="1"/>
          </p:cNvSpPr>
          <p:nvPr/>
        </p:nvSpPr>
        <p:spPr bwMode="auto">
          <a:xfrm>
            <a:off x="1981200" y="274639"/>
            <a:ext cx="7876903" cy="822642"/>
          </a:xfrm>
          <a:prstGeom prst="rect">
            <a:avLst/>
          </a:prstGeom>
        </p:spPr>
        <p:txBody>
          <a:bodyPr wrap="none" fromWordArt="1">
            <a:prstTxWarp prst="textPlain">
              <a:avLst>
                <a:gd name="adj" fmla="val 50000"/>
              </a:avLst>
            </a:prstTxWarp>
          </a:bodyPr>
          <a:lstStyle/>
          <a:p>
            <a:pPr algn="ctr"/>
            <a:r>
              <a:rPr lang="en-GB" sz="3600" kern="10" dirty="0">
                <a:ln w="9525">
                  <a:solidFill>
                    <a:srgbClr val="000000"/>
                  </a:solidFill>
                  <a:round/>
                  <a:headEnd/>
                  <a:tailEnd/>
                </a:ln>
                <a:solidFill>
                  <a:schemeClr val="accent1"/>
                </a:solidFill>
                <a:latin typeface="Arial Black"/>
              </a:rPr>
              <a:t>FOOD LABELS</a:t>
            </a:r>
          </a:p>
        </p:txBody>
      </p:sp>
      <p:graphicFrame>
        <p:nvGraphicFramePr>
          <p:cNvPr id="124042" name="Group 138"/>
          <p:cNvGraphicFramePr>
            <a:graphicFrameLocks noGrp="1"/>
          </p:cNvGraphicFramePr>
          <p:nvPr>
            <p:ph type="tbl" idx="1"/>
          </p:nvPr>
        </p:nvGraphicFramePr>
        <p:xfrm>
          <a:off x="1981200" y="1849801"/>
          <a:ext cx="8229600" cy="4430250"/>
        </p:xfrm>
        <a:graphic>
          <a:graphicData uri="http://schemas.openxmlformats.org/drawingml/2006/table">
            <a:tbl>
              <a:tblPr/>
              <a:tblGrid>
                <a:gridCol w="2743200">
                  <a:extLst>
                    <a:ext uri="{9D8B030D-6E8A-4147-A177-3AD203B41FA5}">
                      <a16:colId xmlns:a16="http://schemas.microsoft.com/office/drawing/2014/main" xmlns="" val="20000"/>
                    </a:ext>
                  </a:extLst>
                </a:gridCol>
                <a:gridCol w="2743200">
                  <a:extLst>
                    <a:ext uri="{9D8B030D-6E8A-4147-A177-3AD203B41FA5}">
                      <a16:colId xmlns:a16="http://schemas.microsoft.com/office/drawing/2014/main" xmlns="" val="20001"/>
                    </a:ext>
                  </a:extLst>
                </a:gridCol>
                <a:gridCol w="2743200">
                  <a:extLst>
                    <a:ext uri="{9D8B030D-6E8A-4147-A177-3AD203B41FA5}">
                      <a16:colId xmlns:a16="http://schemas.microsoft.com/office/drawing/2014/main" xmlns="" val="20002"/>
                    </a:ext>
                  </a:extLst>
                </a:gridCol>
              </a:tblGrid>
              <a:tr h="4984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Food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Portion</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a:ln>
                            <a:noFill/>
                          </a:ln>
                          <a:solidFill>
                            <a:schemeClr val="tx1"/>
                          </a:solidFill>
                          <a:effectLst/>
                          <a:latin typeface="+mj-lt"/>
                          <a:cs typeface="Times New Roman" pitchFamily="18" charset="0"/>
                        </a:rPr>
                        <a:t>Carbohydrate (g)</a:t>
                      </a:r>
                      <a:endParaRPr kumimoji="0" lang="en-GB" sz="1800" b="0" i="0" u="none" strike="noStrike" cap="none" normalizeH="0" baseline="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968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Ham Sandwich (</a:t>
                      </a:r>
                      <a:r>
                        <a:rPr kumimoji="0" lang="en-GB" sz="1800" b="0" i="0" u="none" strike="noStrike" cap="none" normalizeH="0" baseline="0" dirty="0" err="1">
                          <a:ln>
                            <a:noFill/>
                          </a:ln>
                          <a:solidFill>
                            <a:schemeClr val="tx1"/>
                          </a:solidFill>
                          <a:effectLst/>
                          <a:latin typeface="+mj-lt"/>
                          <a:cs typeface="Times New Roman" pitchFamily="18" charset="0"/>
                        </a:rPr>
                        <a:t>Kingsmill</a:t>
                      </a:r>
                      <a:r>
                        <a:rPr kumimoji="0" lang="en-GB" sz="1800" b="0" i="0" u="none" strike="noStrike" cap="none" normalizeH="0" baseline="0" dirty="0">
                          <a:ln>
                            <a:noFill/>
                          </a:ln>
                          <a:solidFill>
                            <a:schemeClr val="tx1"/>
                          </a:solidFill>
                          <a:effectLst/>
                          <a:latin typeface="+mj-lt"/>
                          <a:cs typeface="Times New Roman" pitchFamily="18" charset="0"/>
                        </a:rPr>
                        <a: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Arial" charset="0"/>
                        </a:rPr>
                        <a:t>2 slices of bread</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35.6</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1650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Walkers </a:t>
                      </a:r>
                      <a:r>
                        <a:rPr kumimoji="0" lang="en-GB" sz="1800" b="0" i="0" u="none" strike="noStrike" cap="none" normalizeH="0" baseline="0">
                          <a:ln>
                            <a:noFill/>
                          </a:ln>
                          <a:solidFill>
                            <a:schemeClr val="tx1"/>
                          </a:solidFill>
                          <a:effectLst/>
                          <a:latin typeface="+mj-lt"/>
                          <a:cs typeface="Times New Roman" pitchFamily="18" charset="0"/>
                        </a:rPr>
                        <a:t>Rdy</a:t>
                      </a:r>
                      <a:r>
                        <a:rPr kumimoji="0" lang="en-GB" sz="1800" b="0" i="0" u="none" strike="noStrike" cap="none" normalizeH="0" baseline="0" dirty="0">
                          <a:ln>
                            <a:noFill/>
                          </a:ln>
                          <a:solidFill>
                            <a:schemeClr val="tx1"/>
                          </a:solidFill>
                          <a:effectLst/>
                          <a:latin typeface="+mj-lt"/>
                          <a:cs typeface="Times New Roman" pitchFamily="18" charset="0"/>
                        </a:rPr>
                        <a:t> Salted Crisps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packet (Walkers)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12.3</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41443">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NAKED Tangy Lime Raisins</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pack (25g)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17.3</a:t>
                      </a:r>
                    </a:p>
                    <a:p>
                      <a:pPr marL="342900" marR="0" lvl="0" indent="-342900" algn="ctr" defTabSz="914400" rtl="0" eaLnBrk="0" fontAlgn="base" latinLnBrk="0" hangingPunct="0">
                        <a:lnSpc>
                          <a:spcPct val="100000"/>
                        </a:lnSpc>
                        <a:spcBef>
                          <a:spcPct val="0"/>
                        </a:spcBef>
                        <a:spcAft>
                          <a:spcPct val="0"/>
                        </a:spcAft>
                        <a:buClrTx/>
                        <a:buSzTx/>
                        <a:buFontTx/>
                        <a:buNone/>
                        <a:tabLst/>
                      </a:pP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38387">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Cadbury Mini Roll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Roll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20.7</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96888">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Rich Tea Biscuit</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1 biscuit (8.3g)</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6.2</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98475">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Times New Roman" pitchFamily="18" charset="0"/>
                        </a:rPr>
                        <a:t>Capri-Sun Orange </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a:ln>
                            <a:noFill/>
                          </a:ln>
                          <a:solidFill>
                            <a:schemeClr val="tx1"/>
                          </a:solidFill>
                          <a:effectLst/>
                          <a:latin typeface="+mj-lt"/>
                          <a:cs typeface="Arial" charset="0"/>
                        </a:rPr>
                        <a:t>1 x 200ml pouch</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0" i="0" u="none" strike="noStrike" cap="none" normalizeH="0" baseline="0" dirty="0">
                          <a:ln>
                            <a:noFill/>
                          </a:ln>
                          <a:solidFill>
                            <a:schemeClr val="tx1"/>
                          </a:solidFill>
                          <a:effectLst/>
                          <a:latin typeface="+mj-lt"/>
                          <a:cs typeface="Arial" charset="0"/>
                        </a:rPr>
                        <a:t>20.0</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844550">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800" b="0" i="0" u="none" strike="noStrike" cap="none" normalizeH="0" baseline="0" dirty="0">
                          <a:ln>
                            <a:noFill/>
                          </a:ln>
                          <a:solidFill>
                            <a:schemeClr val="tx1"/>
                          </a:solidFill>
                          <a:effectLst/>
                          <a:latin typeface="+mj-lt"/>
                          <a:cs typeface="Arial" charset="0"/>
                        </a:rPr>
                        <a:t>Total</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0" fontAlgn="base" latinLnBrk="0" hangingPunct="0">
                        <a:lnSpc>
                          <a:spcPct val="100000"/>
                        </a:lnSpc>
                        <a:spcBef>
                          <a:spcPct val="0"/>
                        </a:spcBef>
                        <a:spcAft>
                          <a:spcPct val="0"/>
                        </a:spcAft>
                        <a:buClrTx/>
                        <a:buSzTx/>
                        <a:buFontTx/>
                        <a:buNone/>
                        <a:tabLst/>
                      </a:pPr>
                      <a:r>
                        <a:rPr kumimoji="0" lang="en-GB" sz="1800" b="1" i="0" u="none" strike="noStrike" cap="none" normalizeH="0" baseline="0" dirty="0">
                          <a:ln>
                            <a:noFill/>
                          </a:ln>
                          <a:solidFill>
                            <a:schemeClr val="tx1"/>
                          </a:solidFill>
                          <a:effectLst/>
                          <a:latin typeface="+mj-lt"/>
                          <a:cs typeface="Times New Roman" pitchFamily="18" charset="0"/>
                        </a:rPr>
                        <a:t>112.1g</a:t>
                      </a:r>
                      <a:endParaRPr kumimoji="0" lang="en-GB" sz="1800" b="0" i="0" u="none" strike="noStrike" cap="none" normalizeH="0" baseline="0" dirty="0">
                        <a:ln>
                          <a:noFill/>
                        </a:ln>
                        <a:solidFill>
                          <a:schemeClr val="tx1"/>
                        </a:solidFill>
                        <a:effectLst/>
                        <a:latin typeface="+mj-lt"/>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9874773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ctrTitle"/>
          </p:nvPr>
        </p:nvSpPr>
        <p:spPr>
          <a:xfrm>
            <a:off x="2320216" y="792480"/>
            <a:ext cx="7772400" cy="818050"/>
          </a:xfrm>
        </p:spPr>
        <p:txBody>
          <a:bodyPr>
            <a:normAutofit/>
          </a:bodyPr>
          <a:lstStyle/>
          <a:p>
            <a:pPr eaLnBrk="1" hangingPunct="1"/>
            <a:r>
              <a:rPr lang="en-GB" sz="4400" b="1" dirty="0"/>
              <a:t>Calculating Insulin Doses</a:t>
            </a:r>
          </a:p>
        </p:txBody>
      </p:sp>
      <p:pic>
        <p:nvPicPr>
          <p:cNvPr id="15" name="Picture 14"/>
          <p:cNvPicPr>
            <a:picLocks noChangeAspect="1"/>
          </p:cNvPicPr>
          <p:nvPr/>
        </p:nvPicPr>
        <p:blipFill rotWithShape="1">
          <a:blip r:embed="rId2"/>
          <a:srcRect r="3494" b="1878"/>
          <a:stretch/>
        </p:blipFill>
        <p:spPr>
          <a:xfrm>
            <a:off x="3974168" y="2042809"/>
            <a:ext cx="4464496" cy="396453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4"/>
          <a:stretch>
            <a:fillRect/>
          </a:stretch>
        </p:blipFill>
        <p:spPr>
          <a:xfrm>
            <a:off x="175382" y="5818220"/>
            <a:ext cx="909075" cy="871200"/>
          </a:xfrm>
          <a:prstGeom prst="rect">
            <a:avLst/>
          </a:prstGeom>
        </p:spPr>
      </p:pic>
    </p:spTree>
    <p:extLst>
      <p:ext uri="{BB962C8B-B14F-4D97-AF65-F5344CB8AC3E}">
        <p14:creationId xmlns:p14="http://schemas.microsoft.com/office/powerpoint/2010/main" val="28657838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3253096" y="335280"/>
            <a:ext cx="5913995" cy="1143000"/>
          </a:xfrm>
        </p:spPr>
        <p:txBody>
          <a:bodyPr>
            <a:normAutofit/>
          </a:bodyPr>
          <a:lstStyle/>
          <a:p>
            <a:pPr eaLnBrk="1" hangingPunct="1"/>
            <a:r>
              <a:rPr lang="en-GB" b="1" dirty="0"/>
              <a:t>Calculating Insulin Doses</a:t>
            </a:r>
          </a:p>
        </p:txBody>
      </p:sp>
      <p:sp>
        <p:nvSpPr>
          <p:cNvPr id="20483" name="Rectangle 3"/>
          <p:cNvSpPr>
            <a:spLocks noGrp="1" noChangeArrowheads="1"/>
          </p:cNvSpPr>
          <p:nvPr>
            <p:ph idx="1"/>
          </p:nvPr>
        </p:nvSpPr>
        <p:spPr>
          <a:xfrm>
            <a:off x="1524000" y="1894840"/>
            <a:ext cx="8229600" cy="2107276"/>
          </a:xfrm>
        </p:spPr>
        <p:txBody>
          <a:bodyPr>
            <a:normAutofit/>
          </a:bodyPr>
          <a:lstStyle/>
          <a:p>
            <a:pPr eaLnBrk="1" hangingPunct="1"/>
            <a:r>
              <a:rPr lang="en-GB" dirty="0">
                <a:latin typeface="+mj-lt"/>
              </a:rPr>
              <a:t>The dose of rapid acting insulin depends on:</a:t>
            </a:r>
          </a:p>
          <a:p>
            <a:pPr eaLnBrk="1" hangingPunct="1"/>
            <a:endParaRPr lang="en-GB" dirty="0">
              <a:latin typeface="+mj-lt"/>
            </a:endParaRPr>
          </a:p>
          <a:p>
            <a:pPr lvl="1" eaLnBrk="1" hangingPunct="1"/>
            <a:r>
              <a:rPr lang="en-GB" sz="2800" dirty="0">
                <a:latin typeface="+mj-lt"/>
              </a:rPr>
              <a:t>carbohydrate content of meal</a:t>
            </a:r>
          </a:p>
          <a:p>
            <a:pPr lvl="1" eaLnBrk="1" hangingPunct="1"/>
            <a:r>
              <a:rPr lang="en-GB" sz="2800" dirty="0">
                <a:latin typeface="+mj-lt"/>
              </a:rPr>
              <a:t>Blood glucose level at the time</a:t>
            </a:r>
          </a:p>
        </p:txBody>
      </p:sp>
      <p:pic>
        <p:nvPicPr>
          <p:cNvPr id="7" name="Picture 6"/>
          <p:cNvPicPr>
            <a:picLocks noChangeAspect="1"/>
          </p:cNvPicPr>
          <p:nvPr/>
        </p:nvPicPr>
        <p:blipFill rotWithShape="1">
          <a:blip r:embed="rId3"/>
          <a:srcRect r="3494" b="1878"/>
          <a:stretch/>
        </p:blipFill>
        <p:spPr>
          <a:xfrm>
            <a:off x="7455272" y="3026756"/>
            <a:ext cx="2923810" cy="259638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5"/>
          <a:stretch>
            <a:fillRect/>
          </a:stretch>
        </p:blipFill>
        <p:spPr>
          <a:xfrm>
            <a:off x="175382" y="5818220"/>
            <a:ext cx="909075" cy="871200"/>
          </a:xfrm>
          <a:prstGeom prst="rect">
            <a:avLst/>
          </a:prstGeom>
        </p:spPr>
      </p:pic>
    </p:spTree>
    <p:extLst>
      <p:ext uri="{BB962C8B-B14F-4D97-AF65-F5344CB8AC3E}">
        <p14:creationId xmlns:p14="http://schemas.microsoft.com/office/powerpoint/2010/main" val="168270668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960176" y="255551"/>
            <a:ext cx="8260784" cy="864096"/>
          </a:xfrm>
        </p:spPr>
        <p:txBody>
          <a:bodyPr>
            <a:noAutofit/>
          </a:bodyPr>
          <a:lstStyle/>
          <a:p>
            <a:r>
              <a:rPr lang="en-GB" b="1" dirty="0"/>
              <a:t>Insulin to Carbohydrate Ratio (ICR)</a:t>
            </a:r>
          </a:p>
        </p:txBody>
      </p:sp>
      <p:pic>
        <p:nvPicPr>
          <p:cNvPr id="2" name="Picture 1"/>
          <p:cNvPicPr>
            <a:picLocks noChangeAspect="1"/>
          </p:cNvPicPr>
          <p:nvPr/>
        </p:nvPicPr>
        <p:blipFill>
          <a:blip r:embed="rId3"/>
          <a:stretch>
            <a:fillRect/>
          </a:stretch>
        </p:blipFill>
        <p:spPr>
          <a:xfrm>
            <a:off x="2700739" y="1296766"/>
            <a:ext cx="6779658" cy="5435152"/>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175382" y="5818220"/>
            <a:ext cx="909075" cy="871200"/>
          </a:xfrm>
          <a:prstGeom prst="rect">
            <a:avLst/>
          </a:prstGeom>
        </p:spPr>
      </p:pic>
    </p:spTree>
    <p:extLst>
      <p:ext uri="{BB962C8B-B14F-4D97-AF65-F5344CB8AC3E}">
        <p14:creationId xmlns:p14="http://schemas.microsoft.com/office/powerpoint/2010/main" val="21560867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954180" y="497491"/>
            <a:ext cx="6305866" cy="420687"/>
          </a:xfrm>
        </p:spPr>
        <p:txBody>
          <a:bodyPr>
            <a:noAutofit/>
          </a:bodyPr>
          <a:lstStyle/>
          <a:p>
            <a:r>
              <a:rPr lang="en-GB" b="1" dirty="0"/>
              <a:t>Insulin: Carbohydrate Ratio</a:t>
            </a:r>
          </a:p>
        </p:txBody>
      </p:sp>
      <p:graphicFrame>
        <p:nvGraphicFramePr>
          <p:cNvPr id="57347" name="Group 3"/>
          <p:cNvGraphicFramePr>
            <a:graphicFrameLocks noGrp="1"/>
          </p:cNvGraphicFramePr>
          <p:nvPr>
            <p:ph type="tbl" idx="1"/>
            <p:extLst>
              <p:ext uri="{D42A27DB-BD31-4B8C-83A1-F6EECF244321}">
                <p14:modId xmlns:p14="http://schemas.microsoft.com/office/powerpoint/2010/main" val="3721751334"/>
              </p:ext>
            </p:extLst>
          </p:nvPr>
        </p:nvGraphicFramePr>
        <p:xfrm>
          <a:off x="2068830" y="2331224"/>
          <a:ext cx="8229600" cy="4145280"/>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Carbohydrate (grams)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charset="0"/>
                        </a:rPr>
                        <a:t>Insulin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57385" name="Text Box 41"/>
          <p:cNvSpPr txBox="1">
            <a:spLocks noChangeArrowheads="1"/>
          </p:cNvSpPr>
          <p:nvPr/>
        </p:nvSpPr>
        <p:spPr bwMode="auto">
          <a:xfrm>
            <a:off x="2182813" y="1268761"/>
            <a:ext cx="7848600" cy="954107"/>
          </a:xfrm>
          <a:prstGeom prst="rect">
            <a:avLst/>
          </a:prstGeom>
          <a:noFill/>
          <a:ln w="9525">
            <a:noFill/>
            <a:miter lim="800000"/>
            <a:headEnd/>
            <a:tailEnd/>
          </a:ln>
          <a:effectLst/>
        </p:spPr>
        <p:txBody>
          <a:bodyPr>
            <a:spAutoFit/>
          </a:bodyPr>
          <a:lstStyle/>
          <a:p>
            <a:pPr algn="ctr"/>
            <a:r>
              <a:rPr lang="en-GB" sz="2800" b="1" dirty="0">
                <a:solidFill>
                  <a:srgbClr val="FF3300"/>
                </a:solidFill>
                <a:latin typeface="+mj-lt"/>
              </a:rPr>
              <a:t>1 unit of rapid acting insulin is given for every </a:t>
            </a:r>
          </a:p>
          <a:p>
            <a:pPr algn="ctr"/>
            <a:r>
              <a:rPr lang="en-GB" sz="2800" b="1" dirty="0">
                <a:solidFill>
                  <a:srgbClr val="FF3300"/>
                </a:solidFill>
                <a:latin typeface="+mj-lt"/>
              </a:rPr>
              <a:t>10 grams carbohydrate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75382" y="5818220"/>
            <a:ext cx="909075" cy="871200"/>
          </a:xfrm>
          <a:prstGeom prst="rect">
            <a:avLst/>
          </a:prstGeom>
        </p:spPr>
      </p:pic>
    </p:spTree>
    <p:extLst>
      <p:ext uri="{BB962C8B-B14F-4D97-AF65-F5344CB8AC3E}">
        <p14:creationId xmlns:p14="http://schemas.microsoft.com/office/powerpoint/2010/main" val="69476422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2954180" y="497491"/>
            <a:ext cx="6305866" cy="420687"/>
          </a:xfrm>
        </p:spPr>
        <p:txBody>
          <a:bodyPr>
            <a:noAutofit/>
          </a:bodyPr>
          <a:lstStyle/>
          <a:p>
            <a:r>
              <a:rPr lang="en-GB" b="1" dirty="0"/>
              <a:t>Insulin: Carbohydrate Ratio</a:t>
            </a:r>
          </a:p>
        </p:txBody>
      </p:sp>
      <p:graphicFrame>
        <p:nvGraphicFramePr>
          <p:cNvPr id="57347" name="Group 3"/>
          <p:cNvGraphicFramePr>
            <a:graphicFrameLocks noGrp="1"/>
          </p:cNvGraphicFramePr>
          <p:nvPr>
            <p:ph type="tbl" idx="1"/>
          </p:nvPr>
        </p:nvGraphicFramePr>
        <p:xfrm>
          <a:off x="2068830" y="2331224"/>
          <a:ext cx="8229600" cy="4145280"/>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Carbohydrate (grams)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charset="0"/>
                        </a:rPr>
                        <a:t>Insulin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45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90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105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57385" name="Text Box 41"/>
          <p:cNvSpPr txBox="1">
            <a:spLocks noChangeArrowheads="1"/>
          </p:cNvSpPr>
          <p:nvPr/>
        </p:nvSpPr>
        <p:spPr bwMode="auto">
          <a:xfrm>
            <a:off x="2182813" y="1268761"/>
            <a:ext cx="7848600" cy="954107"/>
          </a:xfrm>
          <a:prstGeom prst="rect">
            <a:avLst/>
          </a:prstGeom>
          <a:noFill/>
          <a:ln w="9525">
            <a:noFill/>
            <a:miter lim="800000"/>
            <a:headEnd/>
            <a:tailEnd/>
          </a:ln>
          <a:effectLst/>
        </p:spPr>
        <p:txBody>
          <a:bodyPr>
            <a:spAutoFit/>
          </a:bodyPr>
          <a:lstStyle/>
          <a:p>
            <a:pPr algn="ctr"/>
            <a:r>
              <a:rPr lang="en-GB" sz="2800" b="1" dirty="0">
                <a:solidFill>
                  <a:srgbClr val="FF3300"/>
                </a:solidFill>
                <a:latin typeface="+mj-lt"/>
              </a:rPr>
              <a:t>1 unit of rapid acting insulin is given for every </a:t>
            </a:r>
          </a:p>
          <a:p>
            <a:pPr algn="ctr"/>
            <a:r>
              <a:rPr lang="en-GB" sz="2800" b="1" dirty="0">
                <a:solidFill>
                  <a:srgbClr val="FF3300"/>
                </a:solidFill>
                <a:latin typeface="+mj-lt"/>
              </a:rPr>
              <a:t>15 grams carbohydrate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75382" y="5818220"/>
            <a:ext cx="909075" cy="871200"/>
          </a:xfrm>
          <a:prstGeom prst="rect">
            <a:avLst/>
          </a:prstGeom>
        </p:spPr>
      </p:pic>
    </p:spTree>
    <p:extLst>
      <p:ext uri="{BB962C8B-B14F-4D97-AF65-F5344CB8AC3E}">
        <p14:creationId xmlns:p14="http://schemas.microsoft.com/office/powerpoint/2010/main" val="97955073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065940" y="262894"/>
            <a:ext cx="6260940" cy="789620"/>
          </a:xfrm>
        </p:spPr>
        <p:txBody>
          <a:bodyPr>
            <a:noAutofit/>
          </a:bodyPr>
          <a:lstStyle/>
          <a:p>
            <a:r>
              <a:rPr lang="en-GB" b="1" dirty="0"/>
              <a:t>Insulin: Carbohydrate Ratio</a:t>
            </a:r>
          </a:p>
        </p:txBody>
      </p:sp>
      <p:graphicFrame>
        <p:nvGraphicFramePr>
          <p:cNvPr id="57347" name="Group 3"/>
          <p:cNvGraphicFramePr>
            <a:graphicFrameLocks noGrp="1"/>
          </p:cNvGraphicFramePr>
          <p:nvPr>
            <p:ph type="tbl" idx="1"/>
          </p:nvPr>
        </p:nvGraphicFramePr>
        <p:xfrm>
          <a:off x="1992313" y="2060575"/>
          <a:ext cx="8229600" cy="4663440"/>
        </p:xfrm>
        <a:graphic>
          <a:graphicData uri="http://schemas.openxmlformats.org/drawingml/2006/table">
            <a:tbl>
              <a:tblPr/>
              <a:tblGrid>
                <a:gridCol w="4114800">
                  <a:extLst>
                    <a:ext uri="{9D8B030D-6E8A-4147-A177-3AD203B41FA5}">
                      <a16:colId xmlns:a16="http://schemas.microsoft.com/office/drawing/2014/main" xmlns="" val="20000"/>
                    </a:ext>
                  </a:extLst>
                </a:gridCol>
                <a:gridCol w="4114800">
                  <a:extLst>
                    <a:ext uri="{9D8B030D-6E8A-4147-A177-3AD203B41FA5}">
                      <a16:colId xmlns:a16="http://schemas.microsoft.com/office/drawing/2014/main" xmlns="" val="20001"/>
                    </a:ext>
                  </a:extLst>
                </a:gridCol>
              </a:tblGrid>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Carbohydrate (grams)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charset="0"/>
                        </a:rPr>
                        <a:t>Insulin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21</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35</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42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49</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3½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56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
        <p:nvSpPr>
          <p:cNvPr id="57385" name="Text Box 41"/>
          <p:cNvSpPr txBox="1">
            <a:spLocks noChangeArrowheads="1"/>
          </p:cNvSpPr>
          <p:nvPr/>
        </p:nvSpPr>
        <p:spPr bwMode="auto">
          <a:xfrm>
            <a:off x="2135188" y="1052514"/>
            <a:ext cx="7848600" cy="954107"/>
          </a:xfrm>
          <a:prstGeom prst="rect">
            <a:avLst/>
          </a:prstGeom>
          <a:noFill/>
          <a:ln w="9525">
            <a:noFill/>
            <a:miter lim="800000"/>
            <a:headEnd/>
            <a:tailEnd/>
          </a:ln>
          <a:effectLst/>
        </p:spPr>
        <p:txBody>
          <a:bodyPr>
            <a:spAutoFit/>
          </a:bodyPr>
          <a:lstStyle/>
          <a:p>
            <a:pPr algn="ctr"/>
            <a:r>
              <a:rPr lang="en-GB" sz="2800" b="1" dirty="0">
                <a:solidFill>
                  <a:srgbClr val="FF3300"/>
                </a:solidFill>
                <a:latin typeface="+mj-lt"/>
              </a:rPr>
              <a:t>½ unit of rapid acting insulin is given for every </a:t>
            </a:r>
          </a:p>
          <a:p>
            <a:pPr algn="ctr"/>
            <a:r>
              <a:rPr lang="en-GB" sz="2800" b="1" dirty="0">
                <a:solidFill>
                  <a:srgbClr val="FF3300"/>
                </a:solidFill>
                <a:latin typeface="+mj-lt"/>
              </a:rPr>
              <a:t>7 grams carbohydrate</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75382" y="5818220"/>
            <a:ext cx="909075" cy="871200"/>
          </a:xfrm>
          <a:prstGeom prst="rect">
            <a:avLst/>
          </a:prstGeom>
        </p:spPr>
      </p:pic>
    </p:spTree>
    <p:extLst>
      <p:ext uri="{BB962C8B-B14F-4D97-AF65-F5344CB8AC3E}">
        <p14:creationId xmlns:p14="http://schemas.microsoft.com/office/powerpoint/2010/main" val="162800135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2819632" y="620688"/>
            <a:ext cx="6556960" cy="634082"/>
          </a:xfrm>
        </p:spPr>
        <p:txBody>
          <a:bodyPr>
            <a:noAutofit/>
          </a:bodyPr>
          <a:lstStyle/>
          <a:p>
            <a:r>
              <a:rPr lang="en-GB" b="1" dirty="0"/>
              <a:t>Insulin sensitivity factor (ISF)</a:t>
            </a:r>
          </a:p>
        </p:txBody>
      </p:sp>
      <p:sp>
        <p:nvSpPr>
          <p:cNvPr id="59395" name="Rectangle 3"/>
          <p:cNvSpPr>
            <a:spLocks noGrp="1" noChangeArrowheads="1"/>
          </p:cNvSpPr>
          <p:nvPr>
            <p:ph idx="1"/>
          </p:nvPr>
        </p:nvSpPr>
        <p:spPr>
          <a:xfrm>
            <a:off x="1983312" y="1844824"/>
            <a:ext cx="8229600" cy="3672408"/>
          </a:xfrm>
        </p:spPr>
        <p:txBody>
          <a:bodyPr/>
          <a:lstStyle/>
          <a:p>
            <a:r>
              <a:rPr lang="en-GB" dirty="0">
                <a:latin typeface="+mj-lt"/>
              </a:rPr>
              <a:t>This is also known as a correction dose</a:t>
            </a:r>
          </a:p>
          <a:p>
            <a:r>
              <a:rPr lang="en-GB" dirty="0">
                <a:latin typeface="+mj-lt"/>
              </a:rPr>
              <a:t>The ISF is extra insulin needed to correct a high blood glucose level e.g. before food </a:t>
            </a:r>
          </a:p>
          <a:p>
            <a:r>
              <a:rPr lang="en-GB" dirty="0">
                <a:latin typeface="+mj-lt"/>
              </a:rPr>
              <a:t>If the pre-meal blood glucose level is above the CYP’s individual target you will need to calculate a correction dose</a:t>
            </a:r>
          </a:p>
          <a:p>
            <a:pPr marL="0" indent="0">
              <a:buNone/>
            </a:pPr>
            <a:endParaRPr lang="en-GB" dirty="0"/>
          </a:p>
          <a:p>
            <a:pPr marL="0" indent="0">
              <a:buNone/>
            </a:pP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4"/>
          <a:stretch>
            <a:fillRect/>
          </a:stretch>
        </p:blipFill>
        <p:spPr>
          <a:xfrm>
            <a:off x="175382" y="5818220"/>
            <a:ext cx="909075" cy="871200"/>
          </a:xfrm>
          <a:prstGeom prst="rect">
            <a:avLst/>
          </a:prstGeom>
        </p:spPr>
      </p:pic>
    </p:spTree>
    <p:extLst>
      <p:ext uri="{BB962C8B-B14F-4D97-AF65-F5344CB8AC3E}">
        <p14:creationId xmlns:p14="http://schemas.microsoft.com/office/powerpoint/2010/main" val="402641881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1236518" y="1206064"/>
            <a:ext cx="9593778" cy="244906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TextBox 4"/>
          <p:cNvSpPr txBox="1"/>
          <p:nvPr/>
        </p:nvSpPr>
        <p:spPr>
          <a:xfrm>
            <a:off x="4785934" y="1317758"/>
            <a:ext cx="5818909" cy="2246769"/>
          </a:xfrm>
          <a:prstGeom prst="rect">
            <a:avLst/>
          </a:prstGeom>
          <a:noFill/>
        </p:spPr>
        <p:txBody>
          <a:bodyPr wrap="square" rtlCol="0">
            <a:spAutoFit/>
          </a:bodyPr>
          <a:lstStyle/>
          <a:p>
            <a:r>
              <a:rPr lang="en-GB" sz="2800" dirty="0">
                <a:latin typeface="+mj-lt"/>
              </a:rPr>
              <a:t>The pancreas is the part of the body where insulin is made. Insulin works as a key, allowing the glucose to enter the cell. The glucose can then be used for  energy. </a:t>
            </a:r>
          </a:p>
        </p:txBody>
      </p:sp>
      <p:sp>
        <p:nvSpPr>
          <p:cNvPr id="7" name="Rectangle 6"/>
          <p:cNvSpPr/>
          <p:nvPr/>
        </p:nvSpPr>
        <p:spPr>
          <a:xfrm>
            <a:off x="1236518" y="4240577"/>
            <a:ext cx="9593778" cy="21544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8" name="TextBox 7"/>
          <p:cNvSpPr txBox="1"/>
          <p:nvPr/>
        </p:nvSpPr>
        <p:spPr>
          <a:xfrm>
            <a:off x="4785934" y="4625305"/>
            <a:ext cx="6044362" cy="1384995"/>
          </a:xfrm>
          <a:prstGeom prst="rect">
            <a:avLst/>
          </a:prstGeom>
          <a:noFill/>
        </p:spPr>
        <p:txBody>
          <a:bodyPr wrap="square" rtlCol="0">
            <a:spAutoFit/>
          </a:bodyPr>
          <a:lstStyle/>
          <a:p>
            <a:r>
              <a:rPr lang="en-GB" sz="2800" dirty="0">
                <a:latin typeface="+mj-lt"/>
              </a:rPr>
              <a:t>When you have type 1 diabetes your pancreas does not produce insulin. You have to inject the insulin.</a:t>
            </a:r>
          </a:p>
        </p:txBody>
      </p:sp>
      <p:pic>
        <p:nvPicPr>
          <p:cNvPr id="9" name="Picture 8" descr="Diabetes coping with needles cartoon"/>
          <p:cNvPicPr/>
          <p:nvPr/>
        </p:nvPicPr>
        <p:blipFill>
          <a:blip r:embed="rId3" cstate="print"/>
          <a:srcRect l="9500" t="7477" r="15500" b="7165"/>
          <a:stretch>
            <a:fillRect/>
          </a:stretch>
        </p:blipFill>
        <p:spPr bwMode="auto">
          <a:xfrm>
            <a:off x="2196935" y="4417622"/>
            <a:ext cx="1389413" cy="1840674"/>
          </a:xfrm>
          <a:prstGeom prst="rect">
            <a:avLst/>
          </a:prstGeom>
          <a:noFill/>
          <a:ln w="9525">
            <a:noFill/>
            <a:miter lim="800000"/>
            <a:headEnd/>
            <a:tailEnd/>
          </a:ln>
        </p:spPr>
      </p:pic>
      <p:sp>
        <p:nvSpPr>
          <p:cNvPr id="10" name="Rectangle 2"/>
          <p:cNvSpPr>
            <a:spLocks noGrp="1" noChangeArrowheads="1"/>
          </p:cNvSpPr>
          <p:nvPr>
            <p:ph type="title"/>
          </p:nvPr>
        </p:nvSpPr>
        <p:spPr>
          <a:xfrm>
            <a:off x="4022981" y="52959"/>
            <a:ext cx="3672408" cy="1143000"/>
          </a:xfrm>
        </p:spPr>
        <p:txBody>
          <a:bodyPr/>
          <a:lstStyle/>
          <a:p>
            <a:pPr eaLnBrk="1" hangingPunct="1"/>
            <a:r>
              <a:rPr lang="en-GB" b="1" dirty="0"/>
              <a:t>Type 1 Diabetes</a:t>
            </a:r>
          </a:p>
        </p:txBody>
      </p:sp>
      <p:cxnSp>
        <p:nvCxnSpPr>
          <p:cNvPr id="13" name="Straight Arrow Connector 12"/>
          <p:cNvCxnSpPr/>
          <p:nvPr/>
        </p:nvCxnSpPr>
        <p:spPr>
          <a:xfrm>
            <a:off x="5975735" y="3645024"/>
            <a:ext cx="0" cy="576064"/>
          </a:xfrm>
          <a:prstGeom prst="straightConnector1">
            <a:avLst/>
          </a:prstGeom>
          <a:ln w="57150">
            <a:solidFill>
              <a:srgbClr val="002060"/>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l="13104" r="8269" b="11498"/>
          <a:stretch/>
        </p:blipFill>
        <p:spPr>
          <a:xfrm>
            <a:off x="1887248" y="1398189"/>
            <a:ext cx="2430270" cy="1944216"/>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116184" y="5801447"/>
            <a:ext cx="913698" cy="913698"/>
          </a:xfrm>
          <a:prstGeom prst="rect">
            <a:avLst/>
          </a:prstGeom>
        </p:spPr>
      </p:pic>
      <p:pic>
        <p:nvPicPr>
          <p:cNvPr id="12" name="Picture 11"/>
          <p:cNvPicPr>
            <a:picLocks noChangeAspect="1"/>
          </p:cNvPicPr>
          <p:nvPr/>
        </p:nvPicPr>
        <p:blipFill>
          <a:blip r:embed="rId6"/>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3322069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60418" name="Group 2"/>
          <p:cNvGraphicFramePr>
            <a:graphicFrameLocks noGrp="1"/>
          </p:cNvGraphicFramePr>
          <p:nvPr>
            <p:ph type="tbl" idx="1"/>
          </p:nvPr>
        </p:nvGraphicFramePr>
        <p:xfrm>
          <a:off x="1774825" y="1341439"/>
          <a:ext cx="8605838" cy="5253355"/>
        </p:xfrm>
        <a:graphic>
          <a:graphicData uri="http://schemas.openxmlformats.org/drawingml/2006/table">
            <a:tbl>
              <a:tblPr/>
              <a:tblGrid>
                <a:gridCol w="4252913">
                  <a:extLst>
                    <a:ext uri="{9D8B030D-6E8A-4147-A177-3AD203B41FA5}">
                      <a16:colId xmlns:a16="http://schemas.microsoft.com/office/drawing/2014/main" xmlns="" val="20000"/>
                    </a:ext>
                  </a:extLst>
                </a:gridCol>
                <a:gridCol w="4352925">
                  <a:extLst>
                    <a:ext uri="{9D8B030D-6E8A-4147-A177-3AD203B41FA5}">
                      <a16:colId xmlns:a16="http://schemas.microsoft.com/office/drawing/2014/main" xmlns="" val="20001"/>
                    </a:ext>
                  </a:extLst>
                </a:gridCol>
              </a:tblGrid>
              <a:tr h="1108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Blood glucose level before meal in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Correction Insulin dose required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8-10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11-13 </a:t>
                      </a:r>
                      <a:r>
                        <a:rPr kumimoji="0" lang="en-GB" sz="2800" b="0" i="0" u="none" strike="noStrike" cap="none" normalizeH="0" baseline="0" dirty="0" err="1">
                          <a:ln>
                            <a:noFill/>
                          </a:ln>
                          <a:solidFill>
                            <a:schemeClr val="tx1"/>
                          </a:solidFill>
                          <a:effectLst/>
                          <a:latin typeface="+mj-lt"/>
                          <a:cs typeface="Arial" charset="0"/>
                        </a:rPr>
                        <a:t>mmol</a:t>
                      </a:r>
                      <a:r>
                        <a:rPr kumimoji="0" lang="en-GB" sz="2800" b="0" i="0" u="none" strike="noStrike" cap="none" normalizeH="0" baseline="0" dirty="0">
                          <a:ln>
                            <a:noFill/>
                          </a:ln>
                          <a:solidFill>
                            <a:schemeClr val="tx1"/>
                          </a:solidFill>
                          <a:effectLst/>
                          <a:latin typeface="+mj-lt"/>
                          <a:cs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14-16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17-19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20-22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23-25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26-28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7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41275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29 mmol/l or above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8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sp>
        <p:nvSpPr>
          <p:cNvPr id="60450" name="Text Box 34"/>
          <p:cNvSpPr txBox="1">
            <a:spLocks noChangeArrowheads="1"/>
          </p:cNvSpPr>
          <p:nvPr/>
        </p:nvSpPr>
        <p:spPr bwMode="auto">
          <a:xfrm>
            <a:off x="1847851" y="260350"/>
            <a:ext cx="8569325" cy="946150"/>
          </a:xfrm>
          <a:prstGeom prst="rect">
            <a:avLst/>
          </a:prstGeom>
          <a:noFill/>
          <a:ln w="9525">
            <a:noFill/>
            <a:miter lim="800000"/>
            <a:headEnd/>
            <a:tailEnd/>
          </a:ln>
          <a:effectLst/>
        </p:spPr>
        <p:txBody>
          <a:bodyPr>
            <a:spAutoFit/>
          </a:bodyPr>
          <a:lstStyle/>
          <a:p>
            <a:pPr algn="ctr">
              <a:spcBef>
                <a:spcPct val="50000"/>
              </a:spcBef>
            </a:pPr>
            <a:r>
              <a:rPr lang="en-GB" sz="2800" b="1" dirty="0">
                <a:solidFill>
                  <a:srgbClr val="FF3300"/>
                </a:solidFill>
                <a:latin typeface="+mj-lt"/>
              </a:rPr>
              <a:t>1 unit of rapid acting insulin is needed to reduce blood glucose level by 3 mmol/l</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4"/>
          <a:stretch>
            <a:fillRect/>
          </a:stretch>
        </p:blipFill>
        <p:spPr>
          <a:xfrm>
            <a:off x="175382" y="5818220"/>
            <a:ext cx="909075" cy="871200"/>
          </a:xfrm>
          <a:prstGeom prst="rect">
            <a:avLst/>
          </a:prstGeom>
        </p:spPr>
      </p:pic>
    </p:spTree>
    <p:extLst>
      <p:ext uri="{BB962C8B-B14F-4D97-AF65-F5344CB8AC3E}">
        <p14:creationId xmlns:p14="http://schemas.microsoft.com/office/powerpoint/2010/main" val="117785095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710715" y="501606"/>
            <a:ext cx="6633757" cy="1210146"/>
          </a:xfrm>
        </p:spPr>
        <p:txBody>
          <a:bodyPr>
            <a:noAutofit/>
          </a:bodyPr>
          <a:lstStyle/>
          <a:p>
            <a:r>
              <a:rPr lang="en-GB" b="1" dirty="0"/>
              <a:t>Calculating Total Insulin Dose</a:t>
            </a:r>
          </a:p>
        </p:txBody>
      </p:sp>
      <p:sp>
        <p:nvSpPr>
          <p:cNvPr id="5" name="Rectangle 4"/>
          <p:cNvSpPr/>
          <p:nvPr/>
        </p:nvSpPr>
        <p:spPr>
          <a:xfrm>
            <a:off x="1847528" y="2420889"/>
            <a:ext cx="8496944" cy="3170099"/>
          </a:xfrm>
          <a:prstGeom prst="rect">
            <a:avLst/>
          </a:prstGeom>
        </p:spPr>
        <p:txBody>
          <a:bodyPr wrap="square">
            <a:spAutoFit/>
          </a:bodyPr>
          <a:lstStyle/>
          <a:p>
            <a:pPr algn="ctr" eaLnBrk="1" hangingPunct="1"/>
            <a:r>
              <a:rPr lang="en-GB" sz="4000" dirty="0">
                <a:solidFill>
                  <a:srgbClr val="0070C0"/>
                </a:solidFill>
                <a:latin typeface="+mj-lt"/>
              </a:rPr>
              <a:t>Insulin for carbohydrate </a:t>
            </a:r>
          </a:p>
          <a:p>
            <a:pPr algn="ctr" eaLnBrk="1" hangingPunct="1"/>
            <a:r>
              <a:rPr lang="en-GB" sz="4000" b="1" dirty="0">
                <a:latin typeface="+mj-lt"/>
              </a:rPr>
              <a:t>+</a:t>
            </a:r>
          </a:p>
          <a:p>
            <a:pPr algn="ctr" eaLnBrk="1" hangingPunct="1"/>
            <a:r>
              <a:rPr lang="en-GB" sz="4000" dirty="0">
                <a:solidFill>
                  <a:srgbClr val="0070C0"/>
                </a:solidFill>
                <a:latin typeface="+mj-lt"/>
              </a:rPr>
              <a:t>Insulin for correction (if required)</a:t>
            </a:r>
          </a:p>
          <a:p>
            <a:pPr algn="ctr"/>
            <a:r>
              <a:rPr lang="en-GB" sz="4000" dirty="0">
                <a:solidFill>
                  <a:srgbClr val="FF0000"/>
                </a:solidFill>
                <a:latin typeface="+mj-lt"/>
              </a:rPr>
              <a:t> </a:t>
            </a:r>
            <a:r>
              <a:rPr lang="en-GB" sz="4000" b="1" dirty="0">
                <a:latin typeface="+mj-lt"/>
              </a:rPr>
              <a:t>= </a:t>
            </a:r>
          </a:p>
          <a:p>
            <a:pPr algn="ctr"/>
            <a:r>
              <a:rPr lang="en-GB" sz="4000" dirty="0">
                <a:solidFill>
                  <a:srgbClr val="FF0000"/>
                </a:solidFill>
                <a:latin typeface="+mj-lt"/>
              </a:rPr>
              <a:t>Total dose of insulin to be given </a:t>
            </a:r>
          </a:p>
        </p:txBody>
      </p:sp>
      <p:pic>
        <p:nvPicPr>
          <p:cNvPr id="15" name="Picture 14"/>
          <p:cNvPicPr>
            <a:picLocks noChangeAspect="1"/>
          </p:cNvPicPr>
          <p:nvPr/>
        </p:nvPicPr>
        <p:blipFill rotWithShape="1">
          <a:blip r:embed="rId3"/>
          <a:srcRect b="9683"/>
          <a:stretch/>
        </p:blipFill>
        <p:spPr>
          <a:xfrm>
            <a:off x="490832" y="501606"/>
            <a:ext cx="2713391" cy="191928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7" name="Picture 6"/>
          <p:cNvPicPr>
            <a:picLocks noChangeAspect="1"/>
          </p:cNvPicPr>
          <p:nvPr/>
        </p:nvPicPr>
        <p:blipFill>
          <a:blip r:embed="rId5"/>
          <a:stretch>
            <a:fillRect/>
          </a:stretch>
        </p:blipFill>
        <p:spPr>
          <a:xfrm>
            <a:off x="175382" y="5818220"/>
            <a:ext cx="909075" cy="871200"/>
          </a:xfrm>
          <a:prstGeom prst="rect">
            <a:avLst/>
          </a:prstGeom>
        </p:spPr>
      </p:pic>
    </p:spTree>
    <p:extLst>
      <p:ext uri="{BB962C8B-B14F-4D97-AF65-F5344CB8AC3E}">
        <p14:creationId xmlns:p14="http://schemas.microsoft.com/office/powerpoint/2010/main" val="108286826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ctrTitle"/>
          </p:nvPr>
        </p:nvSpPr>
        <p:spPr>
          <a:xfrm>
            <a:off x="2216076" y="800100"/>
            <a:ext cx="7772400" cy="1070894"/>
          </a:xfrm>
        </p:spPr>
        <p:txBody>
          <a:bodyPr/>
          <a:lstStyle/>
          <a:p>
            <a:pPr eaLnBrk="1" hangingPunct="1"/>
            <a:r>
              <a:rPr lang="en-GB" b="1" dirty="0"/>
              <a:t>Insulin Pump Therapy</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71538" y="5815236"/>
            <a:ext cx="909075" cy="871200"/>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2781" y="2090633"/>
            <a:ext cx="3903297" cy="232896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80118" y="2775175"/>
            <a:ext cx="2841433" cy="373648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33" y="2090633"/>
            <a:ext cx="4079356" cy="2552784"/>
          </a:xfrm>
          <a:prstGeom prst="rect">
            <a:avLst/>
          </a:prstGeom>
        </p:spPr>
      </p:pic>
    </p:spTree>
    <p:extLst>
      <p:ext uri="{BB962C8B-B14F-4D97-AF65-F5344CB8AC3E}">
        <p14:creationId xmlns:p14="http://schemas.microsoft.com/office/powerpoint/2010/main" val="8248269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2719701" y="-26275"/>
            <a:ext cx="6280830" cy="1143000"/>
          </a:xfrm>
        </p:spPr>
        <p:txBody>
          <a:bodyPr>
            <a:normAutofit/>
          </a:bodyPr>
          <a:lstStyle/>
          <a:p>
            <a:pPr eaLnBrk="1" hangingPunct="1"/>
            <a:r>
              <a:rPr lang="en-GB" b="1" dirty="0"/>
              <a:t>Principles of Pump Therapy</a:t>
            </a:r>
          </a:p>
        </p:txBody>
      </p:sp>
      <p:sp>
        <p:nvSpPr>
          <p:cNvPr id="19459" name="Rectangle 3"/>
          <p:cNvSpPr>
            <a:spLocks noGrp="1" noChangeArrowheads="1"/>
          </p:cNvSpPr>
          <p:nvPr>
            <p:ph type="body" idx="1"/>
          </p:nvPr>
        </p:nvSpPr>
        <p:spPr>
          <a:xfrm>
            <a:off x="1696531" y="1127640"/>
            <a:ext cx="8327170" cy="1034127"/>
          </a:xfrm>
        </p:spPr>
        <p:txBody>
          <a:bodyPr>
            <a:normAutofit fontScale="85000" lnSpcReduction="10000"/>
          </a:bodyPr>
          <a:lstStyle/>
          <a:p>
            <a:pPr eaLnBrk="1" hangingPunct="1"/>
            <a:r>
              <a:rPr lang="en-GB" dirty="0">
                <a:solidFill>
                  <a:srgbClr val="FF0000"/>
                </a:solidFill>
              </a:rPr>
              <a:t>Basal (background) insulin is delivered continuously via a pump</a:t>
            </a:r>
          </a:p>
          <a:p>
            <a:pPr eaLnBrk="1" hangingPunct="1"/>
            <a:r>
              <a:rPr lang="en-GB" dirty="0">
                <a:solidFill>
                  <a:schemeClr val="accent1">
                    <a:lumMod val="90000"/>
                  </a:schemeClr>
                </a:solidFill>
              </a:rPr>
              <a:t>Bolus insulin is given with food</a:t>
            </a:r>
          </a:p>
          <a:p>
            <a:pPr lvl="1" eaLnBrk="1" hangingPunct="1"/>
            <a:endParaRPr lang="en-GB"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71538" y="5815236"/>
            <a:ext cx="909075" cy="871200"/>
          </a:xfrm>
          <a:prstGeom prst="rect">
            <a:avLst/>
          </a:prstGeom>
        </p:spPr>
      </p:pic>
      <p:pic>
        <p:nvPicPr>
          <p:cNvPr id="7" name="Picture 6"/>
          <p:cNvPicPr>
            <a:picLocks noChangeAspect="1"/>
          </p:cNvPicPr>
          <p:nvPr/>
        </p:nvPicPr>
        <p:blipFill>
          <a:blip r:embed="rId5"/>
          <a:stretch>
            <a:fillRect/>
          </a:stretch>
        </p:blipFill>
        <p:spPr>
          <a:xfrm>
            <a:off x="747226" y="2255712"/>
            <a:ext cx="10225780" cy="3318668"/>
          </a:xfrm>
          <a:prstGeom prst="rect">
            <a:avLst/>
          </a:prstGeom>
        </p:spPr>
      </p:pic>
      <p:sp>
        <p:nvSpPr>
          <p:cNvPr id="2" name="TextBox 1"/>
          <p:cNvSpPr txBox="1"/>
          <p:nvPr/>
        </p:nvSpPr>
        <p:spPr>
          <a:xfrm>
            <a:off x="1626863" y="4441371"/>
            <a:ext cx="2997388" cy="338554"/>
          </a:xfrm>
          <a:prstGeom prst="rect">
            <a:avLst/>
          </a:prstGeom>
          <a:solidFill>
            <a:schemeClr val="accent1">
              <a:lumMod val="40000"/>
              <a:lumOff val="60000"/>
            </a:schemeClr>
          </a:solidFill>
        </p:spPr>
        <p:txBody>
          <a:bodyPr wrap="square" rtlCol="0">
            <a:spAutoFit/>
          </a:bodyPr>
          <a:lstStyle/>
          <a:p>
            <a:r>
              <a:rPr lang="en-GB" sz="1600" dirty="0"/>
              <a:t>Background insulin</a:t>
            </a:r>
          </a:p>
        </p:txBody>
      </p:sp>
    </p:spTree>
    <p:extLst>
      <p:ext uri="{BB962C8B-B14F-4D97-AF65-F5344CB8AC3E}">
        <p14:creationId xmlns:p14="http://schemas.microsoft.com/office/powerpoint/2010/main" val="314583230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86018" name="Title 1"/>
          <p:cNvSpPr>
            <a:spLocks noGrp="1"/>
          </p:cNvSpPr>
          <p:nvPr>
            <p:ph type="ctrTitle"/>
          </p:nvPr>
        </p:nvSpPr>
        <p:spPr>
          <a:xfrm>
            <a:off x="2207568" y="570474"/>
            <a:ext cx="7772400" cy="1470025"/>
          </a:xfrm>
        </p:spPr>
        <p:txBody>
          <a:bodyPr>
            <a:normAutofit/>
          </a:bodyPr>
          <a:lstStyle/>
          <a:p>
            <a:pPr eaLnBrk="1" hangingPunct="1"/>
            <a:r>
              <a:rPr lang="en-GB" sz="4400" b="1" dirty="0"/>
              <a:t>Calculating Insulin Dose</a:t>
            </a:r>
            <a:br>
              <a:rPr lang="en-GB" sz="4400" b="1" dirty="0"/>
            </a:br>
            <a:r>
              <a:rPr lang="en-GB" sz="4400" b="1" dirty="0"/>
              <a:t>Scenarios 1 &amp; 2</a:t>
            </a:r>
          </a:p>
        </p:txBody>
      </p:sp>
      <p:pic>
        <p:nvPicPr>
          <p:cNvPr id="86029" name="Picture 13" descr="insulin and BG kit"/>
          <p:cNvPicPr>
            <a:picLocks noGrp="1" noChangeAspect="1" noChangeArrowheads="1"/>
          </p:cNvPicPr>
          <p:nvPr>
            <p:ph type="subTitle" idx="1"/>
          </p:nvPr>
        </p:nvPicPr>
        <p:blipFill>
          <a:blip r:embed="rId3" cstate="print"/>
          <a:srcRect/>
          <a:stretch>
            <a:fillRect/>
          </a:stretch>
        </p:blipFill>
        <p:spPr>
          <a:xfrm>
            <a:off x="4562422" y="2308635"/>
            <a:ext cx="3255962" cy="2176462"/>
          </a:xfrm>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5"/>
          <a:stretch>
            <a:fillRect/>
          </a:stretch>
        </p:blipFill>
        <p:spPr>
          <a:xfrm>
            <a:off x="278630" y="5818220"/>
            <a:ext cx="909075" cy="871200"/>
          </a:xfrm>
          <a:prstGeom prst="rect">
            <a:avLst/>
          </a:prstGeom>
        </p:spPr>
      </p:pic>
    </p:spTree>
    <p:extLst>
      <p:ext uri="{BB962C8B-B14F-4D97-AF65-F5344CB8AC3E}">
        <p14:creationId xmlns:p14="http://schemas.microsoft.com/office/powerpoint/2010/main" val="36022742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Group 3"/>
          <p:cNvGraphicFramePr>
            <a:graphicFrameLocks/>
          </p:cNvGraphicFramePr>
          <p:nvPr/>
        </p:nvGraphicFramePr>
        <p:xfrm>
          <a:off x="352570" y="1176300"/>
          <a:ext cx="5383212" cy="5090160"/>
        </p:xfrm>
        <a:graphic>
          <a:graphicData uri="http://schemas.openxmlformats.org/drawingml/2006/table">
            <a:tbl>
              <a:tblPr/>
              <a:tblGrid>
                <a:gridCol w="2787794">
                  <a:extLst>
                    <a:ext uri="{9D8B030D-6E8A-4147-A177-3AD203B41FA5}">
                      <a16:colId xmlns:a16="http://schemas.microsoft.com/office/drawing/2014/main" xmlns="" val="20000"/>
                    </a:ext>
                  </a:extLst>
                </a:gridCol>
                <a:gridCol w="2595418">
                  <a:extLst>
                    <a:ext uri="{9D8B030D-6E8A-4147-A177-3AD203B41FA5}">
                      <a16:colId xmlns:a16="http://schemas.microsoft.com/office/drawing/2014/main" xmlns="" val="20001"/>
                    </a:ext>
                  </a:extLst>
                </a:gridCol>
              </a:tblGrid>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Carbohydrate (grams)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charset="0"/>
                        </a:rPr>
                        <a:t>Insulin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graphicFrame>
        <p:nvGraphicFramePr>
          <p:cNvPr id="5" name="Group 2"/>
          <p:cNvGraphicFramePr>
            <a:graphicFrameLocks/>
          </p:cNvGraphicFramePr>
          <p:nvPr/>
        </p:nvGraphicFramePr>
        <p:xfrm>
          <a:off x="6317671" y="1157914"/>
          <a:ext cx="5466918" cy="5126931"/>
        </p:xfrm>
        <a:graphic>
          <a:graphicData uri="http://schemas.openxmlformats.org/drawingml/2006/table">
            <a:tbl>
              <a:tblPr/>
              <a:tblGrid>
                <a:gridCol w="2701692">
                  <a:extLst>
                    <a:ext uri="{9D8B030D-6E8A-4147-A177-3AD203B41FA5}">
                      <a16:colId xmlns:a16="http://schemas.microsoft.com/office/drawing/2014/main" xmlns="" val="20000"/>
                    </a:ext>
                  </a:extLst>
                </a:gridCol>
                <a:gridCol w="2765226">
                  <a:extLst>
                    <a:ext uri="{9D8B030D-6E8A-4147-A177-3AD203B41FA5}">
                      <a16:colId xmlns:a16="http://schemas.microsoft.com/office/drawing/2014/main" xmlns="" val="20001"/>
                    </a:ext>
                  </a:extLst>
                </a:gridCol>
              </a:tblGrid>
              <a:tr h="1357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Blood glucose level before meal in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Correction Insulin dose required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8-10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11-13 </a:t>
                      </a:r>
                      <a:r>
                        <a:rPr kumimoji="0" lang="en-GB" sz="2800" b="0" i="0" u="none" strike="noStrike" cap="none" normalizeH="0" baseline="0" dirty="0" err="1">
                          <a:ln>
                            <a:noFill/>
                          </a:ln>
                          <a:solidFill>
                            <a:schemeClr val="tx1"/>
                          </a:solidFill>
                          <a:effectLst/>
                          <a:latin typeface="+mj-lt"/>
                          <a:cs typeface="Arial" charset="0"/>
                        </a:rPr>
                        <a:t>mmol</a:t>
                      </a:r>
                      <a:r>
                        <a:rPr kumimoji="0" lang="en-GB" sz="2800" b="0" i="0" u="none" strike="noStrike" cap="none" normalizeH="0" baseline="0" dirty="0">
                          <a:ln>
                            <a:noFill/>
                          </a:ln>
                          <a:solidFill>
                            <a:schemeClr val="tx1"/>
                          </a:solidFill>
                          <a:effectLst/>
                          <a:latin typeface="+mj-lt"/>
                          <a:cs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14-16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17-19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20-22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23-25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4637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26-28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 name="TextBox 5"/>
          <p:cNvSpPr txBox="1"/>
          <p:nvPr/>
        </p:nvSpPr>
        <p:spPr>
          <a:xfrm>
            <a:off x="1973552" y="267854"/>
            <a:ext cx="2141248" cy="769441"/>
          </a:xfrm>
          <a:prstGeom prst="rect">
            <a:avLst/>
          </a:prstGeom>
          <a:noFill/>
        </p:spPr>
        <p:txBody>
          <a:bodyPr wrap="square" rtlCol="0">
            <a:spAutoFit/>
          </a:bodyPr>
          <a:lstStyle/>
          <a:p>
            <a:r>
              <a:rPr lang="en-GB" sz="4400" dirty="0">
                <a:latin typeface="+mj-lt"/>
              </a:rPr>
              <a:t>ICR 1:10</a:t>
            </a:r>
          </a:p>
        </p:txBody>
      </p:sp>
      <p:sp>
        <p:nvSpPr>
          <p:cNvPr id="7" name="TextBox 6"/>
          <p:cNvSpPr txBox="1"/>
          <p:nvPr/>
        </p:nvSpPr>
        <p:spPr>
          <a:xfrm>
            <a:off x="8178294" y="267854"/>
            <a:ext cx="1745673" cy="769441"/>
          </a:xfrm>
          <a:prstGeom prst="rect">
            <a:avLst/>
          </a:prstGeom>
          <a:noFill/>
        </p:spPr>
        <p:txBody>
          <a:bodyPr wrap="square" rtlCol="0">
            <a:spAutoFit/>
          </a:bodyPr>
          <a:lstStyle/>
          <a:p>
            <a:r>
              <a:rPr lang="en-GB" sz="4400" dirty="0">
                <a:latin typeface="+mj-lt"/>
              </a:rPr>
              <a:t>ISF 1:3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9" name="Picture 8"/>
          <p:cNvPicPr>
            <a:picLocks noChangeAspect="1"/>
          </p:cNvPicPr>
          <p:nvPr/>
        </p:nvPicPr>
        <p:blipFill>
          <a:blip r:embed="rId4"/>
          <a:stretch>
            <a:fillRect/>
          </a:stretch>
        </p:blipFill>
        <p:spPr>
          <a:xfrm>
            <a:off x="278630" y="5818220"/>
            <a:ext cx="909075" cy="871200"/>
          </a:xfrm>
          <a:prstGeom prst="rect">
            <a:avLst/>
          </a:prstGeom>
        </p:spPr>
      </p:pic>
    </p:spTree>
    <p:extLst>
      <p:ext uri="{BB962C8B-B14F-4D97-AF65-F5344CB8AC3E}">
        <p14:creationId xmlns:p14="http://schemas.microsoft.com/office/powerpoint/2010/main" val="244382042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4607172" y="246579"/>
            <a:ext cx="2689482" cy="936625"/>
          </a:xfrm>
        </p:spPr>
        <p:txBody>
          <a:bodyPr/>
          <a:lstStyle/>
          <a:p>
            <a:r>
              <a:rPr lang="en-GB" b="1" dirty="0">
                <a:solidFill>
                  <a:schemeClr val="tx1"/>
                </a:solidFill>
              </a:rPr>
              <a:t>Scenario 1 </a:t>
            </a:r>
          </a:p>
        </p:txBody>
      </p:sp>
      <p:sp>
        <p:nvSpPr>
          <p:cNvPr id="38915" name="Rectangle 3"/>
          <p:cNvSpPr>
            <a:spLocks noGrp="1" noChangeArrowheads="1"/>
          </p:cNvSpPr>
          <p:nvPr>
            <p:ph type="body" idx="1"/>
          </p:nvPr>
        </p:nvSpPr>
        <p:spPr>
          <a:xfrm>
            <a:off x="1633414" y="1221349"/>
            <a:ext cx="8636998" cy="5256212"/>
          </a:xfrm>
        </p:spPr>
        <p:txBody>
          <a:bodyPr>
            <a:normAutofit fontScale="92500" lnSpcReduction="20000"/>
          </a:bodyPr>
          <a:lstStyle/>
          <a:p>
            <a:pPr>
              <a:lnSpc>
                <a:spcPct val="80000"/>
              </a:lnSpc>
              <a:buFontTx/>
              <a:buNone/>
            </a:pPr>
            <a:r>
              <a:rPr lang="en-GB" sz="3000" dirty="0">
                <a:latin typeface="+mj-lt"/>
              </a:rPr>
              <a:t>Use the ICR and ISF in the previous slide to work out the total insulin dose to be injected:</a:t>
            </a:r>
          </a:p>
          <a:p>
            <a:pPr>
              <a:lnSpc>
                <a:spcPct val="80000"/>
              </a:lnSpc>
              <a:buFontTx/>
              <a:buNone/>
            </a:pPr>
            <a:endParaRPr lang="en-GB" sz="3000" dirty="0">
              <a:latin typeface="+mj-lt"/>
            </a:endParaRPr>
          </a:p>
          <a:p>
            <a:pPr>
              <a:lnSpc>
                <a:spcPct val="80000"/>
              </a:lnSpc>
              <a:buFontTx/>
              <a:buNone/>
            </a:pPr>
            <a:r>
              <a:rPr lang="en-GB" sz="3000" b="1" u="sng" dirty="0">
                <a:latin typeface="+mj-lt"/>
              </a:rPr>
              <a:t>MONDAY</a:t>
            </a:r>
          </a:p>
          <a:p>
            <a:pPr>
              <a:lnSpc>
                <a:spcPct val="80000"/>
              </a:lnSpc>
              <a:buFontTx/>
              <a:buNone/>
            </a:pPr>
            <a:r>
              <a:rPr lang="en-GB" sz="3000" dirty="0">
                <a:latin typeface="+mj-lt"/>
              </a:rPr>
              <a:t>Insulin: CHO ratio		1:10g</a:t>
            </a:r>
          </a:p>
          <a:p>
            <a:pPr>
              <a:lnSpc>
                <a:spcPct val="80000"/>
              </a:lnSpc>
              <a:buFontTx/>
              <a:buNone/>
            </a:pPr>
            <a:r>
              <a:rPr lang="en-GB" sz="3000" dirty="0">
                <a:latin typeface="+mj-lt"/>
              </a:rPr>
              <a:t>Insulin correction dose	1:3mmol/l</a:t>
            </a:r>
          </a:p>
          <a:p>
            <a:pPr>
              <a:lnSpc>
                <a:spcPct val="80000"/>
              </a:lnSpc>
              <a:buFontTx/>
              <a:buNone/>
            </a:pPr>
            <a:endParaRPr lang="en-GB" sz="3000" dirty="0">
              <a:latin typeface="+mj-lt"/>
            </a:endParaRPr>
          </a:p>
          <a:p>
            <a:pPr>
              <a:lnSpc>
                <a:spcPct val="80000"/>
              </a:lnSpc>
              <a:buFontTx/>
              <a:buNone/>
            </a:pPr>
            <a:r>
              <a:rPr lang="en-GB" sz="3000" dirty="0">
                <a:latin typeface="+mj-lt"/>
              </a:rPr>
              <a:t>Pre meal blood glucose	14.0 mmol/l</a:t>
            </a:r>
          </a:p>
          <a:p>
            <a:pPr>
              <a:lnSpc>
                <a:spcPct val="80000"/>
              </a:lnSpc>
              <a:buFontTx/>
              <a:buNone/>
            </a:pPr>
            <a:r>
              <a:rPr lang="en-GB" sz="3000" dirty="0">
                <a:latin typeface="+mj-lt"/>
              </a:rPr>
              <a:t>CHO in meal			52g</a:t>
            </a:r>
          </a:p>
          <a:p>
            <a:pPr>
              <a:lnSpc>
                <a:spcPct val="80000"/>
              </a:lnSpc>
              <a:buFontTx/>
              <a:buNone/>
            </a:pPr>
            <a:endParaRPr lang="en-GB" sz="3000" dirty="0">
              <a:latin typeface="+mj-lt"/>
            </a:endParaRPr>
          </a:p>
          <a:p>
            <a:pPr>
              <a:lnSpc>
                <a:spcPct val="80000"/>
              </a:lnSpc>
              <a:buFontTx/>
              <a:buNone/>
            </a:pPr>
            <a:r>
              <a:rPr lang="en-GB" sz="3000" dirty="0">
                <a:latin typeface="+mj-lt"/>
              </a:rPr>
              <a:t>Insulin for CHO		?</a:t>
            </a:r>
          </a:p>
          <a:p>
            <a:pPr>
              <a:lnSpc>
                <a:spcPct val="80000"/>
              </a:lnSpc>
              <a:buFontTx/>
              <a:buNone/>
            </a:pPr>
            <a:r>
              <a:rPr lang="en-GB" sz="3000" dirty="0">
                <a:latin typeface="+mj-lt"/>
              </a:rPr>
              <a:t>Insulin correction dose	?</a:t>
            </a:r>
          </a:p>
          <a:p>
            <a:pPr>
              <a:lnSpc>
                <a:spcPct val="80000"/>
              </a:lnSpc>
              <a:buFontTx/>
              <a:buNone/>
            </a:pPr>
            <a:r>
              <a:rPr lang="en-GB" sz="3000" dirty="0">
                <a:latin typeface="+mj-lt"/>
              </a:rPr>
              <a:t>Total insulin			?</a:t>
            </a:r>
          </a:p>
          <a:p>
            <a:pPr>
              <a:lnSpc>
                <a:spcPct val="80000"/>
              </a:lnSpc>
              <a:buFontTx/>
              <a:buNone/>
            </a:pPr>
            <a:endParaRPr lang="en-GB" sz="2400" b="1" dirty="0">
              <a:solidFill>
                <a:srgbClr val="FF0000"/>
              </a:solidFill>
            </a:endParaRPr>
          </a:p>
          <a:p>
            <a:pPr algn="ctr">
              <a:lnSpc>
                <a:spcPct val="80000"/>
              </a:lnSpc>
              <a:buFontTx/>
              <a:buNone/>
            </a:pPr>
            <a:endParaRPr lang="en-GB" sz="2400" b="1" dirty="0">
              <a:solidFill>
                <a:srgbClr val="FF0000"/>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278630" y="5818220"/>
            <a:ext cx="909075" cy="871200"/>
          </a:xfrm>
          <a:prstGeom prst="rect">
            <a:avLst/>
          </a:prstGeom>
        </p:spPr>
      </p:pic>
    </p:spTree>
    <p:extLst>
      <p:ext uri="{BB962C8B-B14F-4D97-AF65-F5344CB8AC3E}">
        <p14:creationId xmlns:p14="http://schemas.microsoft.com/office/powerpoint/2010/main" val="380442235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7.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718627" y="355888"/>
            <a:ext cx="2754745" cy="1325563"/>
          </a:xfrm>
        </p:spPr>
        <p:txBody>
          <a:bodyPr/>
          <a:lstStyle/>
          <a:p>
            <a:r>
              <a:rPr lang="en-GB" b="1" dirty="0">
                <a:solidFill>
                  <a:schemeClr val="tx1"/>
                </a:solidFill>
              </a:rPr>
              <a:t>Scenario 2</a:t>
            </a:r>
          </a:p>
        </p:txBody>
      </p:sp>
      <p:sp>
        <p:nvSpPr>
          <p:cNvPr id="40963" name="Rectangle 3"/>
          <p:cNvSpPr>
            <a:spLocks noGrp="1" noChangeArrowheads="1"/>
          </p:cNvSpPr>
          <p:nvPr>
            <p:ph type="body" idx="1"/>
          </p:nvPr>
        </p:nvSpPr>
        <p:spPr>
          <a:xfrm>
            <a:off x="1981200" y="1600200"/>
            <a:ext cx="8229600" cy="4781550"/>
          </a:xfrm>
        </p:spPr>
        <p:txBody>
          <a:bodyPr>
            <a:normAutofit lnSpcReduction="10000"/>
          </a:bodyPr>
          <a:lstStyle/>
          <a:p>
            <a:pPr>
              <a:lnSpc>
                <a:spcPct val="90000"/>
              </a:lnSpc>
              <a:buFontTx/>
              <a:buNone/>
            </a:pPr>
            <a:r>
              <a:rPr lang="en-GB" b="1" u="sng" dirty="0">
                <a:latin typeface="+mj-lt"/>
              </a:rPr>
              <a:t>TUESDAY</a:t>
            </a:r>
          </a:p>
          <a:p>
            <a:pPr>
              <a:lnSpc>
                <a:spcPct val="90000"/>
              </a:lnSpc>
              <a:buFontTx/>
              <a:buNone/>
            </a:pPr>
            <a:r>
              <a:rPr lang="en-GB" dirty="0">
                <a:latin typeface="+mj-lt"/>
              </a:rPr>
              <a:t>Insulin: CHO ratio			1:10g</a:t>
            </a:r>
          </a:p>
          <a:p>
            <a:pPr>
              <a:lnSpc>
                <a:spcPct val="90000"/>
              </a:lnSpc>
              <a:buFontTx/>
              <a:buNone/>
            </a:pPr>
            <a:r>
              <a:rPr lang="en-GB" dirty="0">
                <a:latin typeface="+mj-lt"/>
              </a:rPr>
              <a:t>Insulin correction dose		1:3mmol/l</a:t>
            </a:r>
          </a:p>
          <a:p>
            <a:pPr>
              <a:lnSpc>
                <a:spcPct val="90000"/>
              </a:lnSpc>
              <a:buFontTx/>
              <a:buNone/>
            </a:pPr>
            <a:endParaRPr lang="en-GB" dirty="0">
              <a:latin typeface="+mj-lt"/>
            </a:endParaRPr>
          </a:p>
          <a:p>
            <a:pPr>
              <a:lnSpc>
                <a:spcPct val="90000"/>
              </a:lnSpc>
              <a:buFontTx/>
              <a:buNone/>
            </a:pPr>
            <a:r>
              <a:rPr lang="en-GB" dirty="0">
                <a:latin typeface="+mj-lt"/>
              </a:rPr>
              <a:t>Pre meal blood glucose		6.0 mmol/l</a:t>
            </a:r>
          </a:p>
          <a:p>
            <a:pPr>
              <a:lnSpc>
                <a:spcPct val="90000"/>
              </a:lnSpc>
              <a:buFontTx/>
              <a:buNone/>
            </a:pPr>
            <a:r>
              <a:rPr lang="en-GB" dirty="0">
                <a:latin typeface="+mj-lt"/>
              </a:rPr>
              <a:t>CHO in meal				45g</a:t>
            </a:r>
          </a:p>
          <a:p>
            <a:pPr>
              <a:lnSpc>
                <a:spcPct val="90000"/>
              </a:lnSpc>
              <a:buFontTx/>
              <a:buNone/>
            </a:pPr>
            <a:endParaRPr lang="en-GB" dirty="0">
              <a:latin typeface="+mj-lt"/>
            </a:endParaRPr>
          </a:p>
          <a:p>
            <a:pPr>
              <a:lnSpc>
                <a:spcPct val="90000"/>
              </a:lnSpc>
              <a:buFontTx/>
              <a:buNone/>
            </a:pPr>
            <a:r>
              <a:rPr lang="en-GB" dirty="0">
                <a:latin typeface="+mj-lt"/>
              </a:rPr>
              <a:t>Insulin for CHO			?</a:t>
            </a:r>
          </a:p>
          <a:p>
            <a:pPr>
              <a:lnSpc>
                <a:spcPct val="90000"/>
              </a:lnSpc>
              <a:buFontTx/>
              <a:buNone/>
            </a:pPr>
            <a:r>
              <a:rPr lang="en-GB" dirty="0">
                <a:latin typeface="+mj-lt"/>
              </a:rPr>
              <a:t>Insulin correction dose		?</a:t>
            </a:r>
          </a:p>
          <a:p>
            <a:pPr>
              <a:lnSpc>
                <a:spcPct val="90000"/>
              </a:lnSpc>
              <a:buFontTx/>
              <a:buNone/>
            </a:pPr>
            <a:r>
              <a:rPr lang="en-GB" dirty="0">
                <a:latin typeface="+mj-lt"/>
              </a:rPr>
              <a:t>Total insulin				?</a:t>
            </a:r>
          </a:p>
          <a:p>
            <a:pPr>
              <a:lnSpc>
                <a:spcPct val="90000"/>
              </a:lnSpc>
              <a:buFontTx/>
              <a:buNone/>
            </a:pPr>
            <a:endParaRPr lang="en-GB" dirty="0"/>
          </a:p>
          <a:p>
            <a:pPr>
              <a:lnSpc>
                <a:spcPct val="90000"/>
              </a:lnSpc>
              <a:buFontTx/>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278630" y="5818220"/>
            <a:ext cx="909075" cy="871200"/>
          </a:xfrm>
          <a:prstGeom prst="rect">
            <a:avLst/>
          </a:prstGeom>
        </p:spPr>
      </p:pic>
    </p:spTree>
    <p:extLst>
      <p:ext uri="{BB962C8B-B14F-4D97-AF65-F5344CB8AC3E}">
        <p14:creationId xmlns:p14="http://schemas.microsoft.com/office/powerpoint/2010/main" val="290889502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5019316" y="216024"/>
            <a:ext cx="2174056" cy="1124744"/>
          </a:xfrm>
        </p:spPr>
        <p:txBody>
          <a:bodyPr/>
          <a:lstStyle/>
          <a:p>
            <a:r>
              <a:rPr lang="en-GB" b="1" dirty="0">
                <a:solidFill>
                  <a:schemeClr val="tx1"/>
                </a:solidFill>
              </a:rPr>
              <a:t>Answers</a:t>
            </a:r>
          </a:p>
        </p:txBody>
      </p:sp>
      <p:sp>
        <p:nvSpPr>
          <p:cNvPr id="39939" name="Rectangle 3"/>
          <p:cNvSpPr>
            <a:spLocks noGrp="1" noChangeArrowheads="1"/>
          </p:cNvSpPr>
          <p:nvPr>
            <p:ph type="body" idx="1"/>
          </p:nvPr>
        </p:nvSpPr>
        <p:spPr>
          <a:xfrm>
            <a:off x="1991544" y="1340768"/>
            <a:ext cx="8229600" cy="4781550"/>
          </a:xfrm>
        </p:spPr>
        <p:txBody>
          <a:bodyPr/>
          <a:lstStyle/>
          <a:p>
            <a:pPr>
              <a:buFontTx/>
              <a:buNone/>
            </a:pPr>
            <a:r>
              <a:rPr lang="en-GB" dirty="0">
                <a:latin typeface="+mj-lt"/>
              </a:rPr>
              <a:t>Insulin: CHO ratio			1:10g</a:t>
            </a:r>
          </a:p>
          <a:p>
            <a:pPr>
              <a:buFontTx/>
              <a:buNone/>
            </a:pPr>
            <a:r>
              <a:rPr lang="en-GB" dirty="0">
                <a:latin typeface="+mj-lt"/>
              </a:rPr>
              <a:t>Insulin correction dose		1:3mmol/l</a:t>
            </a:r>
          </a:p>
          <a:p>
            <a:pPr>
              <a:buFontTx/>
              <a:buNone/>
            </a:pPr>
            <a:endParaRPr lang="en-GB" dirty="0">
              <a:latin typeface="+mj-lt"/>
            </a:endParaRPr>
          </a:p>
          <a:p>
            <a:pPr>
              <a:buFontTx/>
              <a:buNone/>
            </a:pPr>
            <a:r>
              <a:rPr lang="en-GB" dirty="0">
                <a:latin typeface="+mj-lt"/>
              </a:rPr>
              <a:t>Pre meal blood glucose		14.0 mmol/l</a:t>
            </a:r>
          </a:p>
          <a:p>
            <a:pPr>
              <a:buFontTx/>
              <a:buNone/>
            </a:pPr>
            <a:r>
              <a:rPr lang="en-GB" dirty="0">
                <a:latin typeface="+mj-lt"/>
              </a:rPr>
              <a:t>CHO in meal				52g</a:t>
            </a:r>
          </a:p>
          <a:p>
            <a:pPr>
              <a:buFontTx/>
              <a:buNone/>
            </a:pPr>
            <a:endParaRPr lang="en-GB" dirty="0">
              <a:latin typeface="+mj-lt"/>
            </a:endParaRPr>
          </a:p>
          <a:p>
            <a:pPr>
              <a:buFontTx/>
              <a:buNone/>
            </a:pPr>
            <a:r>
              <a:rPr lang="en-GB" dirty="0">
                <a:latin typeface="+mj-lt"/>
              </a:rPr>
              <a:t>Insulin for CHO			5 units</a:t>
            </a:r>
          </a:p>
          <a:p>
            <a:pPr>
              <a:buFontTx/>
              <a:buNone/>
            </a:pPr>
            <a:r>
              <a:rPr lang="en-GB" dirty="0">
                <a:latin typeface="+mj-lt"/>
              </a:rPr>
              <a:t>Insulin correction dose		3 units</a:t>
            </a:r>
          </a:p>
          <a:p>
            <a:pPr>
              <a:buFontTx/>
              <a:buNone/>
            </a:pPr>
            <a:r>
              <a:rPr lang="en-GB" dirty="0">
                <a:latin typeface="+mj-lt"/>
              </a:rPr>
              <a:t>Total insulin				8 units</a:t>
            </a:r>
          </a:p>
          <a:p>
            <a:pPr>
              <a:buFontTx/>
              <a:buNone/>
            </a:pPr>
            <a:endParaRPr lang="en-GB" dirty="0"/>
          </a:p>
          <a:p>
            <a:pPr>
              <a:buFontTx/>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278630" y="5818220"/>
            <a:ext cx="909075" cy="871200"/>
          </a:xfrm>
          <a:prstGeom prst="rect">
            <a:avLst/>
          </a:prstGeom>
        </p:spPr>
      </p:pic>
    </p:spTree>
    <p:extLst>
      <p:ext uri="{BB962C8B-B14F-4D97-AF65-F5344CB8AC3E}">
        <p14:creationId xmlns:p14="http://schemas.microsoft.com/office/powerpoint/2010/main" val="262429523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014191" y="274637"/>
            <a:ext cx="2163618" cy="1325563"/>
          </a:xfrm>
        </p:spPr>
        <p:txBody>
          <a:bodyPr/>
          <a:lstStyle/>
          <a:p>
            <a:r>
              <a:rPr lang="en-GB" b="1" dirty="0">
                <a:solidFill>
                  <a:schemeClr val="tx1"/>
                </a:solidFill>
              </a:rPr>
              <a:t>Answers</a:t>
            </a:r>
          </a:p>
        </p:txBody>
      </p:sp>
      <p:sp>
        <p:nvSpPr>
          <p:cNvPr id="41987" name="Rectangle 3"/>
          <p:cNvSpPr>
            <a:spLocks noGrp="1" noChangeArrowheads="1"/>
          </p:cNvSpPr>
          <p:nvPr>
            <p:ph type="body" idx="1"/>
          </p:nvPr>
        </p:nvSpPr>
        <p:spPr>
          <a:xfrm>
            <a:off x="1981200" y="1600200"/>
            <a:ext cx="8229600" cy="4781550"/>
          </a:xfrm>
        </p:spPr>
        <p:txBody>
          <a:bodyPr/>
          <a:lstStyle/>
          <a:p>
            <a:pPr>
              <a:buFontTx/>
              <a:buNone/>
            </a:pPr>
            <a:r>
              <a:rPr lang="en-GB" dirty="0">
                <a:latin typeface="+mj-lt"/>
              </a:rPr>
              <a:t>Insulin: CHO ratio			1:10g</a:t>
            </a:r>
          </a:p>
          <a:p>
            <a:pPr>
              <a:buFontTx/>
              <a:buNone/>
            </a:pPr>
            <a:r>
              <a:rPr lang="en-GB" dirty="0">
                <a:latin typeface="+mj-lt"/>
              </a:rPr>
              <a:t>Insulin correction dose		1:3mmol/l</a:t>
            </a:r>
          </a:p>
          <a:p>
            <a:pPr>
              <a:buFontTx/>
              <a:buNone/>
            </a:pPr>
            <a:endParaRPr lang="en-GB" dirty="0">
              <a:latin typeface="+mj-lt"/>
            </a:endParaRPr>
          </a:p>
          <a:p>
            <a:pPr>
              <a:buFontTx/>
              <a:buNone/>
            </a:pPr>
            <a:r>
              <a:rPr lang="en-GB" dirty="0">
                <a:latin typeface="+mj-lt"/>
              </a:rPr>
              <a:t>Pre meal blood glucose		6.0 mmol/l</a:t>
            </a:r>
          </a:p>
          <a:p>
            <a:pPr>
              <a:buFontTx/>
              <a:buNone/>
            </a:pPr>
            <a:r>
              <a:rPr lang="en-GB" dirty="0">
                <a:latin typeface="+mj-lt"/>
              </a:rPr>
              <a:t>CHO in meal				45g</a:t>
            </a:r>
          </a:p>
          <a:p>
            <a:pPr>
              <a:buFontTx/>
              <a:buNone/>
            </a:pPr>
            <a:endParaRPr lang="en-GB" dirty="0">
              <a:latin typeface="+mj-lt"/>
            </a:endParaRPr>
          </a:p>
          <a:p>
            <a:pPr>
              <a:buFontTx/>
              <a:buNone/>
            </a:pPr>
            <a:r>
              <a:rPr lang="en-GB" dirty="0">
                <a:latin typeface="+mj-lt"/>
              </a:rPr>
              <a:t>Insulin for CHO			4.5 units</a:t>
            </a:r>
          </a:p>
          <a:p>
            <a:pPr>
              <a:buFontTx/>
              <a:buNone/>
            </a:pPr>
            <a:r>
              <a:rPr lang="en-GB" dirty="0">
                <a:latin typeface="+mj-lt"/>
              </a:rPr>
              <a:t>Insulin correction dose		0 units</a:t>
            </a:r>
          </a:p>
          <a:p>
            <a:pPr>
              <a:buFontTx/>
              <a:buNone/>
            </a:pPr>
            <a:r>
              <a:rPr lang="en-GB" dirty="0">
                <a:latin typeface="+mj-lt"/>
              </a:rPr>
              <a:t>Total insulin				4.5 units</a:t>
            </a:r>
          </a:p>
          <a:p>
            <a:pPr>
              <a:buFontTx/>
              <a:buNone/>
            </a:pPr>
            <a:endParaRPr lang="en-GB" dirty="0"/>
          </a:p>
          <a:p>
            <a:pPr>
              <a:buFontTx/>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3"/>
          <a:stretch>
            <a:fillRect/>
          </a:stretch>
        </p:blipFill>
        <p:spPr>
          <a:xfrm>
            <a:off x="278630" y="5818220"/>
            <a:ext cx="909075" cy="871200"/>
          </a:xfrm>
          <a:prstGeom prst="rect">
            <a:avLst/>
          </a:prstGeom>
        </p:spPr>
      </p:pic>
    </p:spTree>
    <p:extLst>
      <p:ext uri="{BB962C8B-B14F-4D97-AF65-F5344CB8AC3E}">
        <p14:creationId xmlns:p14="http://schemas.microsoft.com/office/powerpoint/2010/main" val="177402423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 name="Rectangle 5"/>
          <p:cNvSpPr/>
          <p:nvPr/>
        </p:nvSpPr>
        <p:spPr>
          <a:xfrm>
            <a:off x="1960712" y="1670473"/>
            <a:ext cx="8424936" cy="485501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2" name="Title 1"/>
          <p:cNvSpPr>
            <a:spLocks noGrp="1"/>
          </p:cNvSpPr>
          <p:nvPr>
            <p:ph type="title"/>
          </p:nvPr>
        </p:nvSpPr>
        <p:spPr>
          <a:xfrm>
            <a:off x="4367807" y="260648"/>
            <a:ext cx="3743039" cy="1143000"/>
          </a:xfrm>
        </p:spPr>
        <p:txBody>
          <a:bodyPr>
            <a:noAutofit/>
          </a:bodyPr>
          <a:lstStyle/>
          <a:p>
            <a:r>
              <a:rPr lang="en-GB" b="1" dirty="0"/>
              <a:t>Type 1 Diabetes</a:t>
            </a:r>
          </a:p>
        </p:txBody>
      </p:sp>
      <p:sp>
        <p:nvSpPr>
          <p:cNvPr id="3" name="Content Placeholder 2"/>
          <p:cNvSpPr>
            <a:spLocks noGrp="1"/>
          </p:cNvSpPr>
          <p:nvPr>
            <p:ph idx="1"/>
          </p:nvPr>
        </p:nvSpPr>
        <p:spPr>
          <a:xfrm>
            <a:off x="2063552" y="1976506"/>
            <a:ext cx="8219256" cy="1319082"/>
          </a:xfrm>
        </p:spPr>
        <p:txBody>
          <a:bodyPr/>
          <a:lstStyle/>
          <a:p>
            <a:pPr>
              <a:buNone/>
            </a:pPr>
            <a:r>
              <a:rPr lang="en-GB" sz="2400" dirty="0"/>
              <a:t>    </a:t>
            </a:r>
            <a:r>
              <a:rPr lang="en-GB" dirty="0">
                <a:latin typeface="+mj-lt"/>
              </a:rPr>
              <a:t>When there is not enough insulin, the body will create an alternative source of energy resulting in the production of ketones</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4"/>
          <a:stretch>
            <a:fillRect/>
          </a:stretch>
        </p:blipFill>
        <p:spPr>
          <a:xfrm>
            <a:off x="4680431" y="3139723"/>
            <a:ext cx="3302882" cy="3249201"/>
          </a:xfrm>
          <a:prstGeom prst="rect">
            <a:avLst/>
          </a:prstGeom>
        </p:spPr>
      </p:pic>
      <p:pic>
        <p:nvPicPr>
          <p:cNvPr id="7" name="Picture 6"/>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63377871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86706" y="226934"/>
            <a:ext cx="8229600" cy="1296144"/>
          </a:xfrm>
        </p:spPr>
        <p:txBody>
          <a:bodyPr/>
          <a:lstStyle/>
          <a:p>
            <a:pPr algn="ctr"/>
            <a:r>
              <a:rPr lang="en-GB" b="1" dirty="0"/>
              <a:t>Hypoglycaemia</a:t>
            </a:r>
          </a:p>
        </p:txBody>
      </p:sp>
      <p:sp>
        <p:nvSpPr>
          <p:cNvPr id="68611" name="Rectangle 3"/>
          <p:cNvSpPr>
            <a:spLocks noGrp="1" noChangeArrowheads="1"/>
          </p:cNvSpPr>
          <p:nvPr>
            <p:ph idx="1"/>
          </p:nvPr>
        </p:nvSpPr>
        <p:spPr>
          <a:xfrm>
            <a:off x="2439485" y="1366804"/>
            <a:ext cx="7324041" cy="749709"/>
          </a:xfrm>
        </p:spPr>
        <p:txBody>
          <a:bodyPr/>
          <a:lstStyle/>
          <a:p>
            <a:pPr marL="0" indent="0">
              <a:buNone/>
            </a:pPr>
            <a:r>
              <a:rPr lang="en-GB" dirty="0">
                <a:latin typeface="+mj-lt"/>
              </a:rPr>
              <a:t>A hypo is a blood glucose level less than 4 </a:t>
            </a:r>
            <a:r>
              <a:rPr lang="en-GB" dirty="0" err="1">
                <a:latin typeface="+mj-lt"/>
              </a:rPr>
              <a:t>mmol</a:t>
            </a:r>
            <a:r>
              <a:rPr lang="en-GB" dirty="0">
                <a:latin typeface="+mj-lt"/>
              </a:rPr>
              <a:t>/l</a:t>
            </a:r>
          </a:p>
        </p:txBody>
      </p:sp>
      <p:pic>
        <p:nvPicPr>
          <p:cNvPr id="2" name="Picture 1"/>
          <p:cNvPicPr>
            <a:picLocks noChangeAspect="1"/>
          </p:cNvPicPr>
          <p:nvPr/>
        </p:nvPicPr>
        <p:blipFill>
          <a:blip r:embed="rId3"/>
          <a:stretch>
            <a:fillRect/>
          </a:stretch>
        </p:blipFill>
        <p:spPr>
          <a:xfrm>
            <a:off x="2695623" y="2021138"/>
            <a:ext cx="4650741" cy="442514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0491" y="5686300"/>
            <a:ext cx="913698" cy="913698"/>
          </a:xfrm>
          <a:prstGeom prst="rect">
            <a:avLst/>
          </a:prstGeom>
        </p:spPr>
      </p:pic>
      <p:pic>
        <p:nvPicPr>
          <p:cNvPr id="7" name="Picture 6"/>
          <p:cNvPicPr>
            <a:picLocks noChangeAspect="1"/>
          </p:cNvPicPr>
          <p:nvPr/>
        </p:nvPicPr>
        <p:blipFill>
          <a:blip r:embed="rId5"/>
          <a:stretch>
            <a:fillRect/>
          </a:stretch>
        </p:blipFill>
        <p:spPr>
          <a:xfrm>
            <a:off x="253449" y="5821661"/>
            <a:ext cx="909075" cy="871200"/>
          </a:xfrm>
          <a:prstGeom prst="rect">
            <a:avLst/>
          </a:prstGeom>
        </p:spPr>
      </p:pic>
      <p:sp>
        <p:nvSpPr>
          <p:cNvPr id="3" name="Rectangle 2"/>
          <p:cNvSpPr/>
          <p:nvPr/>
        </p:nvSpPr>
        <p:spPr>
          <a:xfrm>
            <a:off x="8020692" y="2564155"/>
            <a:ext cx="3794589" cy="2400657"/>
          </a:xfrm>
          <a:prstGeom prst="rect">
            <a:avLst/>
          </a:prstGeom>
        </p:spPr>
        <p:txBody>
          <a:bodyPr wrap="square">
            <a:spAutoFit/>
          </a:bodyPr>
          <a:lstStyle/>
          <a:p>
            <a:r>
              <a:rPr lang="en-GB" sz="3000" dirty="0">
                <a:solidFill>
                  <a:srgbClr val="FF0000"/>
                </a:solidFill>
              </a:rPr>
              <a:t>Hypo</a:t>
            </a:r>
            <a:r>
              <a:rPr lang="en-GB" sz="3000" dirty="0"/>
              <a:t> = low</a:t>
            </a:r>
          </a:p>
          <a:p>
            <a:r>
              <a:rPr lang="en-GB" sz="3000" dirty="0"/>
              <a:t>			</a:t>
            </a:r>
          </a:p>
          <a:p>
            <a:r>
              <a:rPr lang="en-GB" sz="3000" dirty="0" err="1">
                <a:solidFill>
                  <a:srgbClr val="FF0000"/>
                </a:solidFill>
              </a:rPr>
              <a:t>Glyc</a:t>
            </a:r>
            <a:r>
              <a:rPr lang="en-GB" sz="3000" dirty="0"/>
              <a:t> = glucose</a:t>
            </a:r>
          </a:p>
          <a:p>
            <a:r>
              <a:rPr lang="en-GB" sz="3000" dirty="0"/>
              <a:t>		</a:t>
            </a:r>
          </a:p>
          <a:p>
            <a:r>
              <a:rPr lang="en-GB" sz="3000" dirty="0" err="1">
                <a:solidFill>
                  <a:srgbClr val="FF0000"/>
                </a:solidFill>
              </a:rPr>
              <a:t>Aemia</a:t>
            </a:r>
            <a:r>
              <a:rPr lang="en-GB" sz="3000" dirty="0"/>
              <a:t> = blood</a:t>
            </a:r>
          </a:p>
        </p:txBody>
      </p:sp>
    </p:spTree>
    <p:extLst>
      <p:ext uri="{BB962C8B-B14F-4D97-AF65-F5344CB8AC3E}">
        <p14:creationId xmlns:p14="http://schemas.microsoft.com/office/powerpoint/2010/main" val="282684758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162525" y="1534554"/>
            <a:ext cx="9757390" cy="1629885"/>
          </a:xfrm>
        </p:spPr>
        <p:txBody>
          <a:bodyPr>
            <a:noAutofit/>
          </a:bodyPr>
          <a:lstStyle/>
          <a:p>
            <a:pPr algn="ctr"/>
            <a:r>
              <a:rPr lang="en-GB" b="1" dirty="0"/>
              <a:t>Signs and Symptoms </a:t>
            </a:r>
            <a:br>
              <a:rPr lang="en-GB" b="1" dirty="0"/>
            </a:br>
            <a:r>
              <a:rPr lang="en-GB" b="1" dirty="0"/>
              <a:t>of Hypoglycaemia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020" y="5774319"/>
            <a:ext cx="913698" cy="913698"/>
          </a:xfrm>
          <a:prstGeom prst="rect">
            <a:avLst/>
          </a:prstGeom>
        </p:spPr>
      </p:pic>
      <p:pic>
        <p:nvPicPr>
          <p:cNvPr id="9" name="Picture 8"/>
          <p:cNvPicPr>
            <a:picLocks noChangeAspect="1"/>
          </p:cNvPicPr>
          <p:nvPr/>
        </p:nvPicPr>
        <p:blipFill>
          <a:blip r:embed="rId4"/>
          <a:stretch>
            <a:fillRect/>
          </a:stretch>
        </p:blipFill>
        <p:spPr>
          <a:xfrm>
            <a:off x="253449" y="5821661"/>
            <a:ext cx="909075" cy="871200"/>
          </a:xfrm>
          <a:prstGeom prst="rect">
            <a:avLst/>
          </a:prstGeom>
        </p:spPr>
      </p:pic>
      <p:pic>
        <p:nvPicPr>
          <p:cNvPr id="2" name="Picture 1"/>
          <p:cNvPicPr>
            <a:picLocks noChangeAspect="1"/>
          </p:cNvPicPr>
          <p:nvPr/>
        </p:nvPicPr>
        <p:blipFill rotWithShape="1">
          <a:blip r:embed="rId5"/>
          <a:srcRect r="3631"/>
          <a:stretch/>
        </p:blipFill>
        <p:spPr>
          <a:xfrm>
            <a:off x="4695252" y="4117499"/>
            <a:ext cx="2363094" cy="2483205"/>
          </a:xfrm>
          <a:prstGeom prst="rect">
            <a:avLst/>
          </a:prstGeom>
        </p:spPr>
      </p:pic>
      <p:pic>
        <p:nvPicPr>
          <p:cNvPr id="3" name="Picture 2"/>
          <p:cNvPicPr>
            <a:picLocks noChangeAspect="1"/>
          </p:cNvPicPr>
          <p:nvPr/>
        </p:nvPicPr>
        <p:blipFill>
          <a:blip r:embed="rId6"/>
          <a:stretch>
            <a:fillRect/>
          </a:stretch>
        </p:blipFill>
        <p:spPr>
          <a:xfrm>
            <a:off x="7806278" y="4044748"/>
            <a:ext cx="2156157" cy="2212513"/>
          </a:xfrm>
          <a:prstGeom prst="rect">
            <a:avLst/>
          </a:prstGeom>
        </p:spPr>
      </p:pic>
      <p:pic>
        <p:nvPicPr>
          <p:cNvPr id="4" name="Picture 3"/>
          <p:cNvPicPr>
            <a:picLocks noChangeAspect="1"/>
          </p:cNvPicPr>
          <p:nvPr/>
        </p:nvPicPr>
        <p:blipFill>
          <a:blip r:embed="rId7"/>
          <a:stretch>
            <a:fillRect/>
          </a:stretch>
        </p:blipFill>
        <p:spPr>
          <a:xfrm>
            <a:off x="1830487" y="4204812"/>
            <a:ext cx="2292016" cy="2308580"/>
          </a:xfrm>
          <a:prstGeom prst="rect">
            <a:avLst/>
          </a:prstGeom>
        </p:spPr>
      </p:pic>
    </p:spTree>
    <p:extLst>
      <p:ext uri="{BB962C8B-B14F-4D97-AF65-F5344CB8AC3E}">
        <p14:creationId xmlns:p14="http://schemas.microsoft.com/office/powerpoint/2010/main" val="4321294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a:xfrm>
            <a:off x="1671491" y="188640"/>
            <a:ext cx="8744989" cy="1143000"/>
          </a:xfrm>
        </p:spPr>
        <p:txBody>
          <a:bodyPr>
            <a:noAutofit/>
          </a:bodyPr>
          <a:lstStyle/>
          <a:p>
            <a:r>
              <a:rPr lang="en-GB" b="1" dirty="0"/>
              <a:t>Signs and Symptoms of Hypoglycaemia</a:t>
            </a:r>
          </a:p>
        </p:txBody>
      </p:sp>
      <p:sp>
        <p:nvSpPr>
          <p:cNvPr id="8" name="TextBox 7"/>
          <p:cNvSpPr txBox="1"/>
          <p:nvPr/>
        </p:nvSpPr>
        <p:spPr>
          <a:xfrm>
            <a:off x="2545464" y="1772816"/>
            <a:ext cx="3262503" cy="3908762"/>
          </a:xfrm>
          <a:prstGeom prst="rect">
            <a:avLst/>
          </a:prstGeom>
          <a:noFill/>
        </p:spPr>
        <p:txBody>
          <a:bodyPr wrap="square" rtlCol="0">
            <a:spAutoFit/>
          </a:bodyPr>
          <a:lstStyle/>
          <a:p>
            <a:pPr lvl="0">
              <a:buFont typeface="Arial" pitchFamily="34" charset="0"/>
              <a:buChar char="•"/>
            </a:pPr>
            <a:r>
              <a:rPr lang="en-GB" sz="2800" b="1" dirty="0">
                <a:latin typeface="+mj-lt"/>
              </a:rPr>
              <a:t> </a:t>
            </a:r>
            <a:r>
              <a:rPr lang="en-GB" sz="2800" dirty="0">
                <a:latin typeface="+mj-lt"/>
              </a:rPr>
              <a:t>Weakness</a:t>
            </a:r>
          </a:p>
          <a:p>
            <a:pPr lvl="0">
              <a:buFont typeface="Arial" pitchFamily="34" charset="0"/>
              <a:buChar char="•"/>
            </a:pPr>
            <a:r>
              <a:rPr lang="en-GB" sz="2800" dirty="0">
                <a:latin typeface="+mj-lt"/>
              </a:rPr>
              <a:t> Hunger</a:t>
            </a:r>
          </a:p>
          <a:p>
            <a:pPr lvl="0">
              <a:buFont typeface="Arial" pitchFamily="34" charset="0"/>
              <a:buChar char="•"/>
            </a:pPr>
            <a:r>
              <a:rPr lang="en-GB" sz="2800" dirty="0">
                <a:latin typeface="+mj-lt"/>
              </a:rPr>
              <a:t> Shaking</a:t>
            </a:r>
          </a:p>
          <a:p>
            <a:pPr lvl="0">
              <a:buFont typeface="Arial" pitchFamily="34" charset="0"/>
              <a:buChar char="•"/>
            </a:pPr>
            <a:r>
              <a:rPr lang="en-GB" sz="2800" dirty="0">
                <a:latin typeface="+mj-lt"/>
              </a:rPr>
              <a:t> Feeling sick</a:t>
            </a:r>
          </a:p>
          <a:p>
            <a:pPr lvl="0">
              <a:buFont typeface="Arial" pitchFamily="34" charset="0"/>
              <a:buChar char="•"/>
            </a:pPr>
            <a:r>
              <a:rPr lang="en-GB" sz="2800" dirty="0">
                <a:latin typeface="+mj-lt"/>
              </a:rPr>
              <a:t> Large pupils/glazed  expression</a:t>
            </a:r>
          </a:p>
          <a:p>
            <a:pPr>
              <a:buFont typeface="Arial" pitchFamily="34" charset="0"/>
              <a:buChar char="•"/>
            </a:pPr>
            <a:r>
              <a:rPr lang="en-GB" sz="2800" dirty="0">
                <a:latin typeface="+mj-lt"/>
              </a:rPr>
              <a:t> Behaviour changes e.g. irritability</a:t>
            </a:r>
          </a:p>
          <a:p>
            <a:pPr lvl="0"/>
            <a:endParaRPr lang="en-GB" sz="2400" dirty="0"/>
          </a:p>
        </p:txBody>
      </p:sp>
      <p:sp>
        <p:nvSpPr>
          <p:cNvPr id="19" name="TextBox 18"/>
          <p:cNvSpPr txBox="1"/>
          <p:nvPr/>
        </p:nvSpPr>
        <p:spPr>
          <a:xfrm>
            <a:off x="5879976" y="1772816"/>
            <a:ext cx="4216093" cy="3908762"/>
          </a:xfrm>
          <a:prstGeom prst="rect">
            <a:avLst/>
          </a:prstGeom>
          <a:noFill/>
        </p:spPr>
        <p:txBody>
          <a:bodyPr wrap="square" rtlCol="0">
            <a:spAutoFit/>
          </a:bodyPr>
          <a:lstStyle/>
          <a:p>
            <a:pPr lvl="0">
              <a:buFont typeface="Arial" pitchFamily="34" charset="0"/>
              <a:buChar char="•"/>
            </a:pPr>
            <a:r>
              <a:rPr lang="en-GB" sz="2400" dirty="0"/>
              <a:t> </a:t>
            </a:r>
            <a:r>
              <a:rPr lang="en-GB" sz="2800" dirty="0">
                <a:latin typeface="+mj-lt"/>
              </a:rPr>
              <a:t>Tingling around the mouth</a:t>
            </a:r>
          </a:p>
          <a:p>
            <a:pPr lvl="0">
              <a:buFont typeface="Arial" pitchFamily="34" charset="0"/>
              <a:buChar char="•"/>
            </a:pPr>
            <a:r>
              <a:rPr lang="en-GB" sz="2800" dirty="0">
                <a:latin typeface="+mj-lt"/>
              </a:rPr>
              <a:t> Emotional</a:t>
            </a:r>
          </a:p>
          <a:p>
            <a:pPr lvl="0">
              <a:buFont typeface="Arial" pitchFamily="34" charset="0"/>
              <a:buChar char="•"/>
            </a:pPr>
            <a:r>
              <a:rPr lang="en-GB" sz="2800" dirty="0">
                <a:latin typeface="+mj-lt"/>
              </a:rPr>
              <a:t> Visual disturbance</a:t>
            </a:r>
          </a:p>
          <a:p>
            <a:pPr lvl="0">
              <a:buFont typeface="Arial" pitchFamily="34" charset="0"/>
              <a:buChar char="•"/>
            </a:pPr>
            <a:r>
              <a:rPr lang="en-GB" sz="2800" dirty="0">
                <a:latin typeface="+mj-lt"/>
              </a:rPr>
              <a:t> Headache</a:t>
            </a:r>
          </a:p>
          <a:p>
            <a:pPr lvl="0">
              <a:buFont typeface="Arial" pitchFamily="34" charset="0"/>
              <a:buChar char="•"/>
            </a:pPr>
            <a:r>
              <a:rPr lang="en-GB" sz="2800" dirty="0">
                <a:latin typeface="+mj-lt"/>
              </a:rPr>
              <a:t> Tiredness</a:t>
            </a:r>
          </a:p>
          <a:p>
            <a:pPr lvl="0">
              <a:buFont typeface="Arial" pitchFamily="34" charset="0"/>
              <a:buChar char="•"/>
            </a:pPr>
            <a:r>
              <a:rPr lang="en-GB" sz="2800" dirty="0">
                <a:latin typeface="+mj-lt"/>
              </a:rPr>
              <a:t> Pale face</a:t>
            </a:r>
          </a:p>
          <a:p>
            <a:pPr lvl="0">
              <a:buFont typeface="Arial" pitchFamily="34" charset="0"/>
              <a:buChar char="•"/>
            </a:pPr>
            <a:r>
              <a:rPr lang="en-GB" sz="2800" dirty="0">
                <a:latin typeface="+mj-lt"/>
              </a:rPr>
              <a:t> Sweating</a:t>
            </a:r>
          </a:p>
          <a:p>
            <a:pPr lvl="0">
              <a:buFont typeface="Arial" pitchFamily="34" charset="0"/>
              <a:buChar char="•"/>
            </a:pPr>
            <a:r>
              <a:rPr lang="en-GB" sz="2800" dirty="0">
                <a:latin typeface="+mj-lt"/>
              </a:rPr>
              <a:t> Dizziness</a:t>
            </a:r>
          </a:p>
          <a:p>
            <a:pPr lvl="0">
              <a:buFont typeface="Arial" pitchFamily="34" charset="0"/>
              <a:buChar char="•"/>
            </a:pPr>
            <a:endParaRPr lang="en-GB" sz="24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83020" y="5774319"/>
            <a:ext cx="913698" cy="913698"/>
          </a:xfrm>
          <a:prstGeom prst="rect">
            <a:avLst/>
          </a:prstGeom>
        </p:spPr>
      </p:pic>
      <p:pic>
        <p:nvPicPr>
          <p:cNvPr id="9" name="Picture 8"/>
          <p:cNvPicPr>
            <a:picLocks noChangeAspect="1"/>
          </p:cNvPicPr>
          <p:nvPr/>
        </p:nvPicPr>
        <p:blipFill>
          <a:blip r:embed="rId4"/>
          <a:stretch>
            <a:fillRect/>
          </a:stretch>
        </p:blipFill>
        <p:spPr>
          <a:xfrm>
            <a:off x="253449" y="5821661"/>
            <a:ext cx="909075" cy="871200"/>
          </a:xfrm>
          <a:prstGeom prst="rect">
            <a:avLst/>
          </a:prstGeom>
        </p:spPr>
      </p:pic>
      <p:pic>
        <p:nvPicPr>
          <p:cNvPr id="2" name="Picture 1"/>
          <p:cNvPicPr>
            <a:picLocks noChangeAspect="1"/>
          </p:cNvPicPr>
          <p:nvPr/>
        </p:nvPicPr>
        <p:blipFill>
          <a:blip r:embed="rId5"/>
          <a:stretch>
            <a:fillRect/>
          </a:stretch>
        </p:blipFill>
        <p:spPr>
          <a:xfrm>
            <a:off x="7964345" y="4204812"/>
            <a:ext cx="2452135" cy="2483205"/>
          </a:xfrm>
          <a:prstGeom prst="rect">
            <a:avLst/>
          </a:prstGeom>
        </p:spPr>
      </p:pic>
      <p:pic>
        <p:nvPicPr>
          <p:cNvPr id="3" name="Picture 2"/>
          <p:cNvPicPr>
            <a:picLocks noChangeAspect="1"/>
          </p:cNvPicPr>
          <p:nvPr/>
        </p:nvPicPr>
        <p:blipFill>
          <a:blip r:embed="rId6"/>
          <a:stretch>
            <a:fillRect/>
          </a:stretch>
        </p:blipFill>
        <p:spPr>
          <a:xfrm>
            <a:off x="9840561" y="1992299"/>
            <a:ext cx="2156157" cy="2212513"/>
          </a:xfrm>
          <a:prstGeom prst="rect">
            <a:avLst/>
          </a:prstGeom>
        </p:spPr>
      </p:pic>
      <p:pic>
        <p:nvPicPr>
          <p:cNvPr id="4" name="Picture 3"/>
          <p:cNvPicPr>
            <a:picLocks noChangeAspect="1"/>
          </p:cNvPicPr>
          <p:nvPr/>
        </p:nvPicPr>
        <p:blipFill>
          <a:blip r:embed="rId7"/>
          <a:stretch>
            <a:fillRect/>
          </a:stretch>
        </p:blipFill>
        <p:spPr>
          <a:xfrm>
            <a:off x="94154" y="1992299"/>
            <a:ext cx="2292016" cy="2308580"/>
          </a:xfrm>
          <a:prstGeom prst="rect">
            <a:avLst/>
          </a:prstGeom>
        </p:spPr>
      </p:pic>
    </p:spTree>
    <p:extLst>
      <p:ext uri="{BB962C8B-B14F-4D97-AF65-F5344CB8AC3E}">
        <p14:creationId xmlns:p14="http://schemas.microsoft.com/office/powerpoint/2010/main" val="34829166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226503" y="2117266"/>
            <a:ext cx="6293759" cy="1152128"/>
          </a:xfrm>
        </p:spPr>
        <p:txBody>
          <a:bodyPr>
            <a:noAutofit/>
          </a:bodyPr>
          <a:lstStyle/>
          <a:p>
            <a:r>
              <a:rPr lang="en-GB" b="1" dirty="0"/>
              <a:t>Causes of Hypoglycaemia</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9225" y="5704719"/>
            <a:ext cx="913698" cy="913698"/>
          </a:xfrm>
          <a:prstGeom prst="rect">
            <a:avLst/>
          </a:prstGeom>
        </p:spPr>
      </p:pic>
      <p:pic>
        <p:nvPicPr>
          <p:cNvPr id="8" name="Picture 7"/>
          <p:cNvPicPr>
            <a:picLocks noChangeAspect="1"/>
          </p:cNvPicPr>
          <p:nvPr/>
        </p:nvPicPr>
        <p:blipFill>
          <a:blip r:embed="rId4"/>
          <a:stretch>
            <a:fillRect/>
          </a:stretch>
        </p:blipFill>
        <p:spPr>
          <a:xfrm>
            <a:off x="253449" y="5821661"/>
            <a:ext cx="909075" cy="871200"/>
          </a:xfrm>
          <a:prstGeom prst="rect">
            <a:avLst/>
          </a:prstGeom>
        </p:spPr>
      </p:pic>
    </p:spTree>
    <p:extLst>
      <p:ext uri="{BB962C8B-B14F-4D97-AF65-F5344CB8AC3E}">
        <p14:creationId xmlns:p14="http://schemas.microsoft.com/office/powerpoint/2010/main" val="28081042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2887456" y="339837"/>
            <a:ext cx="6293759" cy="1152128"/>
          </a:xfrm>
        </p:spPr>
        <p:txBody>
          <a:bodyPr>
            <a:noAutofit/>
          </a:bodyPr>
          <a:lstStyle/>
          <a:p>
            <a:r>
              <a:rPr lang="en-GB" b="1" dirty="0"/>
              <a:t>Causes of Hypoglycaemia</a:t>
            </a:r>
          </a:p>
        </p:txBody>
      </p:sp>
      <p:sp>
        <p:nvSpPr>
          <p:cNvPr id="72707" name="Rectangle 3"/>
          <p:cNvSpPr>
            <a:spLocks noGrp="1" noChangeArrowheads="1"/>
          </p:cNvSpPr>
          <p:nvPr>
            <p:ph idx="1"/>
          </p:nvPr>
        </p:nvSpPr>
        <p:spPr>
          <a:xfrm>
            <a:off x="1346661" y="1729085"/>
            <a:ext cx="8229600" cy="3124966"/>
          </a:xfrm>
        </p:spPr>
        <p:txBody>
          <a:bodyPr>
            <a:noAutofit/>
          </a:bodyPr>
          <a:lstStyle/>
          <a:p>
            <a:pPr lvl="0"/>
            <a:r>
              <a:rPr lang="en-GB" dirty="0"/>
              <a:t>Too much insulin</a:t>
            </a:r>
          </a:p>
          <a:p>
            <a:pPr lvl="0"/>
            <a:r>
              <a:rPr lang="en-GB" dirty="0"/>
              <a:t>Too little food </a:t>
            </a:r>
          </a:p>
          <a:p>
            <a:pPr lvl="0"/>
            <a:r>
              <a:rPr lang="en-GB" dirty="0"/>
              <a:t>Physical activity</a:t>
            </a:r>
          </a:p>
          <a:p>
            <a:r>
              <a:rPr lang="en-GB" dirty="0"/>
              <a:t>Extremes of temperature e.g. Getting very hot or cold</a:t>
            </a:r>
          </a:p>
          <a:p>
            <a:r>
              <a:rPr lang="en-GB" dirty="0"/>
              <a:t>Stress / Hormones</a:t>
            </a:r>
          </a:p>
          <a:p>
            <a:r>
              <a:rPr lang="en-GB" dirty="0"/>
              <a:t>Alcohol</a:t>
            </a:r>
          </a:p>
        </p:txBody>
      </p:sp>
      <p:pic>
        <p:nvPicPr>
          <p:cNvPr id="10" name="Picture 9"/>
          <p:cNvPicPr>
            <a:picLocks noChangeAspect="1"/>
          </p:cNvPicPr>
          <p:nvPr/>
        </p:nvPicPr>
        <p:blipFill rotWithShape="1">
          <a:blip r:embed="rId3"/>
          <a:srcRect l="25938" t="2952" r="15773" b="35600"/>
          <a:stretch/>
        </p:blipFill>
        <p:spPr>
          <a:xfrm>
            <a:off x="9695422" y="1621164"/>
            <a:ext cx="1810215" cy="2858234"/>
          </a:xfrm>
          <a:prstGeom prst="rect">
            <a:avLst/>
          </a:prstGeom>
        </p:spPr>
      </p:pic>
      <p:pic>
        <p:nvPicPr>
          <p:cNvPr id="11" name="Picture 10"/>
          <p:cNvPicPr>
            <a:picLocks noChangeAspect="1"/>
          </p:cNvPicPr>
          <p:nvPr/>
        </p:nvPicPr>
        <p:blipFill>
          <a:blip r:embed="rId4"/>
          <a:stretch>
            <a:fillRect/>
          </a:stretch>
        </p:blipFill>
        <p:spPr>
          <a:xfrm>
            <a:off x="5144686" y="4124569"/>
            <a:ext cx="2154661" cy="222763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019225" y="5704719"/>
            <a:ext cx="913698" cy="913698"/>
          </a:xfrm>
          <a:prstGeom prst="rect">
            <a:avLst/>
          </a:prstGeom>
        </p:spPr>
      </p:pic>
      <p:pic>
        <p:nvPicPr>
          <p:cNvPr id="8" name="Picture 7"/>
          <p:cNvPicPr>
            <a:picLocks noChangeAspect="1"/>
          </p:cNvPicPr>
          <p:nvPr/>
        </p:nvPicPr>
        <p:blipFill>
          <a:blip r:embed="rId6"/>
          <a:stretch>
            <a:fillRect/>
          </a:stretch>
        </p:blipFill>
        <p:spPr>
          <a:xfrm>
            <a:off x="253449" y="5821661"/>
            <a:ext cx="909075" cy="871200"/>
          </a:xfrm>
          <a:prstGeom prst="rect">
            <a:avLst/>
          </a:prstGeom>
        </p:spPr>
      </p:pic>
    </p:spTree>
    <p:extLst>
      <p:ext uri="{BB962C8B-B14F-4D97-AF65-F5344CB8AC3E}">
        <p14:creationId xmlns:p14="http://schemas.microsoft.com/office/powerpoint/2010/main" val="41496850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a:xfrm>
            <a:off x="4969360" y="352454"/>
            <a:ext cx="2622094" cy="1143000"/>
          </a:xfrm>
        </p:spPr>
        <p:txBody>
          <a:bodyPr/>
          <a:lstStyle/>
          <a:p>
            <a:r>
              <a:rPr lang="en-GB" b="1" dirty="0"/>
              <a:t>Treatment</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529" y="5744701"/>
            <a:ext cx="913698" cy="913698"/>
          </a:xfrm>
          <a:prstGeom prst="rect">
            <a:avLst/>
          </a:prstGeom>
        </p:spPr>
      </p:pic>
      <p:pic>
        <p:nvPicPr>
          <p:cNvPr id="2" name="Picture 1"/>
          <p:cNvPicPr>
            <a:picLocks noChangeAspect="1"/>
          </p:cNvPicPr>
          <p:nvPr/>
        </p:nvPicPr>
        <p:blipFill>
          <a:blip r:embed="rId4"/>
          <a:stretch>
            <a:fillRect/>
          </a:stretch>
        </p:blipFill>
        <p:spPr>
          <a:xfrm>
            <a:off x="1922942" y="1584249"/>
            <a:ext cx="8595568" cy="3657601"/>
          </a:xfrm>
          <a:prstGeom prst="rect">
            <a:avLst/>
          </a:prstGeom>
          <a:ln w="19050">
            <a:solidFill>
              <a:schemeClr val="tx1"/>
            </a:solidFill>
          </a:ln>
        </p:spPr>
      </p:pic>
      <p:pic>
        <p:nvPicPr>
          <p:cNvPr id="7" name="Picture 6"/>
          <p:cNvPicPr>
            <a:picLocks noChangeAspect="1"/>
          </p:cNvPicPr>
          <p:nvPr/>
        </p:nvPicPr>
        <p:blipFill>
          <a:blip r:embed="rId5"/>
          <a:stretch>
            <a:fillRect/>
          </a:stretch>
        </p:blipFill>
        <p:spPr>
          <a:xfrm>
            <a:off x="253449" y="5821661"/>
            <a:ext cx="909075" cy="871200"/>
          </a:xfrm>
          <a:prstGeom prst="rect">
            <a:avLst/>
          </a:prstGeom>
        </p:spPr>
      </p:pic>
    </p:spTree>
    <p:extLst>
      <p:ext uri="{BB962C8B-B14F-4D97-AF65-F5344CB8AC3E}">
        <p14:creationId xmlns:p14="http://schemas.microsoft.com/office/powerpoint/2010/main" val="13030455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529" y="5744701"/>
            <a:ext cx="913698" cy="913698"/>
          </a:xfrm>
          <a:prstGeom prst="rect">
            <a:avLst/>
          </a:prstGeom>
        </p:spPr>
      </p:pic>
      <p:pic>
        <p:nvPicPr>
          <p:cNvPr id="7" name="Picture 6"/>
          <p:cNvPicPr>
            <a:picLocks noChangeAspect="1"/>
          </p:cNvPicPr>
          <p:nvPr/>
        </p:nvPicPr>
        <p:blipFill>
          <a:blip r:embed="rId4"/>
          <a:stretch>
            <a:fillRect/>
          </a:stretch>
        </p:blipFill>
        <p:spPr>
          <a:xfrm>
            <a:off x="253449" y="5821661"/>
            <a:ext cx="909075" cy="871200"/>
          </a:xfrm>
          <a:prstGeom prst="rect">
            <a:avLst/>
          </a:prstGeom>
        </p:spPr>
      </p:pic>
      <p:pic>
        <p:nvPicPr>
          <p:cNvPr id="4" name="Picture 3"/>
          <p:cNvPicPr>
            <a:picLocks noChangeAspect="1"/>
          </p:cNvPicPr>
          <p:nvPr/>
        </p:nvPicPr>
        <p:blipFill rotWithShape="1">
          <a:blip r:embed="rId5"/>
          <a:srcRect l="29831" t="22814" r="42191" b="9063"/>
          <a:stretch/>
        </p:blipFill>
        <p:spPr>
          <a:xfrm>
            <a:off x="3503489" y="79086"/>
            <a:ext cx="4828854" cy="6613775"/>
          </a:xfrm>
          <a:prstGeom prst="rect">
            <a:avLst/>
          </a:prstGeom>
        </p:spPr>
      </p:pic>
    </p:spTree>
    <p:extLst>
      <p:ext uri="{BB962C8B-B14F-4D97-AF65-F5344CB8AC3E}">
        <p14:creationId xmlns:p14="http://schemas.microsoft.com/office/powerpoint/2010/main" val="65383491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388" y="5855594"/>
            <a:ext cx="913698" cy="913698"/>
          </a:xfrm>
          <a:prstGeom prst="rect">
            <a:avLst/>
          </a:prstGeom>
        </p:spPr>
      </p:pic>
      <p:sp>
        <p:nvSpPr>
          <p:cNvPr id="5" name="TextBox 4"/>
          <p:cNvSpPr txBox="1"/>
          <p:nvPr/>
        </p:nvSpPr>
        <p:spPr>
          <a:xfrm>
            <a:off x="446567" y="212652"/>
            <a:ext cx="3859619" cy="769441"/>
          </a:xfrm>
          <a:prstGeom prst="rect">
            <a:avLst/>
          </a:prstGeom>
          <a:noFill/>
        </p:spPr>
        <p:txBody>
          <a:bodyPr wrap="square" rtlCol="0">
            <a:spAutoFit/>
          </a:bodyPr>
          <a:lstStyle/>
          <a:p>
            <a:r>
              <a:rPr lang="en-GB" sz="4400" b="1" dirty="0">
                <a:latin typeface="+mj-lt"/>
              </a:rPr>
              <a:t>For Mild Hypos</a:t>
            </a:r>
          </a:p>
        </p:txBody>
      </p:sp>
      <p:sp>
        <p:nvSpPr>
          <p:cNvPr id="8" name="TextBox 7"/>
          <p:cNvSpPr txBox="1"/>
          <p:nvPr/>
        </p:nvSpPr>
        <p:spPr>
          <a:xfrm>
            <a:off x="584791" y="1244009"/>
            <a:ext cx="3285460" cy="523220"/>
          </a:xfrm>
          <a:prstGeom prst="rect">
            <a:avLst/>
          </a:prstGeom>
          <a:noFill/>
        </p:spPr>
        <p:txBody>
          <a:bodyPr wrap="square" rtlCol="0">
            <a:spAutoFit/>
          </a:bodyPr>
          <a:lstStyle/>
          <a:p>
            <a:r>
              <a:rPr lang="en-GB" sz="2800" dirty="0">
                <a:latin typeface="+mj-lt"/>
              </a:rPr>
              <a:t>Step 1</a:t>
            </a:r>
          </a:p>
        </p:txBody>
      </p:sp>
      <p:pic>
        <p:nvPicPr>
          <p:cNvPr id="7" name="Picture 6"/>
          <p:cNvPicPr>
            <a:picLocks noChangeAspect="1"/>
          </p:cNvPicPr>
          <p:nvPr/>
        </p:nvPicPr>
        <p:blipFill>
          <a:blip r:embed="rId4"/>
          <a:stretch>
            <a:fillRect/>
          </a:stretch>
        </p:blipFill>
        <p:spPr>
          <a:xfrm>
            <a:off x="253449" y="5821661"/>
            <a:ext cx="909075" cy="871200"/>
          </a:xfrm>
          <a:prstGeom prst="rect">
            <a:avLst/>
          </a:prstGeom>
        </p:spPr>
      </p:pic>
      <p:pic>
        <p:nvPicPr>
          <p:cNvPr id="9" name="Picture 8"/>
          <p:cNvPicPr>
            <a:picLocks noChangeAspect="1"/>
          </p:cNvPicPr>
          <p:nvPr/>
        </p:nvPicPr>
        <p:blipFill>
          <a:blip r:embed="rId5"/>
          <a:stretch>
            <a:fillRect/>
          </a:stretch>
        </p:blipFill>
        <p:spPr>
          <a:xfrm>
            <a:off x="2277052" y="5019969"/>
            <a:ext cx="2560269" cy="1772956"/>
          </a:xfrm>
          <a:prstGeom prst="rect">
            <a:avLst/>
          </a:prstGeom>
        </p:spPr>
      </p:pic>
      <p:pic>
        <p:nvPicPr>
          <p:cNvPr id="10" name="Picture 9"/>
          <p:cNvPicPr>
            <a:picLocks noChangeAspect="1"/>
          </p:cNvPicPr>
          <p:nvPr/>
        </p:nvPicPr>
        <p:blipFill>
          <a:blip r:embed="rId6"/>
          <a:stretch>
            <a:fillRect/>
          </a:stretch>
        </p:blipFill>
        <p:spPr>
          <a:xfrm>
            <a:off x="10185990" y="3216348"/>
            <a:ext cx="1236921" cy="2478536"/>
          </a:xfrm>
          <a:prstGeom prst="rect">
            <a:avLst/>
          </a:prstGeom>
        </p:spPr>
      </p:pic>
      <p:pic>
        <p:nvPicPr>
          <p:cNvPr id="11" name="Picture 10"/>
          <p:cNvPicPr>
            <a:picLocks noChangeAspect="1"/>
          </p:cNvPicPr>
          <p:nvPr/>
        </p:nvPicPr>
        <p:blipFill>
          <a:blip r:embed="rId7"/>
          <a:stretch>
            <a:fillRect/>
          </a:stretch>
        </p:blipFill>
        <p:spPr>
          <a:xfrm>
            <a:off x="607321" y="2732567"/>
            <a:ext cx="1516881" cy="2022260"/>
          </a:xfrm>
          <a:prstGeom prst="rect">
            <a:avLst/>
          </a:prstGeom>
        </p:spPr>
      </p:pic>
      <p:pic>
        <p:nvPicPr>
          <p:cNvPr id="12" name="Picture 11"/>
          <p:cNvPicPr>
            <a:picLocks noChangeAspect="1"/>
          </p:cNvPicPr>
          <p:nvPr/>
        </p:nvPicPr>
        <p:blipFill>
          <a:blip r:embed="rId8"/>
          <a:stretch>
            <a:fillRect/>
          </a:stretch>
        </p:blipFill>
        <p:spPr>
          <a:xfrm>
            <a:off x="10360982" y="490869"/>
            <a:ext cx="1178755" cy="2241698"/>
          </a:xfrm>
          <a:prstGeom prst="rect">
            <a:avLst/>
          </a:prstGeom>
        </p:spPr>
      </p:pic>
      <p:pic>
        <p:nvPicPr>
          <p:cNvPr id="13" name="Picture 12"/>
          <p:cNvPicPr>
            <a:picLocks noChangeAspect="1"/>
          </p:cNvPicPr>
          <p:nvPr/>
        </p:nvPicPr>
        <p:blipFill>
          <a:blip r:embed="rId9"/>
          <a:stretch>
            <a:fillRect/>
          </a:stretch>
        </p:blipFill>
        <p:spPr>
          <a:xfrm>
            <a:off x="2782919" y="1609660"/>
            <a:ext cx="1722248" cy="2043915"/>
          </a:xfrm>
          <a:prstGeom prst="rect">
            <a:avLst/>
          </a:prstGeom>
        </p:spPr>
      </p:pic>
      <p:pic>
        <p:nvPicPr>
          <p:cNvPr id="2" name="Picture 1"/>
          <p:cNvPicPr>
            <a:picLocks noChangeAspect="1"/>
          </p:cNvPicPr>
          <p:nvPr/>
        </p:nvPicPr>
        <p:blipFill rotWithShape="1">
          <a:blip r:embed="rId10"/>
          <a:srcRect l="25281" t="20075" r="52556" b="27640"/>
          <a:stretch/>
        </p:blipFill>
        <p:spPr>
          <a:xfrm>
            <a:off x="5135996" y="318499"/>
            <a:ext cx="4575447" cy="6071599"/>
          </a:xfrm>
          <a:prstGeom prst="rect">
            <a:avLst/>
          </a:prstGeom>
        </p:spPr>
      </p:pic>
    </p:spTree>
    <p:extLst>
      <p:ext uri="{BB962C8B-B14F-4D97-AF65-F5344CB8AC3E}">
        <p14:creationId xmlns:p14="http://schemas.microsoft.com/office/powerpoint/2010/main" val="359395090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90600" y="3404043"/>
            <a:ext cx="1317171" cy="783311"/>
          </a:xfrm>
        </p:spPr>
        <p:txBody>
          <a:bodyPr>
            <a:normAutofit/>
          </a:bodyPr>
          <a:lstStyle/>
          <a:p>
            <a:r>
              <a:rPr lang="en-GB" sz="2800" dirty="0"/>
              <a:t>Step 3</a:t>
            </a:r>
          </a:p>
        </p:txBody>
      </p:sp>
      <p:pic>
        <p:nvPicPr>
          <p:cNvPr id="6" name="Picture 5"/>
          <p:cNvPicPr>
            <a:picLocks noChangeAspect="1"/>
          </p:cNvPicPr>
          <p:nvPr/>
        </p:nvPicPr>
        <p:blipFill>
          <a:blip r:embed="rId3"/>
          <a:stretch>
            <a:fillRect/>
          </a:stretch>
        </p:blipFill>
        <p:spPr>
          <a:xfrm>
            <a:off x="5374013" y="2192605"/>
            <a:ext cx="2579139" cy="870030"/>
          </a:xfrm>
          <a:prstGeom prst="rect">
            <a:avLst/>
          </a:prstGeom>
        </p:spPr>
      </p:pic>
      <p:sp>
        <p:nvSpPr>
          <p:cNvPr id="7" name="Title 1"/>
          <p:cNvSpPr txBox="1">
            <a:spLocks/>
          </p:cNvSpPr>
          <p:nvPr/>
        </p:nvSpPr>
        <p:spPr>
          <a:xfrm>
            <a:off x="990600" y="517525"/>
            <a:ext cx="1175657" cy="9193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2800" dirty="0"/>
              <a:t>Step 2</a:t>
            </a:r>
          </a:p>
        </p:txBody>
      </p:sp>
      <p:pic>
        <p:nvPicPr>
          <p:cNvPr id="9" name="Picture 8"/>
          <p:cNvPicPr>
            <a:picLocks noChangeAspect="1"/>
          </p:cNvPicPr>
          <p:nvPr/>
        </p:nvPicPr>
        <p:blipFill>
          <a:blip r:embed="rId4"/>
          <a:stretch>
            <a:fillRect/>
          </a:stretch>
        </p:blipFill>
        <p:spPr>
          <a:xfrm>
            <a:off x="253449" y="5821661"/>
            <a:ext cx="909075" cy="871200"/>
          </a:xfrm>
          <a:prstGeom prst="rect">
            <a:avLst/>
          </a:prstGeom>
        </p:spPr>
      </p:pic>
      <p:pic>
        <p:nvPicPr>
          <p:cNvPr id="3" name="Picture 2"/>
          <p:cNvPicPr>
            <a:picLocks noChangeAspect="1"/>
          </p:cNvPicPr>
          <p:nvPr/>
        </p:nvPicPr>
        <p:blipFill>
          <a:blip r:embed="rId5"/>
          <a:stretch>
            <a:fillRect/>
          </a:stretch>
        </p:blipFill>
        <p:spPr>
          <a:xfrm>
            <a:off x="4633646" y="5281571"/>
            <a:ext cx="1346038" cy="1391816"/>
          </a:xfrm>
          <a:prstGeom prst="rect">
            <a:avLst/>
          </a:prstGeom>
        </p:spPr>
      </p:pic>
      <p:pic>
        <p:nvPicPr>
          <p:cNvPr id="4" name="Picture 3"/>
          <p:cNvPicPr>
            <a:picLocks noChangeAspect="1"/>
          </p:cNvPicPr>
          <p:nvPr/>
        </p:nvPicPr>
        <p:blipFill>
          <a:blip r:embed="rId6"/>
          <a:stretch>
            <a:fillRect/>
          </a:stretch>
        </p:blipFill>
        <p:spPr>
          <a:xfrm>
            <a:off x="7028478" y="5256183"/>
            <a:ext cx="1457885" cy="1410856"/>
          </a:xfrm>
          <a:prstGeom prst="rect">
            <a:avLst/>
          </a:prstGeom>
        </p:spPr>
      </p:pic>
      <p:sp>
        <p:nvSpPr>
          <p:cNvPr id="10" name="TextBox 9"/>
          <p:cNvSpPr txBox="1"/>
          <p:nvPr/>
        </p:nvSpPr>
        <p:spPr>
          <a:xfrm>
            <a:off x="2307771" y="743202"/>
            <a:ext cx="9096544" cy="1107996"/>
          </a:xfrm>
          <a:prstGeom prst="rect">
            <a:avLst/>
          </a:prstGeom>
          <a:solidFill>
            <a:schemeClr val="accent4"/>
          </a:solidFill>
        </p:spPr>
        <p:txBody>
          <a:bodyPr wrap="square" rtlCol="0">
            <a:spAutoFit/>
          </a:bodyPr>
          <a:lstStyle/>
          <a:p>
            <a:r>
              <a:rPr lang="en-GB" sz="2200" dirty="0"/>
              <a:t>Wait 15 minutes and recheck blood glucose levels. If blood glucose is still less than 4.0mmol/l, repeat glucose treatment. It is not uncommon to have to repeat this more than once.</a:t>
            </a:r>
          </a:p>
        </p:txBody>
      </p:sp>
      <p:sp>
        <p:nvSpPr>
          <p:cNvPr id="11" name="Rectangle 10"/>
          <p:cNvSpPr/>
          <p:nvPr/>
        </p:nvSpPr>
        <p:spPr>
          <a:xfrm>
            <a:off x="2307771" y="3606838"/>
            <a:ext cx="9207233" cy="1446550"/>
          </a:xfrm>
          <a:prstGeom prst="rect">
            <a:avLst/>
          </a:prstGeom>
          <a:solidFill>
            <a:schemeClr val="bg1">
              <a:lumMod val="95000"/>
            </a:schemeClr>
          </a:solidFill>
        </p:spPr>
        <p:txBody>
          <a:bodyPr wrap="square">
            <a:spAutoFit/>
          </a:bodyPr>
          <a:lstStyle/>
          <a:p>
            <a:r>
              <a:rPr lang="en-GB" sz="2200" dirty="0"/>
              <a:t>When blood glucose level is above 4.0mmol/l, a small (10g) carbohydrate snack may be required e.g. a small piece of fruit, 1 digestive biscuit, 1 oat biscuit e.g. hobnob, 2 rich tea biscuits, 1 fig roll, 1 packet of mini cheddars or 1 box of raisins</a:t>
            </a:r>
          </a:p>
        </p:txBody>
      </p:sp>
    </p:spTree>
    <p:extLst>
      <p:ext uri="{BB962C8B-B14F-4D97-AF65-F5344CB8AC3E}">
        <p14:creationId xmlns:p14="http://schemas.microsoft.com/office/powerpoint/2010/main" val="5187231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8529" y="5744701"/>
            <a:ext cx="913698" cy="913698"/>
          </a:xfrm>
          <a:prstGeom prst="rect">
            <a:avLst/>
          </a:prstGeom>
        </p:spPr>
      </p:pic>
      <p:pic>
        <p:nvPicPr>
          <p:cNvPr id="7" name="Picture 6"/>
          <p:cNvPicPr>
            <a:picLocks noChangeAspect="1"/>
          </p:cNvPicPr>
          <p:nvPr/>
        </p:nvPicPr>
        <p:blipFill>
          <a:blip r:embed="rId4"/>
          <a:stretch>
            <a:fillRect/>
          </a:stretch>
        </p:blipFill>
        <p:spPr>
          <a:xfrm>
            <a:off x="253449" y="5821661"/>
            <a:ext cx="909075" cy="871200"/>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41005291"/>
              </p:ext>
            </p:extLst>
          </p:nvPr>
        </p:nvGraphicFramePr>
        <p:xfrm>
          <a:off x="1946845" y="116632"/>
          <a:ext cx="8568952" cy="6652659"/>
        </p:xfrm>
        <a:graphic>
          <a:graphicData uri="http://schemas.openxmlformats.org/drawingml/2006/table">
            <a:tbl>
              <a:tblPr/>
              <a:tblGrid>
                <a:gridCol w="3888432">
                  <a:extLst>
                    <a:ext uri="{9D8B030D-6E8A-4147-A177-3AD203B41FA5}">
                      <a16:colId xmlns:a16="http://schemas.microsoft.com/office/drawing/2014/main" xmlns="" val="20000"/>
                    </a:ext>
                  </a:extLst>
                </a:gridCol>
                <a:gridCol w="2232248">
                  <a:extLst>
                    <a:ext uri="{9D8B030D-6E8A-4147-A177-3AD203B41FA5}">
                      <a16:colId xmlns:a16="http://schemas.microsoft.com/office/drawing/2014/main" xmlns="" val="20001"/>
                    </a:ext>
                  </a:extLst>
                </a:gridCol>
                <a:gridCol w="2448272">
                  <a:extLst>
                    <a:ext uri="{9D8B030D-6E8A-4147-A177-3AD203B41FA5}">
                      <a16:colId xmlns:a16="http://schemas.microsoft.com/office/drawing/2014/main" xmlns="" val="20002"/>
                    </a:ext>
                  </a:extLst>
                </a:gridCol>
              </a:tblGrid>
              <a:tr h="216024">
                <a:tc>
                  <a:txBody>
                    <a:bodyPr/>
                    <a:lstStyle/>
                    <a:p>
                      <a:pPr algn="ctr">
                        <a:spcAft>
                          <a:spcPts val="0"/>
                        </a:spcAft>
                      </a:pPr>
                      <a:r>
                        <a:rPr lang="en-GB" sz="1600" b="1" dirty="0">
                          <a:latin typeface="Arial"/>
                          <a:ea typeface="Times New Roman"/>
                          <a:cs typeface="Times New Roman"/>
                        </a:rPr>
                        <a:t>MILD</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ctr">
                        <a:spcAft>
                          <a:spcPts val="0"/>
                        </a:spcAft>
                      </a:pPr>
                      <a:r>
                        <a:rPr lang="en-GB" sz="1600" b="1" dirty="0">
                          <a:latin typeface="Arial"/>
                          <a:ea typeface="Times New Roman"/>
                          <a:cs typeface="Times New Roman"/>
                        </a:rPr>
                        <a:t>MODERATE</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ctr">
                        <a:spcAft>
                          <a:spcPts val="0"/>
                        </a:spcAft>
                      </a:pPr>
                      <a:r>
                        <a:rPr lang="en-GB" sz="1600" b="1" dirty="0">
                          <a:latin typeface="Arial"/>
                          <a:ea typeface="Times New Roman"/>
                          <a:cs typeface="Times New Roman"/>
                        </a:rPr>
                        <a:t>SEVERE</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xmlns="" val="10000"/>
                  </a:ext>
                </a:extLst>
              </a:tr>
              <a:tr h="720974">
                <a:tc>
                  <a:txBody>
                    <a:bodyPr/>
                    <a:lstStyle/>
                    <a:p>
                      <a:pPr algn="l">
                        <a:spcAft>
                          <a:spcPts val="0"/>
                        </a:spcAft>
                      </a:pPr>
                      <a:endParaRPr lang="en-GB" sz="1600" dirty="0">
                        <a:latin typeface="Times New Roman"/>
                        <a:ea typeface="Times New Roman"/>
                      </a:endParaRPr>
                    </a:p>
                    <a:p>
                      <a:pPr algn="l">
                        <a:spcAft>
                          <a:spcPts val="0"/>
                        </a:spcAft>
                      </a:pPr>
                      <a:r>
                        <a:rPr lang="en-GB" sz="1600" b="1" dirty="0">
                          <a:latin typeface="Arial"/>
                          <a:ea typeface="Times New Roman"/>
                          <a:cs typeface="Times New Roman"/>
                        </a:rPr>
                        <a:t>If conscious and able to swallow</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l">
                        <a:spcAft>
                          <a:spcPts val="0"/>
                        </a:spcAft>
                      </a:pPr>
                      <a:r>
                        <a:rPr lang="en-GB" sz="1600" b="1" dirty="0">
                          <a:latin typeface="Arial"/>
                          <a:ea typeface="Times New Roman"/>
                          <a:cs typeface="Times New Roman"/>
                        </a:rPr>
                        <a:t>If conscious and able to swallow, but in need of assistance</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l">
                        <a:spcAft>
                          <a:spcPts val="0"/>
                        </a:spcAft>
                      </a:pPr>
                      <a:r>
                        <a:rPr lang="en-GB" sz="1600" b="1" dirty="0">
                          <a:latin typeface="Arial"/>
                          <a:ea typeface="Times New Roman"/>
                          <a:cs typeface="Times New Roman"/>
                        </a:rPr>
                        <a:t>If unconscious and unable to swallow</a:t>
                      </a:r>
                      <a:endParaRPr lang="en-GB" sz="1600" b="1"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xmlns="" val="10001"/>
                  </a:ext>
                </a:extLst>
              </a:tr>
              <a:tr h="132576">
                <a:tc gridSpan="3">
                  <a:txBody>
                    <a:bodyPr/>
                    <a:lstStyle/>
                    <a:p>
                      <a:pPr algn="l">
                        <a:spcAft>
                          <a:spcPts val="0"/>
                        </a:spcAft>
                      </a:pPr>
                      <a:endParaRPr lang="en-GB" sz="4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2"/>
                  </a:ext>
                </a:extLst>
              </a:tr>
              <a:tr h="2703652">
                <a:tc>
                  <a:txBody>
                    <a:bodyPr/>
                    <a:lstStyle/>
                    <a:p>
                      <a:pPr algn="l">
                        <a:spcAft>
                          <a:spcPts val="0"/>
                        </a:spcAft>
                      </a:pPr>
                      <a:r>
                        <a:rPr lang="en-GB" sz="1600" b="1" dirty="0">
                          <a:solidFill>
                            <a:schemeClr val="tx1"/>
                          </a:solidFill>
                          <a:latin typeface="Arial"/>
                          <a:ea typeface="Times New Roman"/>
                          <a:cs typeface="Times New Roman"/>
                        </a:rPr>
                        <a:t>Give 10g fast acting carbohydrate, </a:t>
                      </a:r>
                      <a:r>
                        <a:rPr lang="en-GB" sz="1600" b="1" dirty="0" err="1">
                          <a:solidFill>
                            <a:schemeClr val="tx1"/>
                          </a:solidFill>
                          <a:latin typeface="Arial"/>
                          <a:ea typeface="Times New Roman"/>
                          <a:cs typeface="Times New Roman"/>
                        </a:rPr>
                        <a:t>e.g</a:t>
                      </a:r>
                      <a:r>
                        <a:rPr lang="en-GB" sz="1600" b="1" dirty="0">
                          <a:solidFill>
                            <a:schemeClr val="tx1"/>
                          </a:solidFill>
                          <a:latin typeface="Arial"/>
                          <a:ea typeface="Times New Roman"/>
                          <a:cs typeface="Times New Roman"/>
                        </a:rPr>
                        <a:t>:</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110ml Lucozade Energy</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40ml Lift (previously</a:t>
                      </a:r>
                      <a:r>
                        <a:rPr lang="en-GB" sz="1600" b="1" baseline="0" dirty="0">
                          <a:solidFill>
                            <a:schemeClr val="tx1"/>
                          </a:solidFill>
                          <a:latin typeface="Arial"/>
                          <a:ea typeface="Times New Roman"/>
                          <a:cs typeface="Times New Roman"/>
                        </a:rPr>
                        <a:t> </a:t>
                      </a:r>
                      <a:r>
                        <a:rPr lang="en-GB" sz="1600" b="1" dirty="0" err="1">
                          <a:solidFill>
                            <a:schemeClr val="tx1"/>
                          </a:solidFill>
                          <a:latin typeface="Arial"/>
                          <a:ea typeface="Times New Roman"/>
                          <a:cs typeface="Times New Roman"/>
                        </a:rPr>
                        <a:t>Gluco</a:t>
                      </a:r>
                      <a:r>
                        <a:rPr lang="en-GB" sz="1600" b="1" dirty="0">
                          <a:solidFill>
                            <a:schemeClr val="tx1"/>
                          </a:solidFill>
                          <a:latin typeface="Arial"/>
                          <a:ea typeface="Times New Roman"/>
                          <a:cs typeface="Times New Roman"/>
                        </a:rPr>
                        <a:t> Juice)</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2 teaspoons glucose powder in 50ml water</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3 glucose tablets </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100ml coke</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220ml original ready to drink Ribena</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2 standard jelly babies</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3 Starbursts</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1 mini bag (16g) of </a:t>
                      </a:r>
                      <a:r>
                        <a:rPr lang="en-GB" sz="1600" b="1" dirty="0" err="1">
                          <a:solidFill>
                            <a:schemeClr val="tx1"/>
                          </a:solidFill>
                          <a:latin typeface="Arial"/>
                          <a:ea typeface="Times New Roman"/>
                          <a:cs typeface="Times New Roman"/>
                        </a:rPr>
                        <a:t>Haribo</a:t>
                      </a:r>
                      <a:r>
                        <a:rPr lang="en-GB" sz="1600" b="1" dirty="0">
                          <a:solidFill>
                            <a:schemeClr val="tx1"/>
                          </a:solidFill>
                          <a:latin typeface="Arial"/>
                          <a:ea typeface="Times New Roman"/>
                          <a:cs typeface="Times New Roman"/>
                        </a:rPr>
                        <a:t> </a:t>
                      </a:r>
                      <a:r>
                        <a:rPr lang="en-GB" sz="1600" b="1" dirty="0" err="1">
                          <a:solidFill>
                            <a:schemeClr val="tx1"/>
                          </a:solidFill>
                          <a:latin typeface="Arial"/>
                          <a:ea typeface="Times New Roman"/>
                          <a:cs typeface="Times New Roman"/>
                        </a:rPr>
                        <a:t>Starmix</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8 jelly tots</a:t>
                      </a:r>
                      <a:endParaRPr lang="en-GB" sz="1600" dirty="0">
                        <a:solidFill>
                          <a:schemeClr val="tx1"/>
                        </a:solidFill>
                        <a:latin typeface="Times New Roman"/>
                        <a:ea typeface="Times New Roman"/>
                      </a:endParaRPr>
                    </a:p>
                    <a:p>
                      <a:pPr algn="l">
                        <a:spcAft>
                          <a:spcPts val="0"/>
                        </a:spcAft>
                      </a:pPr>
                      <a:r>
                        <a:rPr lang="en-GB" sz="1600" b="1" dirty="0">
                          <a:solidFill>
                            <a:schemeClr val="tx1"/>
                          </a:solidFill>
                          <a:latin typeface="Arial"/>
                          <a:ea typeface="Times New Roman"/>
                          <a:cs typeface="Times New Roman"/>
                        </a:rPr>
                        <a:t>100ml orange juice</a:t>
                      </a:r>
                      <a:endParaRPr lang="en-GB" sz="1600" dirty="0">
                        <a:solidFill>
                          <a:schemeClr val="tx1"/>
                        </a:solidFill>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CFF99"/>
                    </a:solidFill>
                  </a:tcPr>
                </a:tc>
                <a:tc>
                  <a:txBody>
                    <a:bodyPr/>
                    <a:lstStyle/>
                    <a:p>
                      <a:pPr algn="l">
                        <a:spcAft>
                          <a:spcPts val="0"/>
                        </a:spcAft>
                      </a:pPr>
                      <a:r>
                        <a:rPr lang="en-GB" sz="1600" b="1" dirty="0">
                          <a:latin typeface="Arial"/>
                          <a:ea typeface="Times New Roman"/>
                          <a:cs typeface="Times New Roman"/>
                        </a:rPr>
                        <a:t> Give 1 tube of </a:t>
                      </a:r>
                      <a:r>
                        <a:rPr lang="en-GB" sz="1600" b="1" dirty="0" err="1">
                          <a:latin typeface="Arial"/>
                          <a:ea typeface="Times New Roman"/>
                          <a:cs typeface="Times New Roman"/>
                        </a:rPr>
                        <a:t>glucogel</a:t>
                      </a:r>
                      <a:r>
                        <a:rPr lang="en-GB" sz="1600" b="1" dirty="0">
                          <a:latin typeface="Arial"/>
                          <a:ea typeface="Times New Roman"/>
                          <a:cs typeface="Times New Roman"/>
                        </a:rPr>
                        <a:t> or sports gel slowly squeezed into  mouth. The gel should be swallowed. </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a:txBody>
                    <a:bodyPr/>
                    <a:lstStyle/>
                    <a:p>
                      <a:pPr algn="l">
                        <a:spcAft>
                          <a:spcPts val="0"/>
                        </a:spcAft>
                      </a:pPr>
                      <a:r>
                        <a:rPr lang="en-GB" sz="1600" b="1" dirty="0">
                          <a:latin typeface="Arial"/>
                          <a:ea typeface="Times New Roman"/>
                          <a:cs typeface="Times New Roman"/>
                        </a:rPr>
                        <a:t>Place patient in recovery position </a:t>
                      </a:r>
                      <a:endParaRPr lang="en-GB" sz="1600" dirty="0">
                        <a:latin typeface="Times New Roman"/>
                        <a:ea typeface="Times New Roman"/>
                      </a:endParaRPr>
                    </a:p>
                    <a:p>
                      <a:pPr algn="l">
                        <a:spcAft>
                          <a:spcPts val="0"/>
                        </a:spcAft>
                      </a:pPr>
                      <a:r>
                        <a:rPr lang="en-GB" sz="1600" b="1" dirty="0">
                          <a:latin typeface="Arial"/>
                          <a:ea typeface="Times New Roman"/>
                          <a:cs typeface="Times New Roman"/>
                        </a:rPr>
                        <a:t>Call 999 for an ambulance.</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3300"/>
                    </a:solidFill>
                  </a:tcPr>
                </a:tc>
                <a:extLst>
                  <a:ext uri="{0D108BD9-81ED-4DB2-BD59-A6C34878D82A}">
                    <a16:rowId xmlns:a16="http://schemas.microsoft.com/office/drawing/2014/main" xmlns="" val="10003"/>
                  </a:ext>
                </a:extLst>
              </a:tr>
              <a:tr h="180243">
                <a:tc gridSpan="3">
                  <a:txBody>
                    <a:bodyPr/>
                    <a:lstStyle/>
                    <a:p>
                      <a:pPr algn="l">
                        <a:spcAft>
                          <a:spcPts val="0"/>
                        </a:spcAft>
                      </a:pPr>
                      <a:endParaRPr lang="en-GB" sz="4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4"/>
                  </a:ext>
                </a:extLst>
              </a:tr>
              <a:tr h="901217">
                <a:tc gridSpan="2">
                  <a:txBody>
                    <a:bodyPr/>
                    <a:lstStyle/>
                    <a:p>
                      <a:pPr algn="l">
                        <a:spcAft>
                          <a:spcPts val="0"/>
                        </a:spcAft>
                      </a:pPr>
                      <a:endParaRPr lang="en-GB" sz="1600" dirty="0">
                        <a:latin typeface="Times New Roman"/>
                        <a:ea typeface="Times New Roman"/>
                      </a:endParaRPr>
                    </a:p>
                    <a:p>
                      <a:pPr algn="l">
                        <a:spcAft>
                          <a:spcPts val="0"/>
                        </a:spcAft>
                      </a:pPr>
                      <a:r>
                        <a:rPr lang="en-GB" sz="1600" b="1" dirty="0">
                          <a:latin typeface="Arial"/>
                          <a:ea typeface="Times New Roman"/>
                          <a:cs typeface="Times New Roman"/>
                        </a:rPr>
                        <a:t>Wait 10-15 minutes and recheck glucose levels, and record.</a:t>
                      </a:r>
                      <a:endParaRPr lang="en-GB" sz="1600" dirty="0">
                        <a:latin typeface="Times New Roman"/>
                        <a:ea typeface="Times New Roman"/>
                      </a:endParaRPr>
                    </a:p>
                    <a:p>
                      <a:pPr algn="l">
                        <a:spcAft>
                          <a:spcPts val="0"/>
                        </a:spcAft>
                      </a:pPr>
                      <a:r>
                        <a:rPr lang="en-GB" sz="1600" b="1" dirty="0">
                          <a:latin typeface="Arial"/>
                          <a:ea typeface="Times New Roman"/>
                          <a:cs typeface="Times New Roman"/>
                        </a:rPr>
                        <a:t>If reading is still less than 4.0mmol/l, repeat process. </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66"/>
                    </a:solidFill>
                  </a:tcPr>
                </a:tc>
                <a:tc hMerge="1">
                  <a:txBody>
                    <a:bodyPr/>
                    <a:lstStyle/>
                    <a:p>
                      <a:endParaRPr lang="en-GB"/>
                    </a:p>
                  </a:txBody>
                  <a:tcPr/>
                </a:tc>
                <a:tc>
                  <a:txBody>
                    <a:bodyPr/>
                    <a:lstStyle/>
                    <a:p>
                      <a:pPr algn="l">
                        <a:spcAft>
                          <a:spcPts val="0"/>
                        </a:spcAft>
                      </a:pPr>
                      <a:r>
                        <a:rPr lang="en-GB" sz="1600" b="1" dirty="0">
                          <a:latin typeface="Arial"/>
                          <a:ea typeface="Times New Roman"/>
                          <a:cs typeface="Times New Roman"/>
                        </a:rPr>
                        <a:t>Once patient is conscious, follow treatment for moderate or mild hypoglycaemia depending on level of consciousness</a:t>
                      </a:r>
                      <a:endParaRPr lang="en-GB" sz="1600" dirty="0">
                        <a:latin typeface="Times New Roman"/>
                        <a:ea typeface="Times New Roman"/>
                      </a:endParaRP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xmlns="" val="10005"/>
                  </a:ext>
                </a:extLst>
              </a:tr>
              <a:tr h="476094">
                <a:tc gridSpan="3">
                  <a:txBody>
                    <a:bodyPr/>
                    <a:lstStyle/>
                    <a:p>
                      <a:pPr algn="l"/>
                      <a:r>
                        <a:rPr lang="en-GB" sz="1600" b="1" dirty="0">
                          <a:latin typeface="Arial"/>
                          <a:cs typeface="Times New Roman"/>
                        </a:rPr>
                        <a:t>When blood glucose level is above 4.0mmol/l, give a 10g carbohydrate snack e.g. a small piece fruit, 1 digestive biscuit, 1 oat biscuit,  2 rich tea biscuits, 1 fig roll, 1 packet of mini cheddars or 1 box of raisins</a:t>
                      </a:r>
                      <a:r>
                        <a:rPr lang="en-GB" sz="1600" dirty="0">
                          <a:latin typeface="Times New Roman"/>
                        </a:rPr>
                        <a:t> </a:t>
                      </a:r>
                    </a:p>
                  </a:txBody>
                  <a:tcPr marL="38047" marR="38047"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10006"/>
                  </a:ext>
                </a:extLst>
              </a:tr>
            </a:tbl>
          </a:graphicData>
        </a:graphic>
      </p:graphicFrame>
    </p:spTree>
    <p:extLst>
      <p:ext uri="{BB962C8B-B14F-4D97-AF65-F5344CB8AC3E}">
        <p14:creationId xmlns:p14="http://schemas.microsoft.com/office/powerpoint/2010/main" val="32297926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133618" y="2281007"/>
            <a:ext cx="5571395" cy="1181384"/>
          </a:xfrm>
        </p:spPr>
        <p:txBody>
          <a:bodyPr>
            <a:normAutofit fontScale="90000"/>
          </a:bodyPr>
          <a:lstStyle/>
          <a:p>
            <a:pPr algn="ctr" eaLnBrk="1" hangingPunct="1"/>
            <a:r>
              <a:rPr lang="en-GB" b="1" dirty="0"/>
              <a:t>Signs and Symptoms</a:t>
            </a:r>
            <a:br>
              <a:rPr lang="en-GB" b="1" dirty="0"/>
            </a:br>
            <a:r>
              <a:rPr lang="en-GB" b="1" dirty="0"/>
              <a:t>of Type 1 Diabetes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94574774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292772" y="1565298"/>
            <a:ext cx="9834140" cy="2418122"/>
          </a:xfrm>
        </p:spPr>
        <p:txBody>
          <a:bodyPr>
            <a:normAutofit fontScale="85000" lnSpcReduction="20000"/>
          </a:bodyPr>
          <a:lstStyle/>
          <a:p>
            <a:r>
              <a:rPr lang="en-GB" sz="4000" dirty="0"/>
              <a:t> </a:t>
            </a:r>
            <a:r>
              <a:rPr lang="en-GB" sz="3300" dirty="0">
                <a:latin typeface="+mj-lt"/>
              </a:rPr>
              <a:t>If CYP has had hypoglycaemia before a meal (i.e. mid-morning)   </a:t>
            </a:r>
            <a:r>
              <a:rPr lang="en-GB" sz="3300" b="1" u="sng" dirty="0">
                <a:latin typeface="+mj-lt"/>
              </a:rPr>
              <a:t>DO NOT</a:t>
            </a:r>
            <a:r>
              <a:rPr lang="en-GB" sz="3300" dirty="0">
                <a:latin typeface="+mj-lt"/>
              </a:rPr>
              <a:t> give any </a:t>
            </a:r>
            <a:r>
              <a:rPr lang="en-GB" sz="3300" b="1" dirty="0">
                <a:latin typeface="+mj-lt"/>
              </a:rPr>
              <a:t>correction</a:t>
            </a:r>
            <a:r>
              <a:rPr lang="en-GB" sz="3300" dirty="0">
                <a:latin typeface="+mj-lt"/>
              </a:rPr>
              <a:t> insulin with mealtime dose </a:t>
            </a:r>
          </a:p>
          <a:p>
            <a:pPr marL="0" indent="0">
              <a:buNone/>
            </a:pPr>
            <a:endParaRPr lang="en-GB" sz="3300" dirty="0">
              <a:latin typeface="+mj-lt"/>
            </a:endParaRPr>
          </a:p>
          <a:p>
            <a:r>
              <a:rPr lang="en-GB" sz="3300" dirty="0">
                <a:latin typeface="+mj-lt"/>
              </a:rPr>
              <a:t>If CYP has a hypo at the mealtime, give fast acting carbohydrate and reduce mealtime insulin by subtracting 10g from total mealtime carbohydrate      </a:t>
            </a:r>
          </a:p>
          <a:p>
            <a:endParaRPr lang="en-GB" dirty="0"/>
          </a:p>
          <a:p>
            <a:pPr>
              <a:buNone/>
            </a:pPr>
            <a:endParaRPr lang="en-GB" dirty="0"/>
          </a:p>
        </p:txBody>
      </p:sp>
      <p:pic>
        <p:nvPicPr>
          <p:cNvPr id="2" name="Picture 1"/>
          <p:cNvPicPr>
            <a:picLocks noChangeAspect="1"/>
          </p:cNvPicPr>
          <p:nvPr/>
        </p:nvPicPr>
        <p:blipFill>
          <a:blip r:embed="rId3"/>
          <a:stretch>
            <a:fillRect/>
          </a:stretch>
        </p:blipFill>
        <p:spPr>
          <a:xfrm>
            <a:off x="4321760" y="4098814"/>
            <a:ext cx="3037200" cy="2626823"/>
          </a:xfrm>
          <a:prstGeom prst="rect">
            <a:avLst/>
          </a:prstGeom>
        </p:spPr>
      </p:pic>
      <p:sp>
        <p:nvSpPr>
          <p:cNvPr id="4" name="TextBox 3"/>
          <p:cNvSpPr txBox="1"/>
          <p:nvPr/>
        </p:nvSpPr>
        <p:spPr>
          <a:xfrm>
            <a:off x="2890911" y="437658"/>
            <a:ext cx="6286850" cy="830997"/>
          </a:xfrm>
          <a:prstGeom prst="rect">
            <a:avLst/>
          </a:prstGeom>
          <a:noFill/>
        </p:spPr>
        <p:txBody>
          <a:bodyPr wrap="square" rtlCol="0">
            <a:spAutoFit/>
          </a:bodyPr>
          <a:lstStyle/>
          <a:p>
            <a:r>
              <a:rPr lang="en-GB" sz="4800" b="1" dirty="0"/>
              <a:t>Mealtime </a:t>
            </a:r>
            <a:r>
              <a:rPr lang="en-GB" sz="4400" b="1" dirty="0"/>
              <a:t>Considerations</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41468" y="5704841"/>
            <a:ext cx="913698" cy="913698"/>
          </a:xfrm>
          <a:prstGeom prst="rect">
            <a:avLst/>
          </a:prstGeom>
        </p:spPr>
      </p:pic>
      <p:pic>
        <p:nvPicPr>
          <p:cNvPr id="6" name="Picture 5"/>
          <p:cNvPicPr>
            <a:picLocks noChangeAspect="1"/>
          </p:cNvPicPr>
          <p:nvPr/>
        </p:nvPicPr>
        <p:blipFill>
          <a:blip r:embed="rId5"/>
          <a:stretch>
            <a:fillRect/>
          </a:stretch>
        </p:blipFill>
        <p:spPr>
          <a:xfrm>
            <a:off x="184714" y="5854437"/>
            <a:ext cx="909075" cy="871200"/>
          </a:xfrm>
          <a:prstGeom prst="rect">
            <a:avLst/>
          </a:prstGeom>
        </p:spPr>
      </p:pic>
    </p:spTree>
    <p:extLst>
      <p:ext uri="{BB962C8B-B14F-4D97-AF65-F5344CB8AC3E}">
        <p14:creationId xmlns:p14="http://schemas.microsoft.com/office/powerpoint/2010/main" val="427740054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1.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graphicFrame>
        <p:nvGraphicFramePr>
          <p:cNvPr id="4" name="Group 3"/>
          <p:cNvGraphicFramePr>
            <a:graphicFrameLocks/>
          </p:cNvGraphicFramePr>
          <p:nvPr/>
        </p:nvGraphicFramePr>
        <p:xfrm>
          <a:off x="352570" y="1176300"/>
          <a:ext cx="5383212" cy="5090160"/>
        </p:xfrm>
        <a:graphic>
          <a:graphicData uri="http://schemas.openxmlformats.org/drawingml/2006/table">
            <a:tbl>
              <a:tblPr/>
              <a:tblGrid>
                <a:gridCol w="2787794">
                  <a:extLst>
                    <a:ext uri="{9D8B030D-6E8A-4147-A177-3AD203B41FA5}">
                      <a16:colId xmlns:a16="http://schemas.microsoft.com/office/drawing/2014/main" xmlns="" val="20000"/>
                    </a:ext>
                  </a:extLst>
                </a:gridCol>
                <a:gridCol w="2595418">
                  <a:extLst>
                    <a:ext uri="{9D8B030D-6E8A-4147-A177-3AD203B41FA5}">
                      <a16:colId xmlns:a16="http://schemas.microsoft.com/office/drawing/2014/main" xmlns="" val="20001"/>
                    </a:ext>
                  </a:extLst>
                </a:gridCol>
              </a:tblGrid>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Carbohydrate (grams)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a:ln>
                            <a:noFill/>
                          </a:ln>
                          <a:solidFill>
                            <a:schemeClr val="tx1"/>
                          </a:solidFill>
                          <a:effectLst/>
                          <a:latin typeface="+mj-lt"/>
                          <a:cs typeface="Arial" charset="0"/>
                        </a:rPr>
                        <a:t>Insulin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30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368300">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r h="369888">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80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8"/>
                  </a:ext>
                </a:extLst>
              </a:tr>
            </a:tbl>
          </a:graphicData>
        </a:graphic>
      </p:graphicFrame>
      <p:graphicFrame>
        <p:nvGraphicFramePr>
          <p:cNvPr id="5" name="Group 2"/>
          <p:cNvGraphicFramePr>
            <a:graphicFrameLocks/>
          </p:cNvGraphicFramePr>
          <p:nvPr/>
        </p:nvGraphicFramePr>
        <p:xfrm>
          <a:off x="6317671" y="1157914"/>
          <a:ext cx="5466918" cy="5126931"/>
        </p:xfrm>
        <a:graphic>
          <a:graphicData uri="http://schemas.openxmlformats.org/drawingml/2006/table">
            <a:tbl>
              <a:tblPr/>
              <a:tblGrid>
                <a:gridCol w="2701692">
                  <a:extLst>
                    <a:ext uri="{9D8B030D-6E8A-4147-A177-3AD203B41FA5}">
                      <a16:colId xmlns:a16="http://schemas.microsoft.com/office/drawing/2014/main" xmlns="" val="20000"/>
                    </a:ext>
                  </a:extLst>
                </a:gridCol>
                <a:gridCol w="2765226">
                  <a:extLst>
                    <a:ext uri="{9D8B030D-6E8A-4147-A177-3AD203B41FA5}">
                      <a16:colId xmlns:a16="http://schemas.microsoft.com/office/drawing/2014/main" xmlns="" val="20001"/>
                    </a:ext>
                  </a:extLst>
                </a:gridCol>
              </a:tblGrid>
              <a:tr h="135793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Blood glucose level before meal in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sz="2800" b="1" i="0" u="none" strike="noStrike" cap="none" normalizeH="0" baseline="0" dirty="0">
                          <a:ln>
                            <a:noFill/>
                          </a:ln>
                          <a:solidFill>
                            <a:schemeClr val="tx1"/>
                          </a:solidFill>
                          <a:effectLst/>
                          <a:latin typeface="+mj-lt"/>
                          <a:cs typeface="Arial" charset="0"/>
                        </a:rPr>
                        <a:t>Correction Insulin dose required</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8-10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 unit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1"/>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11-13 </a:t>
                      </a:r>
                      <a:r>
                        <a:rPr kumimoji="0" lang="en-GB" sz="2800" b="0" i="0" u="none" strike="noStrike" cap="none" normalizeH="0" baseline="0" dirty="0" err="1">
                          <a:ln>
                            <a:noFill/>
                          </a:ln>
                          <a:solidFill>
                            <a:schemeClr val="tx1"/>
                          </a:solidFill>
                          <a:effectLst/>
                          <a:latin typeface="+mj-lt"/>
                          <a:cs typeface="Arial" charset="0"/>
                        </a:rPr>
                        <a:t>mmol</a:t>
                      </a:r>
                      <a:r>
                        <a:rPr kumimoji="0" lang="en-GB" sz="2800" b="0" i="0" u="none" strike="noStrike" cap="none" normalizeH="0" baseline="0" dirty="0">
                          <a:ln>
                            <a:noFill/>
                          </a:ln>
                          <a:solidFill>
                            <a:schemeClr val="tx1"/>
                          </a:solidFill>
                          <a:effectLst/>
                          <a:latin typeface="+mj-lt"/>
                          <a:cs typeface="Arial" charset="0"/>
                        </a:rPr>
                        <a:t>/l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14-16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3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3"/>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17-19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4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4"/>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20-22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5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5"/>
                  </a:ext>
                </a:extLst>
              </a:tr>
              <a:tr h="514309">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23-25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6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6"/>
                  </a:ext>
                </a:extLst>
              </a:tr>
              <a:tr h="646371">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a:ln>
                            <a:noFill/>
                          </a:ln>
                          <a:solidFill>
                            <a:schemeClr val="tx1"/>
                          </a:solidFill>
                          <a:effectLst/>
                          <a:latin typeface="+mj-lt"/>
                          <a:cs typeface="Arial" charset="0"/>
                        </a:rPr>
                        <a:t>26-28 mmol/l</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Tx/>
                        <a:buNone/>
                        <a:tabLst/>
                      </a:pPr>
                      <a:r>
                        <a:rPr kumimoji="0" lang="en-GB" sz="2800" b="0" i="0" u="none" strike="noStrike" cap="none" normalizeH="0" baseline="0" dirty="0">
                          <a:ln>
                            <a:noFill/>
                          </a:ln>
                          <a:solidFill>
                            <a:schemeClr val="tx1"/>
                          </a:solidFill>
                          <a:effectLst/>
                          <a:latin typeface="+mj-lt"/>
                          <a:cs typeface="Arial" charset="0"/>
                        </a:rPr>
                        <a:t>7 units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7"/>
                  </a:ext>
                </a:extLst>
              </a:tr>
            </a:tbl>
          </a:graphicData>
        </a:graphic>
      </p:graphicFrame>
      <p:sp>
        <p:nvSpPr>
          <p:cNvPr id="6" name="TextBox 5"/>
          <p:cNvSpPr txBox="1"/>
          <p:nvPr/>
        </p:nvSpPr>
        <p:spPr>
          <a:xfrm>
            <a:off x="1973552" y="267854"/>
            <a:ext cx="2141248" cy="769441"/>
          </a:xfrm>
          <a:prstGeom prst="rect">
            <a:avLst/>
          </a:prstGeom>
          <a:noFill/>
        </p:spPr>
        <p:txBody>
          <a:bodyPr wrap="square" rtlCol="0">
            <a:spAutoFit/>
          </a:bodyPr>
          <a:lstStyle/>
          <a:p>
            <a:r>
              <a:rPr lang="en-GB" sz="4400" dirty="0">
                <a:latin typeface="+mj-lt"/>
              </a:rPr>
              <a:t>ICR 1:10</a:t>
            </a:r>
          </a:p>
        </p:txBody>
      </p:sp>
      <p:sp>
        <p:nvSpPr>
          <p:cNvPr id="7" name="TextBox 6"/>
          <p:cNvSpPr txBox="1"/>
          <p:nvPr/>
        </p:nvSpPr>
        <p:spPr>
          <a:xfrm>
            <a:off x="8178294" y="267854"/>
            <a:ext cx="1745673" cy="769441"/>
          </a:xfrm>
          <a:prstGeom prst="rect">
            <a:avLst/>
          </a:prstGeom>
          <a:noFill/>
        </p:spPr>
        <p:txBody>
          <a:bodyPr wrap="square" rtlCol="0">
            <a:spAutoFit/>
          </a:bodyPr>
          <a:lstStyle/>
          <a:p>
            <a:r>
              <a:rPr lang="en-GB" sz="4400" dirty="0">
                <a:latin typeface="+mj-lt"/>
              </a:rPr>
              <a:t>ISF 1:3</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9" name="Picture 8"/>
          <p:cNvPicPr>
            <a:picLocks noChangeAspect="1"/>
          </p:cNvPicPr>
          <p:nvPr/>
        </p:nvPicPr>
        <p:blipFill>
          <a:blip r:embed="rId4"/>
          <a:stretch>
            <a:fillRect/>
          </a:stretch>
        </p:blipFill>
        <p:spPr>
          <a:xfrm>
            <a:off x="184714" y="5854437"/>
            <a:ext cx="909075" cy="871200"/>
          </a:xfrm>
          <a:prstGeom prst="rect">
            <a:avLst/>
          </a:prstGeom>
        </p:spPr>
      </p:pic>
    </p:spTree>
    <p:extLst>
      <p:ext uri="{BB962C8B-B14F-4D97-AF65-F5344CB8AC3E}">
        <p14:creationId xmlns:p14="http://schemas.microsoft.com/office/powerpoint/2010/main" val="182292876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2.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50723" y="16625"/>
            <a:ext cx="2690553" cy="1143000"/>
          </a:xfrm>
        </p:spPr>
        <p:txBody>
          <a:bodyPr/>
          <a:lstStyle/>
          <a:p>
            <a:r>
              <a:rPr lang="en-GB" b="1" dirty="0"/>
              <a:t>Scenario 3</a:t>
            </a:r>
          </a:p>
        </p:txBody>
      </p:sp>
      <p:sp>
        <p:nvSpPr>
          <p:cNvPr id="4" name="Rectangle 3"/>
          <p:cNvSpPr>
            <a:spLocks noGrp="1" noChangeArrowheads="1"/>
          </p:cNvSpPr>
          <p:nvPr>
            <p:ph idx="1"/>
          </p:nvPr>
        </p:nvSpPr>
        <p:spPr>
          <a:xfrm>
            <a:off x="1981200" y="1124744"/>
            <a:ext cx="8229600" cy="5256584"/>
          </a:xfrm>
        </p:spPr>
        <p:txBody>
          <a:bodyPr/>
          <a:lstStyle/>
          <a:p>
            <a:pPr>
              <a:buFontTx/>
              <a:buNone/>
            </a:pPr>
            <a:r>
              <a:rPr lang="en-GB" dirty="0">
                <a:latin typeface="+mj-lt"/>
              </a:rPr>
              <a:t>Insulin: CHO ratio			1:10g</a:t>
            </a:r>
          </a:p>
          <a:p>
            <a:pPr>
              <a:buFontTx/>
              <a:buNone/>
            </a:pPr>
            <a:r>
              <a:rPr lang="en-GB" dirty="0">
                <a:latin typeface="+mj-lt"/>
              </a:rPr>
              <a:t>Insulin correction dose		1:3mmol/l</a:t>
            </a:r>
          </a:p>
          <a:p>
            <a:pPr>
              <a:buFontTx/>
              <a:buNone/>
            </a:pPr>
            <a:endParaRPr lang="en-GB" dirty="0">
              <a:latin typeface="+mj-lt"/>
            </a:endParaRPr>
          </a:p>
          <a:p>
            <a:pPr>
              <a:buFontTx/>
              <a:buNone/>
            </a:pPr>
            <a:r>
              <a:rPr lang="en-GB" dirty="0">
                <a:latin typeface="+mj-lt"/>
              </a:rPr>
              <a:t>Pre meal blood glucose		12.5 </a:t>
            </a:r>
            <a:r>
              <a:rPr lang="en-GB" dirty="0" err="1">
                <a:latin typeface="+mj-lt"/>
              </a:rPr>
              <a:t>mmol</a:t>
            </a:r>
            <a:r>
              <a:rPr lang="en-GB" dirty="0">
                <a:latin typeface="+mj-lt"/>
              </a:rPr>
              <a:t>/l</a:t>
            </a:r>
          </a:p>
          <a:p>
            <a:pPr>
              <a:buFontTx/>
              <a:buNone/>
            </a:pPr>
            <a:r>
              <a:rPr lang="en-GB" dirty="0">
                <a:latin typeface="+mj-lt"/>
              </a:rPr>
              <a:t>*Had a hypo mid-morning*</a:t>
            </a:r>
          </a:p>
          <a:p>
            <a:pPr>
              <a:buFontTx/>
              <a:buNone/>
            </a:pPr>
            <a:r>
              <a:rPr lang="en-GB" dirty="0">
                <a:latin typeface="+mj-lt"/>
              </a:rPr>
              <a:t>CHO in meal				 50g</a:t>
            </a:r>
          </a:p>
          <a:p>
            <a:pPr>
              <a:buFontTx/>
              <a:buNone/>
            </a:pPr>
            <a:r>
              <a:rPr lang="en-GB" dirty="0">
                <a:latin typeface="+mj-lt"/>
              </a:rPr>
              <a:t>							</a:t>
            </a:r>
          </a:p>
          <a:p>
            <a:pPr>
              <a:buFontTx/>
              <a:buNone/>
            </a:pPr>
            <a:r>
              <a:rPr lang="en-GB" dirty="0">
                <a:latin typeface="+mj-lt"/>
              </a:rPr>
              <a:t>Insulin for CHO			??</a:t>
            </a:r>
          </a:p>
          <a:p>
            <a:pPr>
              <a:buFontTx/>
              <a:buNone/>
            </a:pPr>
            <a:r>
              <a:rPr lang="en-GB" dirty="0">
                <a:latin typeface="+mj-lt"/>
              </a:rPr>
              <a:t>Insulin for correction		??	</a:t>
            </a:r>
          </a:p>
          <a:p>
            <a:pPr>
              <a:buFontTx/>
              <a:buNone/>
            </a:pPr>
            <a:r>
              <a:rPr lang="en-GB" dirty="0">
                <a:latin typeface="+mj-lt"/>
              </a:rPr>
              <a:t>Total insulin				??</a:t>
            </a:r>
          </a:p>
          <a:p>
            <a:pPr>
              <a:buFontTx/>
              <a:buNone/>
            </a:pPr>
            <a:endParaRPr lang="en-GB" dirty="0"/>
          </a:p>
          <a:p>
            <a:pPr>
              <a:buFontTx/>
              <a:buNone/>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1468" y="5704841"/>
            <a:ext cx="913698" cy="913698"/>
          </a:xfrm>
          <a:prstGeom prst="rect">
            <a:avLst/>
          </a:prstGeom>
        </p:spPr>
      </p:pic>
      <p:pic>
        <p:nvPicPr>
          <p:cNvPr id="6" name="Picture 5"/>
          <p:cNvPicPr>
            <a:picLocks noChangeAspect="1"/>
          </p:cNvPicPr>
          <p:nvPr/>
        </p:nvPicPr>
        <p:blipFill>
          <a:blip r:embed="rId3"/>
          <a:stretch>
            <a:fillRect/>
          </a:stretch>
        </p:blipFill>
        <p:spPr>
          <a:xfrm>
            <a:off x="184714" y="5854437"/>
            <a:ext cx="909075" cy="871200"/>
          </a:xfrm>
          <a:prstGeom prst="rect">
            <a:avLst/>
          </a:prstGeom>
        </p:spPr>
      </p:pic>
    </p:spTree>
    <p:extLst>
      <p:ext uri="{BB962C8B-B14F-4D97-AF65-F5344CB8AC3E}">
        <p14:creationId xmlns:p14="http://schemas.microsoft.com/office/powerpoint/2010/main" val="298806440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966854" y="111379"/>
            <a:ext cx="2258291" cy="1143000"/>
          </a:xfrm>
        </p:spPr>
        <p:txBody>
          <a:bodyPr/>
          <a:lstStyle/>
          <a:p>
            <a:r>
              <a:rPr lang="en-GB" b="1" dirty="0"/>
              <a:t>Answers</a:t>
            </a:r>
            <a:r>
              <a:rPr lang="en-GB" dirty="0"/>
              <a:t> </a:t>
            </a:r>
          </a:p>
        </p:txBody>
      </p:sp>
      <p:sp>
        <p:nvSpPr>
          <p:cNvPr id="4" name="Rectangle 3"/>
          <p:cNvSpPr>
            <a:spLocks noGrp="1" noChangeArrowheads="1"/>
          </p:cNvSpPr>
          <p:nvPr>
            <p:ph idx="1"/>
          </p:nvPr>
        </p:nvSpPr>
        <p:spPr>
          <a:xfrm>
            <a:off x="1981200" y="1254379"/>
            <a:ext cx="8229600" cy="5073427"/>
          </a:xfrm>
        </p:spPr>
        <p:txBody>
          <a:bodyPr>
            <a:normAutofit lnSpcReduction="10000"/>
          </a:bodyPr>
          <a:lstStyle/>
          <a:p>
            <a:pPr>
              <a:buFontTx/>
              <a:buNone/>
            </a:pPr>
            <a:r>
              <a:rPr lang="en-GB" dirty="0">
                <a:latin typeface="+mj-lt"/>
              </a:rPr>
              <a:t>Insulin: CHO ratio			1:10g</a:t>
            </a:r>
          </a:p>
          <a:p>
            <a:pPr>
              <a:buFontTx/>
              <a:buNone/>
            </a:pPr>
            <a:r>
              <a:rPr lang="en-GB" dirty="0">
                <a:latin typeface="+mj-lt"/>
              </a:rPr>
              <a:t>Insulin correction dose		1:3mmol/l</a:t>
            </a:r>
          </a:p>
          <a:p>
            <a:pPr>
              <a:buFontTx/>
              <a:buNone/>
            </a:pPr>
            <a:endParaRPr lang="en-GB" dirty="0">
              <a:latin typeface="+mj-lt"/>
            </a:endParaRPr>
          </a:p>
          <a:p>
            <a:pPr>
              <a:buFontTx/>
              <a:buNone/>
            </a:pPr>
            <a:r>
              <a:rPr lang="en-GB" dirty="0">
                <a:latin typeface="+mj-lt"/>
              </a:rPr>
              <a:t>Pre meal blood glucose		12.5 </a:t>
            </a:r>
            <a:r>
              <a:rPr lang="en-GB" dirty="0" err="1">
                <a:latin typeface="+mj-lt"/>
              </a:rPr>
              <a:t>mmol</a:t>
            </a:r>
            <a:r>
              <a:rPr lang="en-GB" dirty="0">
                <a:latin typeface="+mj-lt"/>
              </a:rPr>
              <a:t>/l</a:t>
            </a:r>
          </a:p>
          <a:p>
            <a:pPr>
              <a:buFontTx/>
              <a:buNone/>
            </a:pPr>
            <a:r>
              <a:rPr lang="en-GB" i="1" dirty="0">
                <a:latin typeface="+mj-lt"/>
              </a:rPr>
              <a:t>*Had a hypo mid-morning*</a:t>
            </a:r>
          </a:p>
          <a:p>
            <a:pPr>
              <a:buFontTx/>
              <a:buNone/>
            </a:pPr>
            <a:r>
              <a:rPr lang="en-GB" dirty="0">
                <a:latin typeface="+mj-lt"/>
              </a:rPr>
              <a:t>CHO in meal				 50g</a:t>
            </a:r>
          </a:p>
          <a:p>
            <a:pPr>
              <a:buFontTx/>
              <a:buNone/>
            </a:pPr>
            <a:r>
              <a:rPr lang="en-GB" dirty="0">
                <a:latin typeface="+mj-lt"/>
              </a:rPr>
              <a:t>							</a:t>
            </a:r>
          </a:p>
          <a:p>
            <a:pPr>
              <a:buFontTx/>
              <a:buNone/>
            </a:pPr>
            <a:r>
              <a:rPr lang="en-GB" dirty="0">
                <a:latin typeface="+mj-lt"/>
              </a:rPr>
              <a:t>Insulin for CHO			5 units</a:t>
            </a:r>
          </a:p>
          <a:p>
            <a:pPr>
              <a:buFontTx/>
              <a:buNone/>
            </a:pPr>
            <a:r>
              <a:rPr lang="en-GB" dirty="0">
                <a:latin typeface="+mj-lt"/>
              </a:rPr>
              <a:t>Insulin for correction		0 units	</a:t>
            </a:r>
          </a:p>
          <a:p>
            <a:pPr>
              <a:buFontTx/>
              <a:buNone/>
            </a:pPr>
            <a:r>
              <a:rPr lang="en-GB" dirty="0">
                <a:latin typeface="+mj-lt"/>
              </a:rPr>
              <a:t>Total insulin				5 units</a:t>
            </a:r>
          </a:p>
          <a:p>
            <a:pPr>
              <a:buFontTx/>
              <a:buNone/>
            </a:pPr>
            <a:endParaRPr lang="en-GB" dirty="0"/>
          </a:p>
          <a:p>
            <a:pPr>
              <a:buFontTx/>
              <a:buNone/>
            </a:pP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1468" y="5704841"/>
            <a:ext cx="913698" cy="913698"/>
          </a:xfrm>
          <a:prstGeom prst="rect">
            <a:avLst/>
          </a:prstGeom>
        </p:spPr>
      </p:pic>
      <p:pic>
        <p:nvPicPr>
          <p:cNvPr id="6" name="Picture 5"/>
          <p:cNvPicPr>
            <a:picLocks noChangeAspect="1"/>
          </p:cNvPicPr>
          <p:nvPr/>
        </p:nvPicPr>
        <p:blipFill>
          <a:blip r:embed="rId3"/>
          <a:stretch>
            <a:fillRect/>
          </a:stretch>
        </p:blipFill>
        <p:spPr>
          <a:xfrm>
            <a:off x="184714" y="5854437"/>
            <a:ext cx="909075" cy="871200"/>
          </a:xfrm>
          <a:prstGeom prst="rect">
            <a:avLst/>
          </a:prstGeom>
        </p:spPr>
      </p:pic>
    </p:spTree>
    <p:extLst>
      <p:ext uri="{BB962C8B-B14F-4D97-AF65-F5344CB8AC3E}">
        <p14:creationId xmlns:p14="http://schemas.microsoft.com/office/powerpoint/2010/main" val="179454192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4.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799490" y="16625"/>
            <a:ext cx="2613707" cy="1371600"/>
          </a:xfrm>
        </p:spPr>
        <p:txBody>
          <a:bodyPr/>
          <a:lstStyle/>
          <a:p>
            <a:r>
              <a:rPr lang="en-GB" b="1" dirty="0">
                <a:solidFill>
                  <a:schemeClr val="tx1"/>
                </a:solidFill>
              </a:rPr>
              <a:t>Scenario 4</a:t>
            </a:r>
          </a:p>
        </p:txBody>
      </p:sp>
      <p:sp>
        <p:nvSpPr>
          <p:cNvPr id="39939" name="Rectangle 3"/>
          <p:cNvSpPr>
            <a:spLocks noGrp="1" noChangeArrowheads="1"/>
          </p:cNvSpPr>
          <p:nvPr>
            <p:ph type="body" idx="1"/>
          </p:nvPr>
        </p:nvSpPr>
        <p:spPr>
          <a:xfrm>
            <a:off x="1991544" y="1178460"/>
            <a:ext cx="8229600" cy="4781550"/>
          </a:xfrm>
        </p:spPr>
        <p:txBody>
          <a:bodyPr>
            <a:normAutofit lnSpcReduction="10000"/>
          </a:bodyPr>
          <a:lstStyle/>
          <a:p>
            <a:pPr>
              <a:buFontTx/>
              <a:buNone/>
            </a:pPr>
            <a:r>
              <a:rPr lang="en-GB" b="1" u="sng" dirty="0">
                <a:latin typeface="+mj-lt"/>
              </a:rPr>
              <a:t>Wednesday</a:t>
            </a:r>
          </a:p>
          <a:p>
            <a:pPr>
              <a:buFontTx/>
              <a:buNone/>
            </a:pPr>
            <a:r>
              <a:rPr lang="en-GB" dirty="0">
                <a:latin typeface="+mj-lt"/>
              </a:rPr>
              <a:t>Insulin: CHO ratio			1:10g</a:t>
            </a:r>
          </a:p>
          <a:p>
            <a:pPr>
              <a:buFontTx/>
              <a:buNone/>
            </a:pPr>
            <a:r>
              <a:rPr lang="en-GB" dirty="0">
                <a:latin typeface="+mj-lt"/>
              </a:rPr>
              <a:t>Insulin correction dose		1:3mmol/l</a:t>
            </a:r>
          </a:p>
          <a:p>
            <a:pPr>
              <a:buFontTx/>
              <a:buNone/>
            </a:pPr>
            <a:endParaRPr lang="en-GB" dirty="0">
              <a:latin typeface="+mj-lt"/>
            </a:endParaRPr>
          </a:p>
          <a:p>
            <a:pPr>
              <a:buFontTx/>
              <a:buNone/>
            </a:pPr>
            <a:r>
              <a:rPr lang="en-GB" dirty="0">
                <a:latin typeface="+mj-lt"/>
              </a:rPr>
              <a:t>Pre meal blood glucose		3.8 </a:t>
            </a:r>
            <a:r>
              <a:rPr lang="en-GB" dirty="0" err="1">
                <a:latin typeface="+mj-lt"/>
              </a:rPr>
              <a:t>mmol</a:t>
            </a:r>
            <a:r>
              <a:rPr lang="en-GB" dirty="0">
                <a:latin typeface="+mj-lt"/>
              </a:rPr>
              <a:t>/l</a:t>
            </a:r>
          </a:p>
          <a:p>
            <a:pPr>
              <a:buFontTx/>
              <a:buNone/>
            </a:pPr>
            <a:r>
              <a:rPr lang="en-GB" dirty="0">
                <a:latin typeface="+mj-lt"/>
              </a:rPr>
              <a:t>CHO in meal				50g</a:t>
            </a:r>
          </a:p>
          <a:p>
            <a:pPr>
              <a:buFontTx/>
              <a:buNone/>
            </a:pPr>
            <a:r>
              <a:rPr lang="en-GB" dirty="0">
                <a:latin typeface="+mj-lt"/>
              </a:rPr>
              <a:t>							</a:t>
            </a:r>
          </a:p>
          <a:p>
            <a:pPr>
              <a:buFontTx/>
              <a:buNone/>
            </a:pPr>
            <a:r>
              <a:rPr lang="en-GB" dirty="0">
                <a:latin typeface="+mj-lt"/>
              </a:rPr>
              <a:t>Insulin for CHO			?</a:t>
            </a:r>
          </a:p>
          <a:p>
            <a:pPr>
              <a:buFontTx/>
              <a:buNone/>
            </a:pPr>
            <a:r>
              <a:rPr lang="en-GB" dirty="0">
                <a:latin typeface="+mj-lt"/>
              </a:rPr>
              <a:t>Insulin correction dose		?</a:t>
            </a:r>
          </a:p>
          <a:p>
            <a:pPr>
              <a:buFontTx/>
              <a:buNone/>
            </a:pPr>
            <a:r>
              <a:rPr lang="en-GB" dirty="0">
                <a:latin typeface="+mj-lt"/>
              </a:rPr>
              <a:t>Total insulin				?</a:t>
            </a:r>
          </a:p>
          <a:p>
            <a:pPr>
              <a:buFontTx/>
              <a:buNone/>
            </a:pPr>
            <a:endParaRPr lang="en-GB" dirty="0"/>
          </a:p>
          <a:p>
            <a:pPr>
              <a:buFontTx/>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1468" y="5704841"/>
            <a:ext cx="913698" cy="913698"/>
          </a:xfrm>
          <a:prstGeom prst="rect">
            <a:avLst/>
          </a:prstGeom>
        </p:spPr>
      </p:pic>
      <p:pic>
        <p:nvPicPr>
          <p:cNvPr id="5" name="Picture 4"/>
          <p:cNvPicPr>
            <a:picLocks noChangeAspect="1"/>
          </p:cNvPicPr>
          <p:nvPr/>
        </p:nvPicPr>
        <p:blipFill>
          <a:blip r:embed="rId3"/>
          <a:stretch>
            <a:fillRect/>
          </a:stretch>
        </p:blipFill>
        <p:spPr>
          <a:xfrm>
            <a:off x="184714" y="5854437"/>
            <a:ext cx="909075" cy="871200"/>
          </a:xfrm>
          <a:prstGeom prst="rect">
            <a:avLst/>
          </a:prstGeom>
        </p:spPr>
      </p:pic>
    </p:spTree>
    <p:extLst>
      <p:ext uri="{BB962C8B-B14F-4D97-AF65-F5344CB8AC3E}">
        <p14:creationId xmlns:p14="http://schemas.microsoft.com/office/powerpoint/2010/main" val="50417665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5.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4972411" y="228600"/>
            <a:ext cx="2247178" cy="1371600"/>
          </a:xfrm>
        </p:spPr>
        <p:txBody>
          <a:bodyPr/>
          <a:lstStyle/>
          <a:p>
            <a:r>
              <a:rPr lang="en-GB" b="1" dirty="0">
                <a:solidFill>
                  <a:schemeClr val="tx1"/>
                </a:solidFill>
              </a:rPr>
              <a:t>Answers</a:t>
            </a:r>
          </a:p>
        </p:txBody>
      </p:sp>
      <p:sp>
        <p:nvSpPr>
          <p:cNvPr id="39939" name="Rectangle 3"/>
          <p:cNvSpPr>
            <a:spLocks noGrp="1" noChangeArrowheads="1"/>
          </p:cNvSpPr>
          <p:nvPr>
            <p:ph type="body" idx="1"/>
          </p:nvPr>
        </p:nvSpPr>
        <p:spPr>
          <a:xfrm>
            <a:off x="1981200" y="1600200"/>
            <a:ext cx="8229600" cy="4781550"/>
          </a:xfrm>
        </p:spPr>
        <p:txBody>
          <a:bodyPr/>
          <a:lstStyle/>
          <a:p>
            <a:pPr>
              <a:buFontTx/>
              <a:buNone/>
            </a:pPr>
            <a:r>
              <a:rPr lang="en-GB" dirty="0">
                <a:latin typeface="+mj-lt"/>
              </a:rPr>
              <a:t>Insulin: CHO ratio			1:10g</a:t>
            </a:r>
          </a:p>
          <a:p>
            <a:pPr>
              <a:buFontTx/>
              <a:buNone/>
            </a:pPr>
            <a:r>
              <a:rPr lang="en-GB" dirty="0">
                <a:latin typeface="+mj-lt"/>
              </a:rPr>
              <a:t>Insulin correction dose		1:3mmol/l</a:t>
            </a:r>
          </a:p>
          <a:p>
            <a:pPr>
              <a:buFontTx/>
              <a:buNone/>
            </a:pPr>
            <a:endParaRPr lang="en-GB" dirty="0">
              <a:latin typeface="+mj-lt"/>
            </a:endParaRPr>
          </a:p>
          <a:p>
            <a:pPr>
              <a:buFontTx/>
              <a:buNone/>
            </a:pPr>
            <a:r>
              <a:rPr lang="en-GB" dirty="0">
                <a:latin typeface="+mj-lt"/>
              </a:rPr>
              <a:t>Pre meal blood glucose		3.8 </a:t>
            </a:r>
            <a:r>
              <a:rPr lang="en-GB" dirty="0" err="1">
                <a:latin typeface="+mj-lt"/>
              </a:rPr>
              <a:t>mmol</a:t>
            </a:r>
            <a:r>
              <a:rPr lang="en-GB" dirty="0">
                <a:latin typeface="+mj-lt"/>
              </a:rPr>
              <a:t>/l</a:t>
            </a:r>
          </a:p>
          <a:p>
            <a:pPr>
              <a:buFontTx/>
              <a:buNone/>
            </a:pPr>
            <a:r>
              <a:rPr lang="en-GB" dirty="0">
                <a:latin typeface="+mj-lt"/>
              </a:rPr>
              <a:t>CHO in meal				 50g</a:t>
            </a:r>
          </a:p>
          <a:p>
            <a:pPr>
              <a:buFontTx/>
              <a:buNone/>
            </a:pPr>
            <a:r>
              <a:rPr lang="en-GB" dirty="0">
                <a:latin typeface="+mj-lt"/>
              </a:rPr>
              <a:t>						</a:t>
            </a:r>
            <a:r>
              <a:rPr lang="en-GB" dirty="0">
                <a:solidFill>
                  <a:srgbClr val="FF0000"/>
                </a:solidFill>
                <a:latin typeface="+mj-lt"/>
              </a:rPr>
              <a:t>-10g for hypo</a:t>
            </a:r>
          </a:p>
          <a:p>
            <a:pPr>
              <a:buFontTx/>
              <a:buNone/>
            </a:pPr>
            <a:r>
              <a:rPr lang="en-GB" dirty="0">
                <a:latin typeface="+mj-lt"/>
              </a:rPr>
              <a:t>Insulin for CHO			5 units			                                     	-1 unit</a:t>
            </a:r>
          </a:p>
          <a:p>
            <a:pPr>
              <a:buFontTx/>
              <a:buNone/>
            </a:pPr>
            <a:r>
              <a:rPr lang="en-GB" dirty="0">
                <a:latin typeface="+mj-lt"/>
              </a:rPr>
              <a:t>Total insulin				4 units</a:t>
            </a:r>
          </a:p>
          <a:p>
            <a:pPr>
              <a:buFontTx/>
              <a:buNone/>
            </a:pPr>
            <a:endParaRPr lang="en-GB" dirty="0"/>
          </a:p>
          <a:p>
            <a:pPr>
              <a:buFontTx/>
              <a:buNone/>
            </a:pPr>
            <a:endParaRPr lang="en-GB"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1468" y="5704841"/>
            <a:ext cx="913698" cy="913698"/>
          </a:xfrm>
          <a:prstGeom prst="rect">
            <a:avLst/>
          </a:prstGeom>
        </p:spPr>
      </p:pic>
      <p:pic>
        <p:nvPicPr>
          <p:cNvPr id="5" name="Picture 4"/>
          <p:cNvPicPr>
            <a:picLocks noChangeAspect="1"/>
          </p:cNvPicPr>
          <p:nvPr/>
        </p:nvPicPr>
        <p:blipFill>
          <a:blip r:embed="rId3"/>
          <a:stretch>
            <a:fillRect/>
          </a:stretch>
        </p:blipFill>
        <p:spPr>
          <a:xfrm>
            <a:off x="184714" y="5854437"/>
            <a:ext cx="909075" cy="871200"/>
          </a:xfrm>
          <a:prstGeom prst="rect">
            <a:avLst/>
          </a:prstGeom>
        </p:spPr>
      </p:pic>
    </p:spTree>
    <p:extLst>
      <p:ext uri="{BB962C8B-B14F-4D97-AF65-F5344CB8AC3E}">
        <p14:creationId xmlns:p14="http://schemas.microsoft.com/office/powerpoint/2010/main" val="25652380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5" name="Picture 4"/>
          <p:cNvPicPr>
            <a:picLocks noChangeAspect="1"/>
          </p:cNvPicPr>
          <p:nvPr/>
        </p:nvPicPr>
        <p:blipFill>
          <a:blip r:embed="rId4"/>
          <a:stretch>
            <a:fillRect/>
          </a:stretch>
        </p:blipFill>
        <p:spPr>
          <a:xfrm>
            <a:off x="278630" y="5818220"/>
            <a:ext cx="909075" cy="871200"/>
          </a:xfrm>
          <a:prstGeom prst="rect">
            <a:avLst/>
          </a:prstGeom>
        </p:spPr>
      </p:pic>
      <p:pic>
        <p:nvPicPr>
          <p:cNvPr id="7" name="Picture 6"/>
          <p:cNvPicPr/>
          <p:nvPr/>
        </p:nvPicPr>
        <p:blipFill rotWithShape="1">
          <a:blip r:embed="rId5"/>
          <a:srcRect l="15954" t="24177" r="14810" b="6251"/>
          <a:stretch/>
        </p:blipFill>
        <p:spPr bwMode="auto">
          <a:xfrm>
            <a:off x="1489753" y="1299759"/>
            <a:ext cx="9443509" cy="5214057"/>
          </a:xfrm>
          <a:prstGeom prst="rect">
            <a:avLst/>
          </a:prstGeom>
          <a:ln>
            <a:solidFill>
              <a:schemeClr val="tx1"/>
            </a:solidFill>
          </a:ln>
          <a:effectLst>
            <a:softEdge rad="38100"/>
          </a:effectLst>
          <a:extLst>
            <a:ext uri="{53640926-AAD7-44D8-BBD7-CCE9431645EC}">
              <a14:shadowObscured xmlns:a14="http://schemas.microsoft.com/office/drawing/2010/main"/>
            </a:ext>
          </a:extLst>
        </p:spPr>
      </p:pic>
      <p:sp>
        <p:nvSpPr>
          <p:cNvPr id="8" name="Title 1"/>
          <p:cNvSpPr>
            <a:spLocks noGrp="1"/>
          </p:cNvSpPr>
          <p:nvPr>
            <p:ph type="ctrTitle"/>
          </p:nvPr>
        </p:nvSpPr>
        <p:spPr>
          <a:xfrm>
            <a:off x="2239857" y="272523"/>
            <a:ext cx="7943299" cy="652151"/>
          </a:xfrm>
        </p:spPr>
        <p:txBody>
          <a:bodyPr>
            <a:normAutofit fontScale="90000"/>
          </a:bodyPr>
          <a:lstStyle/>
          <a:p>
            <a:pPr eaLnBrk="1" hangingPunct="1"/>
            <a:r>
              <a:rPr lang="en-GB" sz="4400" b="1" dirty="0"/>
              <a:t>Record Sheet </a:t>
            </a:r>
          </a:p>
        </p:txBody>
      </p:sp>
    </p:spTree>
    <p:extLst>
      <p:ext uri="{BB962C8B-B14F-4D97-AF65-F5344CB8AC3E}">
        <p14:creationId xmlns:p14="http://schemas.microsoft.com/office/powerpoint/2010/main" val="1874112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4505644" y="593451"/>
            <a:ext cx="3700802" cy="1143000"/>
          </a:xfrm>
        </p:spPr>
        <p:txBody>
          <a:bodyPr/>
          <a:lstStyle/>
          <a:p>
            <a:r>
              <a:rPr lang="en-GB" b="1" dirty="0"/>
              <a:t>Hyperglycaemia</a:t>
            </a:r>
          </a:p>
        </p:txBody>
      </p:sp>
      <p:sp>
        <p:nvSpPr>
          <p:cNvPr id="93187" name="Rectangle 3"/>
          <p:cNvSpPr>
            <a:spLocks noGrp="1" noChangeArrowheads="1"/>
          </p:cNvSpPr>
          <p:nvPr>
            <p:ph idx="1"/>
          </p:nvPr>
        </p:nvSpPr>
        <p:spPr>
          <a:xfrm>
            <a:off x="2194744" y="1855582"/>
            <a:ext cx="8906493" cy="835190"/>
          </a:xfrm>
        </p:spPr>
        <p:txBody>
          <a:bodyPr>
            <a:normAutofit/>
          </a:bodyPr>
          <a:lstStyle/>
          <a:p>
            <a:pPr marL="0" indent="0">
              <a:buNone/>
            </a:pPr>
            <a:r>
              <a:rPr lang="en-GB" dirty="0">
                <a:latin typeface="+mj-lt"/>
              </a:rPr>
              <a:t>This is a high blood glucose level</a:t>
            </a:r>
            <a:endParaRPr lang="en-GB" dirty="0"/>
          </a:p>
        </p:txBody>
      </p:sp>
      <p:pic>
        <p:nvPicPr>
          <p:cNvPr id="2" name="Picture 1"/>
          <p:cNvPicPr>
            <a:picLocks noChangeAspect="1"/>
          </p:cNvPicPr>
          <p:nvPr/>
        </p:nvPicPr>
        <p:blipFill>
          <a:blip r:embed="rId3"/>
          <a:stretch>
            <a:fillRect/>
          </a:stretch>
        </p:blipFill>
        <p:spPr>
          <a:xfrm>
            <a:off x="2814698" y="2406856"/>
            <a:ext cx="4020994" cy="394605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20776" y="5667726"/>
            <a:ext cx="913698" cy="913698"/>
          </a:xfrm>
          <a:prstGeom prst="rect">
            <a:avLst/>
          </a:prstGeom>
        </p:spPr>
      </p:pic>
      <p:pic>
        <p:nvPicPr>
          <p:cNvPr id="7" name="Picture 6"/>
          <p:cNvPicPr>
            <a:picLocks noChangeAspect="1"/>
          </p:cNvPicPr>
          <p:nvPr/>
        </p:nvPicPr>
        <p:blipFill>
          <a:blip r:embed="rId5"/>
          <a:stretch>
            <a:fillRect/>
          </a:stretch>
        </p:blipFill>
        <p:spPr>
          <a:xfrm>
            <a:off x="212212" y="5710224"/>
            <a:ext cx="909075" cy="871200"/>
          </a:xfrm>
          <a:prstGeom prst="rect">
            <a:avLst/>
          </a:prstGeom>
        </p:spPr>
      </p:pic>
      <p:sp>
        <p:nvSpPr>
          <p:cNvPr id="3" name="Rectangle 2"/>
          <p:cNvSpPr/>
          <p:nvPr/>
        </p:nvSpPr>
        <p:spPr>
          <a:xfrm>
            <a:off x="7305536" y="2901976"/>
            <a:ext cx="4453247" cy="2554545"/>
          </a:xfrm>
          <a:prstGeom prst="rect">
            <a:avLst/>
          </a:prstGeom>
        </p:spPr>
        <p:txBody>
          <a:bodyPr wrap="square">
            <a:spAutoFit/>
          </a:bodyPr>
          <a:lstStyle/>
          <a:p>
            <a:r>
              <a:rPr lang="en-GB" sz="3200" dirty="0">
                <a:solidFill>
                  <a:srgbClr val="FF0000"/>
                </a:solidFill>
              </a:rPr>
              <a:t>Hyper</a:t>
            </a:r>
            <a:r>
              <a:rPr lang="en-GB" sz="3200" dirty="0"/>
              <a:t> = high</a:t>
            </a:r>
          </a:p>
          <a:p>
            <a:endParaRPr lang="en-GB" sz="3200" dirty="0"/>
          </a:p>
          <a:p>
            <a:r>
              <a:rPr lang="en-GB" sz="3200" dirty="0" err="1">
                <a:solidFill>
                  <a:srgbClr val="FF0000"/>
                </a:solidFill>
              </a:rPr>
              <a:t>Glyc</a:t>
            </a:r>
            <a:r>
              <a:rPr lang="en-GB" sz="3200" dirty="0"/>
              <a:t> = glucose</a:t>
            </a:r>
          </a:p>
          <a:p>
            <a:endParaRPr lang="en-GB" sz="3200" dirty="0"/>
          </a:p>
          <a:p>
            <a:r>
              <a:rPr lang="en-GB" sz="3200" dirty="0" err="1">
                <a:solidFill>
                  <a:srgbClr val="FF0000"/>
                </a:solidFill>
              </a:rPr>
              <a:t>Aemia</a:t>
            </a:r>
            <a:r>
              <a:rPr lang="en-GB" sz="3200" dirty="0"/>
              <a:t> = blood</a:t>
            </a:r>
          </a:p>
        </p:txBody>
      </p:sp>
    </p:spTree>
    <p:extLst>
      <p:ext uri="{BB962C8B-B14F-4D97-AF65-F5344CB8AC3E}">
        <p14:creationId xmlns:p14="http://schemas.microsoft.com/office/powerpoint/2010/main" val="8871353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015632" y="1205632"/>
            <a:ext cx="5770134" cy="1143000"/>
          </a:xfrm>
        </p:spPr>
        <p:txBody>
          <a:bodyPr>
            <a:noAutofit/>
          </a:bodyPr>
          <a:lstStyle/>
          <a:p>
            <a:r>
              <a:rPr lang="en-GB" b="1" dirty="0"/>
              <a:t>Signs of Hyperglycaemia</a:t>
            </a:r>
          </a:p>
        </p:txBody>
      </p:sp>
      <p:pic>
        <p:nvPicPr>
          <p:cNvPr id="7" name="Picture 6"/>
          <p:cNvPicPr>
            <a:picLocks noChangeAspect="1"/>
          </p:cNvPicPr>
          <p:nvPr/>
        </p:nvPicPr>
        <p:blipFill>
          <a:blip r:embed="rId3"/>
          <a:stretch>
            <a:fillRect/>
          </a:stretch>
        </p:blipFill>
        <p:spPr>
          <a:xfrm>
            <a:off x="212212" y="5710224"/>
            <a:ext cx="909075" cy="871200"/>
          </a:xfrm>
          <a:prstGeom prst="rect">
            <a:avLst/>
          </a:prstGeom>
        </p:spPr>
      </p:pic>
      <p:pic>
        <p:nvPicPr>
          <p:cNvPr id="2" name="Picture 1"/>
          <p:cNvPicPr>
            <a:picLocks noChangeAspect="1"/>
          </p:cNvPicPr>
          <p:nvPr/>
        </p:nvPicPr>
        <p:blipFill>
          <a:blip r:embed="rId4"/>
          <a:stretch>
            <a:fillRect/>
          </a:stretch>
        </p:blipFill>
        <p:spPr>
          <a:xfrm>
            <a:off x="2080579" y="3525238"/>
            <a:ext cx="1991544" cy="1950982"/>
          </a:xfrm>
          <a:prstGeom prst="rect">
            <a:avLst/>
          </a:prstGeom>
        </p:spPr>
      </p:pic>
      <p:pic>
        <p:nvPicPr>
          <p:cNvPr id="3" name="Picture 2"/>
          <p:cNvPicPr>
            <a:picLocks noChangeAspect="1"/>
          </p:cNvPicPr>
          <p:nvPr/>
        </p:nvPicPr>
        <p:blipFill>
          <a:blip r:embed="rId5"/>
          <a:stretch>
            <a:fillRect/>
          </a:stretch>
        </p:blipFill>
        <p:spPr>
          <a:xfrm>
            <a:off x="9774840" y="3572608"/>
            <a:ext cx="2057825" cy="1999425"/>
          </a:xfrm>
          <a:prstGeom prst="rect">
            <a:avLst/>
          </a:prstGeom>
        </p:spPr>
      </p:pic>
      <p:pic>
        <p:nvPicPr>
          <p:cNvPr id="4" name="Picture 3"/>
          <p:cNvPicPr>
            <a:picLocks noChangeAspect="1"/>
          </p:cNvPicPr>
          <p:nvPr/>
        </p:nvPicPr>
        <p:blipFill>
          <a:blip r:embed="rId6"/>
          <a:stretch>
            <a:fillRect/>
          </a:stretch>
        </p:blipFill>
        <p:spPr>
          <a:xfrm>
            <a:off x="4703119" y="3525238"/>
            <a:ext cx="2038090" cy="2094166"/>
          </a:xfrm>
          <a:prstGeom prst="rect">
            <a:avLst/>
          </a:prstGeom>
        </p:spPr>
      </p:pic>
      <p:pic>
        <p:nvPicPr>
          <p:cNvPr id="5" name="Picture 4"/>
          <p:cNvPicPr>
            <a:picLocks noChangeAspect="1"/>
          </p:cNvPicPr>
          <p:nvPr/>
        </p:nvPicPr>
        <p:blipFill>
          <a:blip r:embed="rId7"/>
          <a:stretch>
            <a:fillRect/>
          </a:stretch>
        </p:blipFill>
        <p:spPr>
          <a:xfrm>
            <a:off x="7117867" y="3525238"/>
            <a:ext cx="2166742" cy="2094166"/>
          </a:xfrm>
          <a:prstGeom prst="rect">
            <a:avLst/>
          </a:prstGeom>
        </p:spPr>
      </p:pic>
    </p:spTree>
    <p:extLst>
      <p:ext uri="{BB962C8B-B14F-4D97-AF65-F5344CB8AC3E}">
        <p14:creationId xmlns:p14="http://schemas.microsoft.com/office/powerpoint/2010/main" val="18795643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a:xfrm>
            <a:off x="3530385" y="424796"/>
            <a:ext cx="5770134" cy="1143000"/>
          </a:xfrm>
        </p:spPr>
        <p:txBody>
          <a:bodyPr>
            <a:noAutofit/>
          </a:bodyPr>
          <a:lstStyle/>
          <a:p>
            <a:r>
              <a:rPr lang="en-GB" b="1" dirty="0"/>
              <a:t>Signs of Hyperglycaemia</a:t>
            </a:r>
          </a:p>
        </p:txBody>
      </p:sp>
      <p:sp>
        <p:nvSpPr>
          <p:cNvPr id="94211" name="Rectangle 3"/>
          <p:cNvSpPr>
            <a:spLocks noGrp="1" noChangeArrowheads="1"/>
          </p:cNvSpPr>
          <p:nvPr>
            <p:ph idx="1"/>
          </p:nvPr>
        </p:nvSpPr>
        <p:spPr>
          <a:xfrm>
            <a:off x="1991544" y="1700809"/>
            <a:ext cx="8229600" cy="4525963"/>
          </a:xfrm>
        </p:spPr>
        <p:txBody>
          <a:bodyPr/>
          <a:lstStyle/>
          <a:p>
            <a:pPr>
              <a:lnSpc>
                <a:spcPct val="90000"/>
              </a:lnSpc>
            </a:pPr>
            <a:r>
              <a:rPr lang="en-GB" dirty="0">
                <a:latin typeface="+mj-lt"/>
              </a:rPr>
              <a:t>Excessive thirst</a:t>
            </a:r>
          </a:p>
          <a:p>
            <a:pPr>
              <a:lnSpc>
                <a:spcPct val="90000"/>
              </a:lnSpc>
            </a:pPr>
            <a:r>
              <a:rPr lang="en-GB" dirty="0">
                <a:latin typeface="+mj-lt"/>
              </a:rPr>
              <a:t>Passing excessive amounts of urine</a:t>
            </a:r>
          </a:p>
          <a:p>
            <a:pPr>
              <a:lnSpc>
                <a:spcPct val="90000"/>
              </a:lnSpc>
            </a:pPr>
            <a:r>
              <a:rPr lang="en-GB" dirty="0">
                <a:latin typeface="+mj-lt"/>
              </a:rPr>
              <a:t>Tiredness</a:t>
            </a:r>
          </a:p>
          <a:p>
            <a:pPr>
              <a:lnSpc>
                <a:spcPct val="90000"/>
              </a:lnSpc>
            </a:pPr>
            <a:r>
              <a:rPr lang="en-GB" dirty="0">
                <a:latin typeface="+mj-lt"/>
              </a:rPr>
              <a:t>Behaviour change</a:t>
            </a:r>
          </a:p>
          <a:p>
            <a:pPr>
              <a:lnSpc>
                <a:spcPct val="90000"/>
              </a:lnSpc>
            </a:pPr>
            <a:r>
              <a:rPr lang="en-GB" dirty="0">
                <a:latin typeface="+mj-lt"/>
              </a:rPr>
              <a:t>Blurred vision</a:t>
            </a:r>
          </a:p>
          <a:p>
            <a:pPr>
              <a:lnSpc>
                <a:spcPct val="90000"/>
              </a:lnSpc>
            </a:pPr>
            <a:r>
              <a:rPr lang="en-GB" dirty="0">
                <a:latin typeface="+mj-lt"/>
              </a:rPr>
              <a:t>Headache</a:t>
            </a:r>
          </a:p>
          <a:p>
            <a:pPr>
              <a:lnSpc>
                <a:spcPct val="90000"/>
              </a:lnSpc>
            </a:pPr>
            <a:r>
              <a:rPr lang="en-GB" dirty="0">
                <a:latin typeface="+mj-lt"/>
              </a:rPr>
              <a:t>Abdominal pain / feeling sick </a:t>
            </a:r>
          </a:p>
          <a:p>
            <a:pPr>
              <a:lnSpc>
                <a:spcPct val="90000"/>
              </a:lnSpc>
            </a:pPr>
            <a:r>
              <a:rPr lang="en-GB" dirty="0">
                <a:latin typeface="+mj-lt"/>
              </a:rPr>
              <a:t>Smell of acetone on child’s breath</a:t>
            </a:r>
          </a:p>
          <a:p>
            <a:pPr>
              <a:lnSpc>
                <a:spcPct val="90000"/>
              </a:lnSpc>
              <a:buNone/>
            </a:pPr>
            <a:endParaRPr lang="en-GB" dirty="0"/>
          </a:p>
        </p:txBody>
      </p:sp>
      <p:pic>
        <p:nvPicPr>
          <p:cNvPr id="7" name="Picture 6"/>
          <p:cNvPicPr>
            <a:picLocks noChangeAspect="1"/>
          </p:cNvPicPr>
          <p:nvPr/>
        </p:nvPicPr>
        <p:blipFill>
          <a:blip r:embed="rId3"/>
          <a:stretch>
            <a:fillRect/>
          </a:stretch>
        </p:blipFill>
        <p:spPr>
          <a:xfrm>
            <a:off x="212212" y="5710224"/>
            <a:ext cx="909075" cy="871200"/>
          </a:xfrm>
          <a:prstGeom prst="rect">
            <a:avLst/>
          </a:prstGeom>
        </p:spPr>
      </p:pic>
      <p:pic>
        <p:nvPicPr>
          <p:cNvPr id="2" name="Picture 1"/>
          <p:cNvPicPr>
            <a:picLocks noChangeAspect="1"/>
          </p:cNvPicPr>
          <p:nvPr/>
        </p:nvPicPr>
        <p:blipFill>
          <a:blip r:embed="rId4"/>
          <a:stretch>
            <a:fillRect/>
          </a:stretch>
        </p:blipFill>
        <p:spPr>
          <a:xfrm>
            <a:off x="107941" y="175863"/>
            <a:ext cx="1991544" cy="1950982"/>
          </a:xfrm>
          <a:prstGeom prst="rect">
            <a:avLst/>
          </a:prstGeom>
        </p:spPr>
      </p:pic>
      <p:pic>
        <p:nvPicPr>
          <p:cNvPr id="3" name="Picture 2"/>
          <p:cNvPicPr>
            <a:picLocks noChangeAspect="1"/>
          </p:cNvPicPr>
          <p:nvPr/>
        </p:nvPicPr>
        <p:blipFill>
          <a:blip r:embed="rId5"/>
          <a:stretch>
            <a:fillRect/>
          </a:stretch>
        </p:blipFill>
        <p:spPr>
          <a:xfrm>
            <a:off x="9661824" y="458730"/>
            <a:ext cx="2057825" cy="1999425"/>
          </a:xfrm>
          <a:prstGeom prst="rect">
            <a:avLst/>
          </a:prstGeom>
        </p:spPr>
      </p:pic>
      <p:pic>
        <p:nvPicPr>
          <p:cNvPr id="4" name="Picture 3"/>
          <p:cNvPicPr>
            <a:picLocks noChangeAspect="1"/>
          </p:cNvPicPr>
          <p:nvPr/>
        </p:nvPicPr>
        <p:blipFill>
          <a:blip r:embed="rId6"/>
          <a:stretch>
            <a:fillRect/>
          </a:stretch>
        </p:blipFill>
        <p:spPr>
          <a:xfrm>
            <a:off x="6747676" y="2890188"/>
            <a:ext cx="2038090" cy="2094166"/>
          </a:xfrm>
          <a:prstGeom prst="rect">
            <a:avLst/>
          </a:prstGeom>
        </p:spPr>
      </p:pic>
      <p:pic>
        <p:nvPicPr>
          <p:cNvPr id="5" name="Picture 4"/>
          <p:cNvPicPr>
            <a:picLocks noChangeAspect="1"/>
          </p:cNvPicPr>
          <p:nvPr/>
        </p:nvPicPr>
        <p:blipFill>
          <a:blip r:embed="rId7"/>
          <a:stretch>
            <a:fillRect/>
          </a:stretch>
        </p:blipFill>
        <p:spPr>
          <a:xfrm>
            <a:off x="9748051" y="4347513"/>
            <a:ext cx="2166742" cy="2094166"/>
          </a:xfrm>
          <a:prstGeom prst="rect">
            <a:avLst/>
          </a:prstGeom>
        </p:spPr>
      </p:pic>
    </p:spTree>
    <p:extLst>
      <p:ext uri="{BB962C8B-B14F-4D97-AF65-F5344CB8AC3E}">
        <p14:creationId xmlns:p14="http://schemas.microsoft.com/office/powerpoint/2010/main" val="3694382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281639" y="174805"/>
            <a:ext cx="5197342" cy="922338"/>
          </a:xfrm>
        </p:spPr>
        <p:txBody>
          <a:bodyPr>
            <a:normAutofit/>
          </a:bodyPr>
          <a:lstStyle/>
          <a:p>
            <a:pPr eaLnBrk="1" hangingPunct="1"/>
            <a:r>
              <a:rPr lang="en-GB" b="1" dirty="0"/>
              <a:t>Signs and Symptoms</a:t>
            </a:r>
          </a:p>
        </p:txBody>
      </p:sp>
      <p:sp>
        <p:nvSpPr>
          <p:cNvPr id="3" name="TextBox 2"/>
          <p:cNvSpPr txBox="1"/>
          <p:nvPr/>
        </p:nvSpPr>
        <p:spPr>
          <a:xfrm>
            <a:off x="8680287" y="2267800"/>
            <a:ext cx="3057283" cy="2246769"/>
          </a:xfrm>
          <a:prstGeom prst="rect">
            <a:avLst/>
          </a:prstGeom>
          <a:noFill/>
        </p:spPr>
        <p:txBody>
          <a:bodyPr wrap="square" rtlCol="0">
            <a:spAutoFit/>
          </a:bodyPr>
          <a:lstStyle/>
          <a:p>
            <a:r>
              <a:rPr lang="en-GB" sz="2800" dirty="0">
                <a:latin typeface="+mj-lt"/>
              </a:rPr>
              <a:t>Also:</a:t>
            </a:r>
          </a:p>
          <a:p>
            <a:endParaRPr lang="en-GB" sz="2800" dirty="0">
              <a:latin typeface="+mj-lt"/>
            </a:endParaRPr>
          </a:p>
          <a:p>
            <a:r>
              <a:rPr lang="en-GB" sz="2800" dirty="0">
                <a:latin typeface="+mj-lt"/>
              </a:rPr>
              <a:t>Ketones</a:t>
            </a:r>
          </a:p>
          <a:p>
            <a:r>
              <a:rPr lang="en-GB" sz="2800" dirty="0">
                <a:latin typeface="+mj-lt"/>
              </a:rPr>
              <a:t>Infections</a:t>
            </a:r>
          </a:p>
          <a:p>
            <a:r>
              <a:rPr lang="en-GB" sz="2800" dirty="0">
                <a:latin typeface="+mj-lt"/>
              </a:rPr>
              <a:t>Behaviour changes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2578" y="1097143"/>
            <a:ext cx="5494650" cy="54946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2565358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186679" y="2137814"/>
            <a:ext cx="6121892" cy="1152128"/>
          </a:xfrm>
        </p:spPr>
        <p:txBody>
          <a:bodyPr>
            <a:noAutofit/>
          </a:bodyPr>
          <a:lstStyle/>
          <a:p>
            <a:r>
              <a:rPr lang="en-GB" b="1" dirty="0"/>
              <a:t>Causes of Hyperglycaemia</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151" y="5648676"/>
            <a:ext cx="913698" cy="913698"/>
          </a:xfrm>
          <a:prstGeom prst="rect">
            <a:avLst/>
          </a:prstGeom>
        </p:spPr>
      </p:pic>
      <p:pic>
        <p:nvPicPr>
          <p:cNvPr id="6" name="Picture 5"/>
          <p:cNvPicPr>
            <a:picLocks noChangeAspect="1"/>
          </p:cNvPicPr>
          <p:nvPr/>
        </p:nvPicPr>
        <p:blipFill>
          <a:blip r:embed="rId4"/>
          <a:stretch>
            <a:fillRect/>
          </a:stretch>
        </p:blipFill>
        <p:spPr>
          <a:xfrm>
            <a:off x="212212" y="5710224"/>
            <a:ext cx="909075" cy="871200"/>
          </a:xfrm>
          <a:prstGeom prst="rect">
            <a:avLst/>
          </a:prstGeom>
        </p:spPr>
      </p:pic>
    </p:spTree>
    <p:extLst>
      <p:ext uri="{BB962C8B-B14F-4D97-AF65-F5344CB8AC3E}">
        <p14:creationId xmlns:p14="http://schemas.microsoft.com/office/powerpoint/2010/main" val="160042850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3104486" y="339837"/>
            <a:ext cx="6121892" cy="1152128"/>
          </a:xfrm>
        </p:spPr>
        <p:txBody>
          <a:bodyPr>
            <a:noAutofit/>
          </a:bodyPr>
          <a:lstStyle/>
          <a:p>
            <a:r>
              <a:rPr lang="en-GB" b="1" dirty="0"/>
              <a:t>Causes of Hyperglycaemia</a:t>
            </a:r>
          </a:p>
        </p:txBody>
      </p:sp>
      <p:sp>
        <p:nvSpPr>
          <p:cNvPr id="72707" name="Rectangle 3"/>
          <p:cNvSpPr>
            <a:spLocks noGrp="1" noChangeArrowheads="1"/>
          </p:cNvSpPr>
          <p:nvPr>
            <p:ph idx="1"/>
          </p:nvPr>
        </p:nvSpPr>
        <p:spPr>
          <a:xfrm>
            <a:off x="1919536" y="1928590"/>
            <a:ext cx="8229600" cy="3424460"/>
          </a:xfrm>
        </p:spPr>
        <p:txBody>
          <a:bodyPr>
            <a:noAutofit/>
          </a:bodyPr>
          <a:lstStyle/>
          <a:p>
            <a:pPr lvl="0"/>
            <a:r>
              <a:rPr lang="en-GB" dirty="0">
                <a:latin typeface="+mj-lt"/>
              </a:rPr>
              <a:t>Too little insulin</a:t>
            </a:r>
          </a:p>
          <a:p>
            <a:pPr lvl="0"/>
            <a:r>
              <a:rPr lang="en-GB" dirty="0">
                <a:latin typeface="+mj-lt"/>
              </a:rPr>
              <a:t>Too much food </a:t>
            </a:r>
          </a:p>
          <a:p>
            <a:r>
              <a:rPr lang="en-GB" dirty="0">
                <a:latin typeface="+mj-lt"/>
              </a:rPr>
              <a:t>Extremes of temperature e.g. Getting very hot or cold</a:t>
            </a:r>
          </a:p>
          <a:p>
            <a:r>
              <a:rPr lang="en-GB" dirty="0">
                <a:latin typeface="+mj-lt"/>
              </a:rPr>
              <a:t>Stress/Hormones</a:t>
            </a:r>
          </a:p>
          <a:p>
            <a:r>
              <a:rPr lang="en-GB" dirty="0">
                <a:latin typeface="+mj-lt"/>
              </a:rPr>
              <a:t>Illness</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73151" y="5648676"/>
            <a:ext cx="913698" cy="913698"/>
          </a:xfrm>
          <a:prstGeom prst="rect">
            <a:avLst/>
          </a:prstGeom>
        </p:spPr>
      </p:pic>
      <p:pic>
        <p:nvPicPr>
          <p:cNvPr id="3" name="Picture 2"/>
          <p:cNvPicPr>
            <a:picLocks noChangeAspect="1"/>
          </p:cNvPicPr>
          <p:nvPr/>
        </p:nvPicPr>
        <p:blipFill>
          <a:blip r:embed="rId4"/>
          <a:stretch>
            <a:fillRect/>
          </a:stretch>
        </p:blipFill>
        <p:spPr>
          <a:xfrm>
            <a:off x="10121581" y="542235"/>
            <a:ext cx="1703139" cy="1899460"/>
          </a:xfrm>
          <a:prstGeom prst="rect">
            <a:avLst/>
          </a:prstGeom>
        </p:spPr>
      </p:pic>
      <p:pic>
        <p:nvPicPr>
          <p:cNvPr id="6" name="Picture 5"/>
          <p:cNvPicPr>
            <a:picLocks noChangeAspect="1"/>
          </p:cNvPicPr>
          <p:nvPr/>
        </p:nvPicPr>
        <p:blipFill>
          <a:blip r:embed="rId5"/>
          <a:stretch>
            <a:fillRect/>
          </a:stretch>
        </p:blipFill>
        <p:spPr>
          <a:xfrm>
            <a:off x="212212" y="5710224"/>
            <a:ext cx="909075" cy="871200"/>
          </a:xfrm>
          <a:prstGeom prst="rect">
            <a:avLst/>
          </a:prstGeom>
        </p:spPr>
      </p:pic>
      <p:pic>
        <p:nvPicPr>
          <p:cNvPr id="2" name="Picture 1"/>
          <p:cNvPicPr>
            <a:picLocks noChangeAspect="1"/>
          </p:cNvPicPr>
          <p:nvPr/>
        </p:nvPicPr>
        <p:blipFill>
          <a:blip r:embed="rId6"/>
          <a:stretch>
            <a:fillRect/>
          </a:stretch>
        </p:blipFill>
        <p:spPr>
          <a:xfrm>
            <a:off x="4931598" y="4232100"/>
            <a:ext cx="2231242" cy="2241900"/>
          </a:xfrm>
          <a:prstGeom prst="rect">
            <a:avLst/>
          </a:prstGeom>
        </p:spPr>
      </p:pic>
    </p:spTree>
    <p:extLst>
      <p:ext uri="{BB962C8B-B14F-4D97-AF65-F5344CB8AC3E}">
        <p14:creationId xmlns:p14="http://schemas.microsoft.com/office/powerpoint/2010/main" val="226501436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646177" y="393825"/>
            <a:ext cx="2827638" cy="1325563"/>
          </a:xfrm>
        </p:spPr>
        <p:txBody>
          <a:bodyPr/>
          <a:lstStyle/>
          <a:p>
            <a:r>
              <a:rPr lang="en-GB" b="1" dirty="0"/>
              <a:t>Treatment</a:t>
            </a:r>
          </a:p>
        </p:txBody>
      </p:sp>
      <p:sp>
        <p:nvSpPr>
          <p:cNvPr id="13" name="Rectangle 12"/>
          <p:cNvSpPr/>
          <p:nvPr/>
        </p:nvSpPr>
        <p:spPr>
          <a:xfrm>
            <a:off x="1933574" y="1772817"/>
            <a:ext cx="9981849" cy="2277547"/>
          </a:xfrm>
          <a:prstGeom prst="rect">
            <a:avLst/>
          </a:prstGeom>
        </p:spPr>
        <p:txBody>
          <a:bodyPr wrap="square">
            <a:spAutoFit/>
          </a:bodyPr>
          <a:lstStyle/>
          <a:p>
            <a:pPr>
              <a:buFont typeface="Arial" pitchFamily="34" charset="0"/>
              <a:buChar char="•"/>
            </a:pPr>
            <a:r>
              <a:rPr lang="en-GB" sz="2800" dirty="0">
                <a:latin typeface="+mj-lt"/>
              </a:rPr>
              <a:t> Monitor and record blood glucose</a:t>
            </a:r>
          </a:p>
          <a:p>
            <a:pPr>
              <a:buFont typeface="Arial" pitchFamily="34" charset="0"/>
              <a:buChar char="•"/>
            </a:pPr>
            <a:r>
              <a:rPr lang="en-GB" sz="2800" dirty="0">
                <a:latin typeface="+mj-lt"/>
              </a:rPr>
              <a:t> Insulin correction dose typically at meal time</a:t>
            </a:r>
            <a:endParaRPr lang="en-GB" sz="2800" i="1" dirty="0">
              <a:solidFill>
                <a:srgbClr val="FF0000"/>
              </a:solidFill>
              <a:latin typeface="+mj-lt"/>
            </a:endParaRPr>
          </a:p>
          <a:p>
            <a:pPr>
              <a:buFont typeface="Arial" pitchFamily="34" charset="0"/>
              <a:buChar char="•"/>
            </a:pPr>
            <a:r>
              <a:rPr lang="en-GB" sz="2800" dirty="0">
                <a:latin typeface="+mj-lt"/>
              </a:rPr>
              <a:t> Drink plenty of sugar free fluids and allow additional toilet breaks</a:t>
            </a:r>
          </a:p>
          <a:p>
            <a:pPr>
              <a:buFont typeface="Arial" pitchFamily="34" charset="0"/>
              <a:buChar char="•"/>
            </a:pPr>
            <a:r>
              <a:rPr lang="en-GB" sz="2800" dirty="0">
                <a:latin typeface="+mj-lt"/>
              </a:rPr>
              <a:t> If the CYP is unwell – follow your school sickness policy</a:t>
            </a:r>
          </a:p>
          <a:p>
            <a:r>
              <a:rPr lang="en-GB" sz="3000"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01726" y="5658201"/>
            <a:ext cx="913698" cy="913698"/>
          </a:xfrm>
          <a:prstGeom prst="rect">
            <a:avLst/>
          </a:prstGeom>
        </p:spPr>
      </p:pic>
      <p:pic>
        <p:nvPicPr>
          <p:cNvPr id="6" name="Picture 5"/>
          <p:cNvPicPr>
            <a:picLocks noChangeAspect="1"/>
          </p:cNvPicPr>
          <p:nvPr/>
        </p:nvPicPr>
        <p:blipFill>
          <a:blip r:embed="rId4"/>
          <a:stretch>
            <a:fillRect/>
          </a:stretch>
        </p:blipFill>
        <p:spPr>
          <a:xfrm>
            <a:off x="212212" y="5710224"/>
            <a:ext cx="909075" cy="871200"/>
          </a:xfrm>
          <a:prstGeom prst="rect">
            <a:avLst/>
          </a:prstGeom>
        </p:spPr>
      </p:pic>
      <p:pic>
        <p:nvPicPr>
          <p:cNvPr id="2" name="Picture 1"/>
          <p:cNvPicPr>
            <a:picLocks noChangeAspect="1"/>
          </p:cNvPicPr>
          <p:nvPr/>
        </p:nvPicPr>
        <p:blipFill>
          <a:blip r:embed="rId5"/>
          <a:stretch>
            <a:fillRect/>
          </a:stretch>
        </p:blipFill>
        <p:spPr>
          <a:xfrm>
            <a:off x="8201600" y="3821105"/>
            <a:ext cx="1541475" cy="2564100"/>
          </a:xfrm>
          <a:prstGeom prst="rect">
            <a:avLst/>
          </a:prstGeom>
        </p:spPr>
      </p:pic>
      <p:pic>
        <p:nvPicPr>
          <p:cNvPr id="4" name="Picture 3"/>
          <p:cNvPicPr>
            <a:picLocks noChangeAspect="1"/>
          </p:cNvPicPr>
          <p:nvPr/>
        </p:nvPicPr>
        <p:blipFill>
          <a:blip r:embed="rId6"/>
          <a:stretch>
            <a:fillRect/>
          </a:stretch>
        </p:blipFill>
        <p:spPr>
          <a:xfrm>
            <a:off x="2297866" y="3791405"/>
            <a:ext cx="1620525" cy="2593800"/>
          </a:xfrm>
          <a:prstGeom prst="rect">
            <a:avLst/>
          </a:prstGeom>
        </p:spPr>
      </p:pic>
      <p:pic>
        <p:nvPicPr>
          <p:cNvPr id="7" name="Picture 6"/>
          <p:cNvPicPr>
            <a:picLocks noChangeAspect="1"/>
          </p:cNvPicPr>
          <p:nvPr/>
        </p:nvPicPr>
        <p:blipFill>
          <a:blip r:embed="rId7"/>
          <a:stretch>
            <a:fillRect/>
          </a:stretch>
        </p:blipFill>
        <p:spPr>
          <a:xfrm>
            <a:off x="5052108" y="3910205"/>
            <a:ext cx="2015775" cy="2356200"/>
          </a:xfrm>
          <a:prstGeom prst="rect">
            <a:avLst/>
          </a:prstGeom>
        </p:spPr>
      </p:pic>
    </p:spTree>
    <p:extLst>
      <p:ext uri="{BB962C8B-B14F-4D97-AF65-F5344CB8AC3E}">
        <p14:creationId xmlns:p14="http://schemas.microsoft.com/office/powerpoint/2010/main" val="6491215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sp>
        <p:nvSpPr>
          <p:cNvPr id="7" name="TextBox 1"/>
          <p:cNvSpPr txBox="1">
            <a:spLocks noChangeArrowheads="1"/>
          </p:cNvSpPr>
          <p:nvPr/>
        </p:nvSpPr>
        <p:spPr bwMode="auto">
          <a:xfrm>
            <a:off x="1811910" y="2022461"/>
            <a:ext cx="910243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400" b="1" dirty="0">
                <a:latin typeface="+mj-lt"/>
              </a:rPr>
              <a:t>How to Check Blood Glucose Levels and How to Give Insulin Injections</a:t>
            </a:r>
          </a:p>
        </p:txBody>
      </p:sp>
      <p:pic>
        <p:nvPicPr>
          <p:cNvPr id="5" name="Picture 4"/>
          <p:cNvPicPr>
            <a:picLocks noChangeAspect="1"/>
          </p:cNvPicPr>
          <p:nvPr/>
        </p:nvPicPr>
        <p:blipFill>
          <a:blip r:embed="rId4"/>
          <a:stretch>
            <a:fillRect/>
          </a:stretch>
        </p:blipFill>
        <p:spPr>
          <a:xfrm>
            <a:off x="136769" y="5818220"/>
            <a:ext cx="909075" cy="871200"/>
          </a:xfrm>
          <a:prstGeom prst="rect">
            <a:avLst/>
          </a:prstGeom>
        </p:spPr>
      </p:pic>
    </p:spTree>
    <p:extLst>
      <p:ext uri="{BB962C8B-B14F-4D97-AF65-F5344CB8AC3E}">
        <p14:creationId xmlns:p14="http://schemas.microsoft.com/office/powerpoint/2010/main" val="413966482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2" name="Picture 1"/>
          <p:cNvPicPr>
            <a:picLocks noChangeAspect="1"/>
          </p:cNvPicPr>
          <p:nvPr/>
        </p:nvPicPr>
        <p:blipFill>
          <a:blip r:embed="rId4"/>
          <a:stretch>
            <a:fillRect/>
          </a:stretch>
        </p:blipFill>
        <p:spPr>
          <a:xfrm>
            <a:off x="2756137" y="1270799"/>
            <a:ext cx="6679726" cy="4316401"/>
          </a:xfrm>
          <a:prstGeom prst="rect">
            <a:avLst/>
          </a:prstGeom>
        </p:spPr>
      </p:pic>
      <p:sp>
        <p:nvSpPr>
          <p:cNvPr id="7" name="TextBox 1"/>
          <p:cNvSpPr txBox="1">
            <a:spLocks noChangeArrowheads="1"/>
          </p:cNvSpPr>
          <p:nvPr/>
        </p:nvSpPr>
        <p:spPr bwMode="auto">
          <a:xfrm>
            <a:off x="1544781" y="306677"/>
            <a:ext cx="9102437"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GB" altLang="en-US" sz="4400" b="1" dirty="0">
                <a:latin typeface="+mj-lt"/>
              </a:rPr>
              <a:t>How to Check Blood Glucose / Ketones </a:t>
            </a:r>
          </a:p>
        </p:txBody>
      </p:sp>
      <p:pic>
        <p:nvPicPr>
          <p:cNvPr id="5" name="Picture 4"/>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89910343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3554" name="Title 1"/>
          <p:cNvSpPr>
            <a:spLocks noGrp="1"/>
          </p:cNvSpPr>
          <p:nvPr>
            <p:ph type="title"/>
          </p:nvPr>
        </p:nvSpPr>
        <p:spPr>
          <a:xfrm>
            <a:off x="4042062" y="500062"/>
            <a:ext cx="3875811" cy="1325563"/>
          </a:xfrm>
        </p:spPr>
        <p:txBody>
          <a:bodyPr/>
          <a:lstStyle/>
          <a:p>
            <a:pPr algn="ctr" eaLnBrk="1" hangingPunct="1"/>
            <a:r>
              <a:rPr lang="en-GB" altLang="en-US" b="1" dirty="0"/>
              <a:t>Taking Insulin </a:t>
            </a:r>
          </a:p>
        </p:txBody>
      </p:sp>
      <p:sp>
        <p:nvSpPr>
          <p:cNvPr id="3" name="Content Placeholder 2"/>
          <p:cNvSpPr>
            <a:spLocks noGrp="1"/>
          </p:cNvSpPr>
          <p:nvPr>
            <p:ph idx="1"/>
          </p:nvPr>
        </p:nvSpPr>
        <p:spPr>
          <a:xfrm>
            <a:off x="838200" y="1825625"/>
            <a:ext cx="10515600" cy="4138757"/>
          </a:xfrm>
        </p:spPr>
        <p:txBody>
          <a:bodyPr rtlCol="0">
            <a:normAutofit/>
          </a:bodyPr>
          <a:lstStyle/>
          <a:p>
            <a:pPr>
              <a:buNone/>
              <a:defRPr/>
            </a:pPr>
            <a:endParaRPr lang="en-GB" dirty="0"/>
          </a:p>
          <a:p>
            <a:pPr>
              <a:defRPr/>
            </a:pPr>
            <a:r>
              <a:rPr lang="en-GB" dirty="0">
                <a:latin typeface="+mj-lt"/>
              </a:rPr>
              <a:t>Insulin is required during the school day; a safe private area is required to administer insulin (either via pen injection or insulin pump)</a:t>
            </a:r>
          </a:p>
          <a:p>
            <a:pPr>
              <a:defRPr/>
            </a:pPr>
            <a:r>
              <a:rPr lang="en-GB" dirty="0">
                <a:latin typeface="+mj-lt"/>
              </a:rPr>
              <a:t>Insulin is usually given before food is eaten</a:t>
            </a:r>
          </a:p>
          <a:p>
            <a:pPr>
              <a:defRPr/>
            </a:pPr>
            <a:r>
              <a:rPr lang="en-GB" dirty="0">
                <a:latin typeface="+mj-lt"/>
              </a:rPr>
              <a:t>Additional insulin may be required to correct high blood glucose levels</a:t>
            </a:r>
          </a:p>
          <a:p>
            <a:pPr>
              <a:defRPr/>
            </a:pPr>
            <a:r>
              <a:rPr lang="en-GB" dirty="0">
                <a:latin typeface="+mj-lt"/>
              </a:rPr>
              <a:t>The amount of insulin may need to be adjusted for physical activity </a:t>
            </a:r>
          </a:p>
          <a:p>
            <a:pPr>
              <a:defRPr/>
            </a:pPr>
            <a:r>
              <a:rPr lang="en-GB" dirty="0">
                <a:latin typeface="+mj-lt"/>
              </a:rPr>
              <a:t>Young people with Type 1 diabetes should have an agreed Individual Healthcare Plan in place</a:t>
            </a:r>
          </a:p>
          <a:p>
            <a:pPr>
              <a:defRPr/>
            </a:pPr>
            <a:endParaRPr lang="en-GB" dirty="0"/>
          </a:p>
          <a:p>
            <a:pPr>
              <a:defRPr/>
            </a:pPr>
            <a:endParaRPr lang="en-GB" dirty="0"/>
          </a:p>
          <a:p>
            <a:pPr>
              <a:defRPr/>
            </a:pPr>
            <a:endParaRPr lang="en-GB" sz="3000" dirty="0"/>
          </a:p>
        </p:txBody>
      </p:sp>
      <p:pic>
        <p:nvPicPr>
          <p:cNvPr id="23556" name="Picture 2" descr="Image result for insulin pens">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32681" y="157955"/>
            <a:ext cx="1790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4" descr="Image result for insulin pump">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5400" y="377030"/>
            <a:ext cx="2049462"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7" name="Picture 6"/>
          <p:cNvPicPr>
            <a:picLocks noChangeAspect="1"/>
          </p:cNvPicPr>
          <p:nvPr/>
        </p:nvPicPr>
        <p:blipFill>
          <a:blip r:embed="rId8"/>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668106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5" name="TextBox 4"/>
          <p:cNvSpPr txBox="1"/>
          <p:nvPr/>
        </p:nvSpPr>
        <p:spPr>
          <a:xfrm>
            <a:off x="4270664" y="270164"/>
            <a:ext cx="3325091" cy="769441"/>
          </a:xfrm>
          <a:prstGeom prst="rect">
            <a:avLst/>
          </a:prstGeom>
          <a:noFill/>
        </p:spPr>
        <p:txBody>
          <a:bodyPr wrap="square" rtlCol="0">
            <a:spAutoFit/>
          </a:bodyPr>
          <a:lstStyle/>
          <a:p>
            <a:r>
              <a:rPr lang="en-GB" sz="4400" b="1" dirty="0">
                <a:latin typeface="+mj-lt"/>
              </a:rPr>
              <a:t>Injection Sites</a:t>
            </a:r>
          </a:p>
        </p:txBody>
      </p:sp>
      <p:pic>
        <p:nvPicPr>
          <p:cNvPr id="6" name="Picture 5"/>
          <p:cNvPicPr>
            <a:picLocks noChangeAspect="1"/>
          </p:cNvPicPr>
          <p:nvPr/>
        </p:nvPicPr>
        <p:blipFill>
          <a:blip r:embed="rId3"/>
          <a:stretch>
            <a:fillRect/>
          </a:stretch>
        </p:blipFill>
        <p:spPr>
          <a:xfrm>
            <a:off x="72736" y="2160205"/>
            <a:ext cx="6047326" cy="3098700"/>
          </a:xfrm>
          <a:prstGeom prst="rect">
            <a:avLst/>
          </a:prstGeom>
        </p:spPr>
      </p:pic>
      <p:pic>
        <p:nvPicPr>
          <p:cNvPr id="7" name="Picture 6"/>
          <p:cNvPicPr>
            <a:picLocks noChangeAspect="1"/>
          </p:cNvPicPr>
          <p:nvPr/>
        </p:nvPicPr>
        <p:blipFill>
          <a:blip r:embed="rId4"/>
          <a:stretch>
            <a:fillRect/>
          </a:stretch>
        </p:blipFill>
        <p:spPr>
          <a:xfrm>
            <a:off x="6047326" y="2160205"/>
            <a:ext cx="6007801" cy="3098700"/>
          </a:xfrm>
          <a:prstGeom prst="rect">
            <a:avLst/>
          </a:prstGeom>
        </p:spPr>
      </p:pic>
      <p:pic>
        <p:nvPicPr>
          <p:cNvPr id="8" name="Picture 7"/>
          <p:cNvPicPr>
            <a:picLocks noChangeAspect="1"/>
          </p:cNvPicPr>
          <p:nvPr/>
        </p:nvPicPr>
        <p:blipFill>
          <a:blip r:embed="rId5"/>
          <a:stretch>
            <a:fillRect/>
          </a:stretch>
        </p:blipFill>
        <p:spPr>
          <a:xfrm>
            <a:off x="136769" y="5818220"/>
            <a:ext cx="909075" cy="871200"/>
          </a:xfrm>
          <a:prstGeom prst="rect">
            <a:avLst/>
          </a:prstGeom>
        </p:spPr>
      </p:pic>
    </p:spTree>
    <p:extLst>
      <p:ext uri="{BB962C8B-B14F-4D97-AF65-F5344CB8AC3E}">
        <p14:creationId xmlns:p14="http://schemas.microsoft.com/office/powerpoint/2010/main" val="38726486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7.xml><?xml version="1.0" encoding="utf-8"?>
<p:sld xmlns:a="http://schemas.openxmlformats.org/drawingml/2006/main" xmlns:r="http://schemas.openxmlformats.org/officeDocument/2006/relationships" xmlns:p="http://schemas.openxmlformats.org/presentationml/2006/main" show="0">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10" name="Picture 9"/>
          <p:cNvPicPr>
            <a:picLocks noChangeAspect="1"/>
          </p:cNvPicPr>
          <p:nvPr/>
        </p:nvPicPr>
        <p:blipFill>
          <a:blip r:embed="rId4"/>
          <a:stretch>
            <a:fillRect/>
          </a:stretch>
        </p:blipFill>
        <p:spPr>
          <a:xfrm>
            <a:off x="3435433" y="3573042"/>
            <a:ext cx="7524270" cy="2995226"/>
          </a:xfrm>
          <a:prstGeom prst="rect">
            <a:avLst/>
          </a:prstGeom>
        </p:spPr>
      </p:pic>
      <p:pic>
        <p:nvPicPr>
          <p:cNvPr id="11" name="Picture 10"/>
          <p:cNvPicPr>
            <a:picLocks noChangeAspect="1"/>
          </p:cNvPicPr>
          <p:nvPr/>
        </p:nvPicPr>
        <p:blipFill>
          <a:blip r:embed="rId5"/>
          <a:stretch>
            <a:fillRect/>
          </a:stretch>
        </p:blipFill>
        <p:spPr>
          <a:xfrm>
            <a:off x="1142693" y="3573042"/>
            <a:ext cx="2292740" cy="2995226"/>
          </a:xfrm>
          <a:prstGeom prst="rect">
            <a:avLst/>
          </a:prstGeom>
        </p:spPr>
      </p:pic>
      <p:pic>
        <p:nvPicPr>
          <p:cNvPr id="13" name="Picture 12"/>
          <p:cNvPicPr>
            <a:picLocks noChangeAspect="1"/>
          </p:cNvPicPr>
          <p:nvPr/>
        </p:nvPicPr>
        <p:blipFill>
          <a:blip r:embed="rId6"/>
          <a:stretch>
            <a:fillRect/>
          </a:stretch>
        </p:blipFill>
        <p:spPr>
          <a:xfrm>
            <a:off x="89263" y="446318"/>
            <a:ext cx="7544912" cy="2766404"/>
          </a:xfrm>
          <a:prstGeom prst="rect">
            <a:avLst/>
          </a:prstGeom>
        </p:spPr>
      </p:pic>
      <p:pic>
        <p:nvPicPr>
          <p:cNvPr id="16" name="Picture 15"/>
          <p:cNvPicPr>
            <a:picLocks noChangeAspect="1"/>
          </p:cNvPicPr>
          <p:nvPr/>
        </p:nvPicPr>
        <p:blipFill>
          <a:blip r:embed="rId7"/>
          <a:stretch>
            <a:fillRect/>
          </a:stretch>
        </p:blipFill>
        <p:spPr>
          <a:xfrm>
            <a:off x="7401545" y="446318"/>
            <a:ext cx="4790455" cy="2766404"/>
          </a:xfrm>
          <a:prstGeom prst="rect">
            <a:avLst/>
          </a:prstGeom>
        </p:spPr>
      </p:pic>
      <p:pic>
        <p:nvPicPr>
          <p:cNvPr id="7" name="Picture 6"/>
          <p:cNvPicPr>
            <a:picLocks noChangeAspect="1"/>
          </p:cNvPicPr>
          <p:nvPr/>
        </p:nvPicPr>
        <p:blipFill>
          <a:blip r:embed="rId8"/>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99014461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495193" y="193116"/>
            <a:ext cx="4020040" cy="1143000"/>
          </a:xfrm>
        </p:spPr>
        <p:txBody>
          <a:bodyPr/>
          <a:lstStyle/>
          <a:p>
            <a:r>
              <a:rPr lang="en-GB" b="1" dirty="0" err="1"/>
              <a:t>FreeStyle</a:t>
            </a:r>
            <a:r>
              <a:rPr lang="en-GB" b="1" dirty="0"/>
              <a:t> </a:t>
            </a:r>
            <a:r>
              <a:rPr lang="en-GB" b="1" dirty="0" err="1"/>
              <a:t>Libre</a:t>
            </a:r>
            <a:endParaRPr lang="en-GB" b="1" dirty="0"/>
          </a:p>
        </p:txBody>
      </p:sp>
      <p:sp>
        <p:nvSpPr>
          <p:cNvPr id="13" name="Rectangle 12"/>
          <p:cNvSpPr/>
          <p:nvPr/>
        </p:nvSpPr>
        <p:spPr>
          <a:xfrm>
            <a:off x="2063552" y="1772817"/>
            <a:ext cx="7992888" cy="1323439"/>
          </a:xfrm>
          <a:prstGeom prst="rect">
            <a:avLst/>
          </a:prstGeom>
        </p:spPr>
        <p:txBody>
          <a:bodyPr wrap="square">
            <a:spAutoFit/>
          </a:bodyPr>
          <a:lstStyle/>
          <a:p>
            <a:endParaRPr lang="en-GB" sz="3000" dirty="0"/>
          </a:p>
          <a:p>
            <a:pPr algn="ctr"/>
            <a:endParaRPr lang="en-GB" sz="3000" dirty="0"/>
          </a:p>
          <a:p>
            <a:endParaRPr lang="en-GB" sz="2000" dirty="0"/>
          </a:p>
        </p:txBody>
      </p:sp>
      <p:pic>
        <p:nvPicPr>
          <p:cNvPr id="14" name="Picture 13"/>
          <p:cNvPicPr/>
          <p:nvPr/>
        </p:nvPicPr>
        <p:blipFill rotWithShape="1">
          <a:blip r:embed="rId3"/>
          <a:srcRect l="44394" t="24910" r="12731" b="11692"/>
          <a:stretch/>
        </p:blipFill>
        <p:spPr bwMode="auto">
          <a:xfrm>
            <a:off x="8470210" y="1336116"/>
            <a:ext cx="3172460" cy="2638425"/>
          </a:xfrm>
          <a:prstGeom prst="rect">
            <a:avLst/>
          </a:prstGeom>
          <a:ln>
            <a:noFill/>
          </a:ln>
          <a:extLst>
            <a:ext uri="{53640926-AAD7-44D8-BBD7-CCE9431645EC}">
              <a14:shadowObscured xmlns:a14="http://schemas.microsoft.com/office/drawing/2010/main"/>
            </a:ext>
          </a:extLst>
        </p:spPr>
      </p:pic>
      <p:pic>
        <p:nvPicPr>
          <p:cNvPr id="15" name="Picture 14"/>
          <p:cNvPicPr/>
          <p:nvPr/>
        </p:nvPicPr>
        <p:blipFill rotWithShape="1">
          <a:blip r:embed="rId4"/>
          <a:srcRect l="10128" t="34530" r="45202" b="21323"/>
          <a:stretch/>
        </p:blipFill>
        <p:spPr bwMode="auto">
          <a:xfrm>
            <a:off x="8470211" y="4569373"/>
            <a:ext cx="3172460" cy="1731673"/>
          </a:xfrm>
          <a:prstGeom prst="rect">
            <a:avLst/>
          </a:prstGeom>
          <a:ln>
            <a:noFill/>
          </a:ln>
          <a:extLst>
            <a:ext uri="{53640926-AAD7-44D8-BBD7-CCE9431645EC}">
              <a14:shadowObscured xmlns:a14="http://schemas.microsoft.com/office/drawing/2010/main"/>
            </a:ext>
          </a:extLst>
        </p:spPr>
      </p:pic>
      <p:sp>
        <p:nvSpPr>
          <p:cNvPr id="2" name="TextBox 1"/>
          <p:cNvSpPr txBox="1"/>
          <p:nvPr/>
        </p:nvSpPr>
        <p:spPr>
          <a:xfrm>
            <a:off x="1435143" y="1981127"/>
            <a:ext cx="6276275" cy="3108543"/>
          </a:xfrm>
          <a:prstGeom prst="rect">
            <a:avLst/>
          </a:prstGeom>
          <a:noFill/>
        </p:spPr>
        <p:txBody>
          <a:bodyPr wrap="square" rtlCol="0">
            <a:spAutoFit/>
          </a:bodyPr>
          <a:lstStyle/>
          <a:p>
            <a:r>
              <a:rPr lang="en-GB" sz="2800" dirty="0">
                <a:latin typeface="+mj-lt"/>
              </a:rPr>
              <a:t>A flash glucose monitoring system which reads glucose levels through a sensor on the arm. </a:t>
            </a:r>
          </a:p>
          <a:p>
            <a:endParaRPr lang="en-GB" sz="2800" dirty="0">
              <a:latin typeface="+mj-lt"/>
            </a:endParaRPr>
          </a:p>
          <a:p>
            <a:r>
              <a:rPr lang="en-GB" sz="2800" dirty="0">
                <a:latin typeface="+mj-lt"/>
              </a:rPr>
              <a:t>The sensor is scanned to see the glucose reading, where it’s heading and the last eight hours of continuous data.</a:t>
            </a:r>
          </a:p>
        </p:txBody>
      </p:sp>
    </p:spTree>
    <p:extLst>
      <p:ext uri="{BB962C8B-B14F-4D97-AF65-F5344CB8AC3E}">
        <p14:creationId xmlns:p14="http://schemas.microsoft.com/office/powerpoint/2010/main" val="4705247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425238" y="365125"/>
            <a:ext cx="7341524" cy="1325563"/>
          </a:xfrm>
        </p:spPr>
        <p:txBody>
          <a:bodyPr/>
          <a:lstStyle/>
          <a:p>
            <a:r>
              <a:rPr lang="en-GB" b="1" dirty="0"/>
              <a:t>Continuous Glucose Monitoring</a:t>
            </a:r>
          </a:p>
        </p:txBody>
      </p:sp>
      <p:sp>
        <p:nvSpPr>
          <p:cNvPr id="4" name="Content Placeholder 3"/>
          <p:cNvSpPr>
            <a:spLocks noGrp="1"/>
          </p:cNvSpPr>
          <p:nvPr>
            <p:ph idx="1"/>
          </p:nvPr>
        </p:nvSpPr>
        <p:spPr>
          <a:xfrm>
            <a:off x="786865" y="1996124"/>
            <a:ext cx="10515600" cy="2397240"/>
          </a:xfrm>
        </p:spPr>
        <p:txBody>
          <a:bodyPr/>
          <a:lstStyle/>
          <a:p>
            <a:pPr marL="0" indent="0">
              <a:buNone/>
            </a:pPr>
            <a:r>
              <a:rPr lang="en-GB" dirty="0">
                <a:latin typeface="+mj-lt"/>
              </a:rPr>
              <a:t>A device which reads glucose levels through a sensor worn on the body. </a:t>
            </a:r>
          </a:p>
          <a:p>
            <a:pPr marL="0" indent="0">
              <a:buNone/>
            </a:pPr>
            <a:r>
              <a:rPr lang="en-GB" dirty="0">
                <a:latin typeface="+mj-lt"/>
              </a:rPr>
              <a:t>The sensor transmits data to a separate display device, either a reader or an insulin pump</a:t>
            </a:r>
          </a:p>
          <a:p>
            <a:pPr marL="0" indent="0">
              <a:buNone/>
            </a:pPr>
            <a:r>
              <a:rPr lang="en-GB" dirty="0">
                <a:latin typeface="+mj-lt"/>
              </a:rPr>
              <a:t>Can be set to alert wearer or carer to high and low glucose levels</a:t>
            </a:r>
          </a:p>
        </p:txBody>
      </p:sp>
      <p:pic>
        <p:nvPicPr>
          <p:cNvPr id="3" name="Picture 2"/>
          <p:cNvPicPr>
            <a:picLocks noChangeAspect="1"/>
          </p:cNvPicPr>
          <p:nvPr/>
        </p:nvPicPr>
        <p:blipFill>
          <a:blip r:embed="rId3"/>
          <a:stretch>
            <a:fillRect/>
          </a:stretch>
        </p:blipFill>
        <p:spPr>
          <a:xfrm>
            <a:off x="4786554" y="4037841"/>
            <a:ext cx="2618891" cy="2596423"/>
          </a:xfrm>
          <a:prstGeom prst="rect">
            <a:avLst/>
          </a:prstGeom>
        </p:spPr>
      </p:pic>
    </p:spTree>
    <p:extLst>
      <p:ext uri="{BB962C8B-B14F-4D97-AF65-F5344CB8AC3E}">
        <p14:creationId xmlns:p14="http://schemas.microsoft.com/office/powerpoint/2010/main" val="16558296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755373" y="476672"/>
            <a:ext cx="10873409" cy="1282554"/>
          </a:xfrm>
        </p:spPr>
        <p:txBody>
          <a:bodyPr>
            <a:noAutofit/>
          </a:bodyPr>
          <a:lstStyle/>
          <a:p>
            <a:pPr algn="ctr"/>
            <a:r>
              <a:rPr lang="en-GB" b="1" dirty="0"/>
              <a:t>Importance of Optimal Type 1 Diabetes Management</a:t>
            </a:r>
            <a:endParaRPr lang="en-GB" dirty="0"/>
          </a:p>
        </p:txBody>
      </p:sp>
      <p:sp>
        <p:nvSpPr>
          <p:cNvPr id="4" name="Content Placeholder 3"/>
          <p:cNvSpPr>
            <a:spLocks noGrp="1"/>
          </p:cNvSpPr>
          <p:nvPr>
            <p:ph idx="1"/>
          </p:nvPr>
        </p:nvSpPr>
        <p:spPr>
          <a:xfrm>
            <a:off x="2377107" y="2440768"/>
            <a:ext cx="7629939" cy="3085389"/>
          </a:xfrm>
        </p:spPr>
        <p:txBody>
          <a:bodyPr/>
          <a:lstStyle/>
          <a:p>
            <a:r>
              <a:rPr lang="en-GB" dirty="0">
                <a:latin typeface="+mj-lt"/>
              </a:rPr>
              <a:t>Maintain blood glucose levels between </a:t>
            </a:r>
          </a:p>
          <a:p>
            <a:pPr marL="0" indent="0">
              <a:buNone/>
            </a:pPr>
            <a:r>
              <a:rPr lang="en-GB" dirty="0">
                <a:latin typeface="+mj-lt"/>
              </a:rPr>
              <a:t>    4- 7 </a:t>
            </a:r>
            <a:r>
              <a:rPr lang="en-GB" dirty="0" err="1">
                <a:latin typeface="+mj-lt"/>
              </a:rPr>
              <a:t>mmol</a:t>
            </a:r>
            <a:r>
              <a:rPr lang="en-GB" dirty="0">
                <a:latin typeface="+mj-lt"/>
              </a:rPr>
              <a:t>/L before meals</a:t>
            </a:r>
          </a:p>
          <a:p>
            <a:r>
              <a:rPr lang="en-GB" dirty="0">
                <a:latin typeface="+mj-lt"/>
              </a:rPr>
              <a:t>Ensure child reaches full growth potential</a:t>
            </a:r>
          </a:p>
          <a:p>
            <a:r>
              <a:rPr lang="en-GB" dirty="0">
                <a:latin typeface="+mj-lt"/>
              </a:rPr>
              <a:t>Children develop into independent healthy adults</a:t>
            </a:r>
          </a:p>
          <a:p>
            <a:r>
              <a:rPr lang="en-GB" dirty="0">
                <a:latin typeface="+mj-lt"/>
              </a:rPr>
              <a:t>Achieve full academic potential</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56552" y="5818220"/>
            <a:ext cx="913698" cy="913698"/>
          </a:xfrm>
          <a:prstGeom prst="rect">
            <a:avLst/>
          </a:prstGeom>
        </p:spPr>
      </p:pic>
      <p:pic>
        <p:nvPicPr>
          <p:cNvPr id="6" name="Picture 5"/>
          <p:cNvPicPr>
            <a:picLocks noChangeAspect="1"/>
          </p:cNvPicPr>
          <p:nvPr/>
        </p:nvPicPr>
        <p:blipFill>
          <a:blip r:embed="rId4"/>
          <a:stretch>
            <a:fillRect/>
          </a:stretch>
        </p:blipFill>
        <p:spPr>
          <a:xfrm>
            <a:off x="136769" y="5818220"/>
            <a:ext cx="909075" cy="871200"/>
          </a:xfrm>
          <a:prstGeom prst="rect">
            <a:avLst/>
          </a:prstGeom>
        </p:spPr>
      </p:pic>
    </p:spTree>
    <p:extLst>
      <p:ext uri="{BB962C8B-B14F-4D97-AF65-F5344CB8AC3E}">
        <p14:creationId xmlns:p14="http://schemas.microsoft.com/office/powerpoint/2010/main" val="213637648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400594"/>
            <a:ext cx="10515600" cy="5776369"/>
          </a:xfrm>
        </p:spPr>
        <p:txBody>
          <a:bodyPr>
            <a:normAutofit lnSpcReduction="10000"/>
          </a:bodyPr>
          <a:lstStyle/>
          <a:p>
            <a:pPr marL="0" indent="0" algn="ctr">
              <a:buNone/>
            </a:pPr>
            <a:r>
              <a:rPr lang="en-GB" sz="4400" b="1" dirty="0">
                <a:latin typeface="+mj-lt"/>
              </a:rPr>
              <a:t>Considerations</a:t>
            </a:r>
          </a:p>
          <a:p>
            <a:pPr marL="0" indent="0">
              <a:buNone/>
            </a:pPr>
            <a:endParaRPr lang="en-GB" dirty="0">
              <a:latin typeface="+mj-lt"/>
            </a:endParaRPr>
          </a:p>
          <a:p>
            <a:r>
              <a:rPr lang="en-GB" dirty="0">
                <a:latin typeface="+mj-lt"/>
              </a:rPr>
              <a:t>Many devices are linked to mobile phones</a:t>
            </a:r>
          </a:p>
          <a:p>
            <a:r>
              <a:rPr lang="en-GB" dirty="0">
                <a:latin typeface="+mj-lt"/>
              </a:rPr>
              <a:t>Young people will likely need access to mobile phones during the school day</a:t>
            </a:r>
          </a:p>
          <a:p>
            <a:r>
              <a:rPr lang="en-GB" dirty="0">
                <a:latin typeface="+mj-lt"/>
              </a:rPr>
              <a:t>It may help if they have access to the school’s </a:t>
            </a:r>
            <a:r>
              <a:rPr lang="en-GB" dirty="0" err="1">
                <a:latin typeface="+mj-lt"/>
              </a:rPr>
              <a:t>wifi</a:t>
            </a:r>
            <a:endParaRPr lang="en-GB" dirty="0">
              <a:latin typeface="+mj-lt"/>
            </a:endParaRPr>
          </a:p>
          <a:p>
            <a:r>
              <a:rPr lang="en-GB" dirty="0">
                <a:latin typeface="+mj-lt"/>
              </a:rPr>
              <a:t>The sensors may alarm if the glucose levels are out of the optimal target range and the young person will need to respond to this</a:t>
            </a:r>
          </a:p>
          <a:p>
            <a:r>
              <a:rPr lang="en-GB" dirty="0">
                <a:latin typeface="+mj-lt"/>
              </a:rPr>
              <a:t>Sensor data is different to blood glucose levels as it measures the glucose levels of the fluid around the cells rather than the levels in the blood</a:t>
            </a:r>
          </a:p>
          <a:p>
            <a:r>
              <a:rPr lang="en-GB" dirty="0">
                <a:latin typeface="+mj-lt"/>
              </a:rPr>
              <a:t>This means there can be a delay between the sensor reading and a blood glucose reading</a:t>
            </a:r>
          </a:p>
        </p:txBody>
      </p:sp>
    </p:spTree>
    <p:extLst>
      <p:ext uri="{BB962C8B-B14F-4D97-AF65-F5344CB8AC3E}">
        <p14:creationId xmlns:p14="http://schemas.microsoft.com/office/powerpoint/2010/main" val="112492416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a:xfrm>
            <a:off x="3957156" y="205265"/>
            <a:ext cx="4211782" cy="1143000"/>
          </a:xfrm>
        </p:spPr>
        <p:txBody>
          <a:bodyPr/>
          <a:lstStyle/>
          <a:p>
            <a:r>
              <a:rPr lang="en-GB" b="1" dirty="0"/>
              <a:t>Exercise in School</a:t>
            </a:r>
          </a:p>
        </p:txBody>
      </p:sp>
      <p:sp>
        <p:nvSpPr>
          <p:cNvPr id="120835" name="Rectangle 3"/>
          <p:cNvSpPr>
            <a:spLocks noGrp="1" noChangeArrowheads="1"/>
          </p:cNvSpPr>
          <p:nvPr>
            <p:ph type="body" idx="1"/>
          </p:nvPr>
        </p:nvSpPr>
        <p:spPr>
          <a:xfrm>
            <a:off x="515389" y="1594123"/>
            <a:ext cx="9685067" cy="5042943"/>
          </a:xfrm>
        </p:spPr>
        <p:txBody>
          <a:bodyPr>
            <a:normAutofit/>
          </a:bodyPr>
          <a:lstStyle/>
          <a:p>
            <a:r>
              <a:rPr lang="en-GB" dirty="0"/>
              <a:t>Before exercise, check glucose levels and consider delaying exercise if glucose is less than</a:t>
            </a:r>
            <a:r>
              <a:rPr lang="en-GB" b="1" dirty="0"/>
              <a:t> 5 </a:t>
            </a:r>
            <a:r>
              <a:rPr lang="en-GB" b="1" dirty="0" err="1"/>
              <a:t>mmol</a:t>
            </a:r>
            <a:r>
              <a:rPr lang="en-GB" b="1" dirty="0"/>
              <a:t>/l </a:t>
            </a:r>
          </a:p>
          <a:p>
            <a:r>
              <a:rPr lang="en-GB" dirty="0"/>
              <a:t>Also consider delaying exercise if the glucose level is high</a:t>
            </a:r>
          </a:p>
          <a:p>
            <a:r>
              <a:rPr lang="en-GB" dirty="0"/>
              <a:t>Decide if any additional carbohydrate is required</a:t>
            </a:r>
          </a:p>
          <a:p>
            <a:r>
              <a:rPr lang="en-GB" dirty="0"/>
              <a:t>Check blood glucose after exercise. </a:t>
            </a:r>
          </a:p>
          <a:p>
            <a:pPr marL="0" indent="0">
              <a:buNone/>
            </a:pPr>
            <a:r>
              <a:rPr lang="en-GB" dirty="0"/>
              <a:t>    </a:t>
            </a:r>
            <a:r>
              <a:rPr lang="en-GB" b="1" dirty="0"/>
              <a:t>Is carbohydrate required?</a:t>
            </a:r>
          </a:p>
          <a:p>
            <a:r>
              <a:rPr lang="en-GB" dirty="0"/>
              <a:t>Always have a hypo remedy available (especially if doing water based sports)</a:t>
            </a:r>
          </a:p>
          <a:p>
            <a:r>
              <a:rPr lang="en-GB" dirty="0"/>
              <a:t>Refer to Individual Healthcare Plan</a:t>
            </a:r>
          </a:p>
        </p:txBody>
      </p:sp>
      <p:pic>
        <p:nvPicPr>
          <p:cNvPr id="2" name="Picture 1"/>
          <p:cNvPicPr>
            <a:picLocks noChangeAspect="1"/>
          </p:cNvPicPr>
          <p:nvPr/>
        </p:nvPicPr>
        <p:blipFill>
          <a:blip r:embed="rId3"/>
          <a:stretch>
            <a:fillRect/>
          </a:stretch>
        </p:blipFill>
        <p:spPr>
          <a:xfrm>
            <a:off x="1041110" y="205265"/>
            <a:ext cx="1035450" cy="1106300"/>
          </a:xfrm>
          <a:prstGeom prst="rect">
            <a:avLst/>
          </a:prstGeom>
        </p:spPr>
      </p:pic>
      <p:pic>
        <p:nvPicPr>
          <p:cNvPr id="3" name="Picture 2"/>
          <p:cNvPicPr>
            <a:picLocks noChangeAspect="1"/>
          </p:cNvPicPr>
          <p:nvPr/>
        </p:nvPicPr>
        <p:blipFill>
          <a:blip r:embed="rId4"/>
          <a:stretch>
            <a:fillRect/>
          </a:stretch>
        </p:blipFill>
        <p:spPr>
          <a:xfrm>
            <a:off x="3867727" y="5895703"/>
            <a:ext cx="751641" cy="741363"/>
          </a:xfrm>
          <a:prstGeom prst="rect">
            <a:avLst/>
          </a:prstGeom>
        </p:spPr>
      </p:pic>
      <p:pic>
        <p:nvPicPr>
          <p:cNvPr id="4" name="Picture 3"/>
          <p:cNvPicPr>
            <a:picLocks noChangeAspect="1"/>
          </p:cNvPicPr>
          <p:nvPr/>
        </p:nvPicPr>
        <p:blipFill>
          <a:blip r:embed="rId5"/>
          <a:stretch>
            <a:fillRect/>
          </a:stretch>
        </p:blipFill>
        <p:spPr>
          <a:xfrm>
            <a:off x="10040983" y="5018140"/>
            <a:ext cx="1435045" cy="1476450"/>
          </a:xfrm>
          <a:prstGeom prst="rect">
            <a:avLst/>
          </a:prstGeom>
        </p:spPr>
      </p:pic>
      <p:pic>
        <p:nvPicPr>
          <p:cNvPr id="5" name="Picture 4"/>
          <p:cNvPicPr>
            <a:picLocks noChangeAspect="1"/>
          </p:cNvPicPr>
          <p:nvPr/>
        </p:nvPicPr>
        <p:blipFill>
          <a:blip r:embed="rId6"/>
          <a:stretch>
            <a:fillRect/>
          </a:stretch>
        </p:blipFill>
        <p:spPr>
          <a:xfrm>
            <a:off x="9474926" y="205264"/>
            <a:ext cx="2577294" cy="2568047"/>
          </a:xfrm>
          <a:prstGeom prst="rect">
            <a:avLst/>
          </a:prstGeom>
        </p:spPr>
      </p:pic>
    </p:spTree>
    <p:extLst>
      <p:ext uri="{BB962C8B-B14F-4D97-AF65-F5344CB8AC3E}">
        <p14:creationId xmlns:p14="http://schemas.microsoft.com/office/powerpoint/2010/main" val="19309324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13078" y="0"/>
            <a:ext cx="5765843" cy="6858000"/>
          </a:xfrm>
          <a:prstGeom prst="rect">
            <a:avLst/>
          </a:prstGeom>
        </p:spPr>
      </p:pic>
    </p:spTree>
    <p:extLst>
      <p:ext uri="{BB962C8B-B14F-4D97-AF65-F5344CB8AC3E}">
        <p14:creationId xmlns:p14="http://schemas.microsoft.com/office/powerpoint/2010/main" val="367962995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a:xfrm>
            <a:off x="1496291" y="87213"/>
            <a:ext cx="9187991" cy="1325563"/>
          </a:xfrm>
        </p:spPr>
        <p:txBody>
          <a:bodyPr>
            <a:normAutofit/>
          </a:bodyPr>
          <a:lstStyle/>
          <a:p>
            <a:r>
              <a:rPr lang="en-GB" b="1" dirty="0"/>
              <a:t>Snacks to consider using before exercise</a:t>
            </a:r>
          </a:p>
        </p:txBody>
      </p:sp>
      <p:pic>
        <p:nvPicPr>
          <p:cNvPr id="3" name="Picture 2"/>
          <p:cNvPicPr>
            <a:picLocks noChangeAspect="1"/>
          </p:cNvPicPr>
          <p:nvPr/>
        </p:nvPicPr>
        <p:blipFill>
          <a:blip r:embed="rId3"/>
          <a:stretch>
            <a:fillRect/>
          </a:stretch>
        </p:blipFill>
        <p:spPr>
          <a:xfrm>
            <a:off x="2826645" y="1117306"/>
            <a:ext cx="6527282" cy="2960525"/>
          </a:xfrm>
          <a:prstGeom prst="rect">
            <a:avLst/>
          </a:prstGeom>
        </p:spPr>
      </p:pic>
      <p:pic>
        <p:nvPicPr>
          <p:cNvPr id="4" name="Picture 3"/>
          <p:cNvPicPr>
            <a:picLocks noChangeAspect="1"/>
          </p:cNvPicPr>
          <p:nvPr/>
        </p:nvPicPr>
        <p:blipFill>
          <a:blip r:embed="rId4"/>
          <a:stretch>
            <a:fillRect/>
          </a:stretch>
        </p:blipFill>
        <p:spPr>
          <a:xfrm>
            <a:off x="2826645" y="4179524"/>
            <a:ext cx="6527282" cy="2567885"/>
          </a:xfrm>
          <a:prstGeom prst="rect">
            <a:avLst/>
          </a:prstGeom>
        </p:spPr>
      </p:pic>
    </p:spTree>
    <p:extLst>
      <p:ext uri="{BB962C8B-B14F-4D97-AF65-F5344CB8AC3E}">
        <p14:creationId xmlns:p14="http://schemas.microsoft.com/office/powerpoint/2010/main" val="228982244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74638"/>
            <a:ext cx="10019654" cy="1325563"/>
          </a:xfrm>
        </p:spPr>
        <p:txBody>
          <a:bodyPr>
            <a:normAutofit/>
          </a:bodyPr>
          <a:lstStyle/>
          <a:p>
            <a:r>
              <a:rPr lang="en-GB" b="1"/>
              <a:t>Examples of snacks </a:t>
            </a:r>
            <a:r>
              <a:rPr lang="en-GB" b="1" dirty="0"/>
              <a:t>after exercise if required</a:t>
            </a:r>
          </a:p>
        </p:txBody>
      </p:sp>
      <p:sp>
        <p:nvSpPr>
          <p:cNvPr id="3" name="Content Placeholder 2"/>
          <p:cNvSpPr>
            <a:spLocks noGrp="1"/>
          </p:cNvSpPr>
          <p:nvPr>
            <p:ph idx="1"/>
          </p:nvPr>
        </p:nvSpPr>
        <p:spPr>
          <a:xfrm>
            <a:off x="2495600" y="1600201"/>
            <a:ext cx="7715200" cy="4525963"/>
          </a:xfrm>
        </p:spPr>
        <p:txBody>
          <a:bodyPr>
            <a:normAutofit/>
          </a:bodyPr>
          <a:lstStyle/>
          <a:p>
            <a:pPr marL="0" indent="0">
              <a:buNone/>
            </a:pPr>
            <a:r>
              <a:rPr lang="en-GB" b="1" dirty="0">
                <a:latin typeface="+mj-lt"/>
              </a:rPr>
              <a:t>Drinks</a:t>
            </a:r>
          </a:p>
          <a:p>
            <a:r>
              <a:rPr lang="en-GB" dirty="0">
                <a:latin typeface="+mj-lt"/>
              </a:rPr>
              <a:t>200ml milk</a:t>
            </a:r>
          </a:p>
          <a:p>
            <a:r>
              <a:rPr lang="en-GB" dirty="0">
                <a:latin typeface="+mj-lt"/>
              </a:rPr>
              <a:t>200ml fruit juice</a:t>
            </a:r>
          </a:p>
          <a:p>
            <a:pPr marL="0" indent="0">
              <a:buNone/>
            </a:pPr>
            <a:r>
              <a:rPr lang="en-GB" b="1" dirty="0">
                <a:latin typeface="+mj-lt"/>
              </a:rPr>
              <a:t>Food</a:t>
            </a:r>
          </a:p>
          <a:p>
            <a:r>
              <a:rPr lang="en-GB" dirty="0">
                <a:latin typeface="+mj-lt"/>
              </a:rPr>
              <a:t>Fruit e.g.  banana</a:t>
            </a:r>
          </a:p>
          <a:p>
            <a:r>
              <a:rPr lang="en-GB" dirty="0">
                <a:latin typeface="+mj-lt"/>
              </a:rPr>
              <a:t>1 small box of raisins</a:t>
            </a:r>
          </a:p>
          <a:p>
            <a:r>
              <a:rPr lang="en-GB" dirty="0">
                <a:latin typeface="+mj-lt"/>
              </a:rPr>
              <a:t>2 digestive biscuits </a:t>
            </a:r>
          </a:p>
          <a:p>
            <a:r>
              <a:rPr lang="en-GB" dirty="0">
                <a:latin typeface="+mj-lt"/>
              </a:rPr>
              <a:t>1 piece toast </a:t>
            </a:r>
          </a:p>
        </p:txBody>
      </p:sp>
      <p:pic>
        <p:nvPicPr>
          <p:cNvPr id="4" name="Picture 9" descr="banana"/>
          <p:cNvPicPr>
            <a:picLocks noChangeAspect="1" noChangeArrowheads="1"/>
          </p:cNvPicPr>
          <p:nvPr/>
        </p:nvPicPr>
        <p:blipFill>
          <a:blip r:embed="rId3" cstate="print"/>
          <a:srcRect/>
          <a:stretch>
            <a:fillRect/>
          </a:stretch>
        </p:blipFill>
        <p:spPr bwMode="auto">
          <a:xfrm>
            <a:off x="7599609" y="3507794"/>
            <a:ext cx="2024784" cy="1351080"/>
          </a:xfrm>
          <a:prstGeom prst="rect">
            <a:avLst/>
          </a:prstGeom>
          <a:noFill/>
        </p:spPr>
      </p:pic>
      <p:pic>
        <p:nvPicPr>
          <p:cNvPr id="5" name="Picture 8" descr="fruit juice"/>
          <p:cNvPicPr>
            <a:picLocks noChangeAspect="1" noChangeArrowheads="1"/>
          </p:cNvPicPr>
          <p:nvPr/>
        </p:nvPicPr>
        <p:blipFill>
          <a:blip r:embed="rId4" cstate="print"/>
          <a:srcRect/>
          <a:stretch>
            <a:fillRect/>
          </a:stretch>
        </p:blipFill>
        <p:spPr bwMode="auto">
          <a:xfrm>
            <a:off x="6312024" y="1798838"/>
            <a:ext cx="1567056" cy="1421904"/>
          </a:xfrm>
          <a:prstGeom prst="rect">
            <a:avLst/>
          </a:prstGeom>
          <a:noFill/>
        </p:spPr>
      </p:pic>
      <p:pic>
        <p:nvPicPr>
          <p:cNvPr id="6" name="Picture 5"/>
          <p:cNvPicPr>
            <a:picLocks noChangeAspect="1"/>
          </p:cNvPicPr>
          <p:nvPr/>
        </p:nvPicPr>
        <p:blipFill>
          <a:blip r:embed="rId5" cstate="print"/>
          <a:stretch>
            <a:fillRect/>
          </a:stretch>
        </p:blipFill>
        <p:spPr>
          <a:xfrm>
            <a:off x="5997395" y="4827158"/>
            <a:ext cx="2031614" cy="1188494"/>
          </a:xfrm>
          <a:prstGeom prst="rect">
            <a:avLst/>
          </a:prstGeom>
        </p:spPr>
      </p:pic>
    </p:spTree>
    <p:extLst>
      <p:ext uri="{BB962C8B-B14F-4D97-AF65-F5344CB8AC3E}">
        <p14:creationId xmlns:p14="http://schemas.microsoft.com/office/powerpoint/2010/main" val="2286440992"/>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018559" y="637366"/>
            <a:ext cx="6154882" cy="1120775"/>
          </a:xfrm>
        </p:spPr>
        <p:txBody>
          <a:bodyPr/>
          <a:lstStyle/>
          <a:p>
            <a:r>
              <a:rPr lang="en-GB" b="1" dirty="0"/>
              <a:t>Exercise when on a pump</a:t>
            </a:r>
          </a:p>
        </p:txBody>
      </p:sp>
      <p:sp>
        <p:nvSpPr>
          <p:cNvPr id="3" name="Content Placeholder 2"/>
          <p:cNvSpPr>
            <a:spLocks noGrp="1"/>
          </p:cNvSpPr>
          <p:nvPr>
            <p:ph idx="1"/>
          </p:nvPr>
        </p:nvSpPr>
        <p:spPr>
          <a:xfrm>
            <a:off x="838200" y="2355977"/>
            <a:ext cx="10515600" cy="2545207"/>
          </a:xfrm>
        </p:spPr>
        <p:txBody>
          <a:bodyPr/>
          <a:lstStyle/>
          <a:p>
            <a:r>
              <a:rPr lang="en-GB" dirty="0">
                <a:latin typeface="+mj-lt"/>
              </a:rPr>
              <a:t>Some children will use temporary basal rates on their pump when participating in activities</a:t>
            </a:r>
          </a:p>
          <a:p>
            <a:r>
              <a:rPr lang="en-GB" dirty="0">
                <a:latin typeface="+mj-lt"/>
              </a:rPr>
              <a:t>This will vary from child to child</a:t>
            </a:r>
          </a:p>
          <a:p>
            <a:r>
              <a:rPr lang="en-GB" dirty="0">
                <a:latin typeface="+mj-lt"/>
              </a:rPr>
              <a:t>The local diabetes team will have trained the family regarding this </a:t>
            </a:r>
          </a:p>
          <a:p>
            <a:r>
              <a:rPr lang="en-GB" dirty="0">
                <a:latin typeface="+mj-lt"/>
              </a:rPr>
              <a:t>Please refer to the IHP</a:t>
            </a:r>
          </a:p>
        </p:txBody>
      </p:sp>
    </p:spTree>
    <p:extLst>
      <p:ext uri="{BB962C8B-B14F-4D97-AF65-F5344CB8AC3E}">
        <p14:creationId xmlns:p14="http://schemas.microsoft.com/office/powerpoint/2010/main" val="77895531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Leaflet for coaches</a:t>
            </a:r>
          </a:p>
        </p:txBody>
      </p:sp>
      <p:pic>
        <p:nvPicPr>
          <p:cNvPr id="4" name="Content Placeholder 3"/>
          <p:cNvPicPr>
            <a:picLocks noGrp="1" noChangeAspect="1"/>
          </p:cNvPicPr>
          <p:nvPr>
            <p:ph idx="1"/>
          </p:nvPr>
        </p:nvPicPr>
        <p:blipFill>
          <a:blip r:embed="rId3"/>
          <a:stretch>
            <a:fillRect/>
          </a:stretch>
        </p:blipFill>
        <p:spPr>
          <a:xfrm>
            <a:off x="6305798" y="365125"/>
            <a:ext cx="4352919" cy="5897838"/>
          </a:xfrm>
          <a:prstGeom prst="rect">
            <a:avLst/>
          </a:prstGeom>
          <a:ln w="19050">
            <a:solidFill>
              <a:schemeClr val="tx1"/>
            </a:solidFill>
          </a:ln>
          <a:effectLst/>
        </p:spPr>
      </p:pic>
    </p:spTree>
    <p:extLst>
      <p:ext uri="{BB962C8B-B14F-4D97-AF65-F5344CB8AC3E}">
        <p14:creationId xmlns:p14="http://schemas.microsoft.com/office/powerpoint/2010/main" val="111481500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61442" name="Title 1"/>
          <p:cNvSpPr>
            <a:spLocks noGrp="1"/>
          </p:cNvSpPr>
          <p:nvPr>
            <p:ph type="title"/>
          </p:nvPr>
        </p:nvSpPr>
        <p:spPr>
          <a:xfrm>
            <a:off x="5209535" y="85295"/>
            <a:ext cx="1855124" cy="1325563"/>
          </a:xfrm>
        </p:spPr>
        <p:txBody>
          <a:bodyPr/>
          <a:lstStyle/>
          <a:p>
            <a:r>
              <a:rPr lang="en-GB" altLang="en-US" b="1" dirty="0"/>
              <a:t>Exams </a:t>
            </a:r>
          </a:p>
        </p:txBody>
      </p:sp>
      <p:sp>
        <p:nvSpPr>
          <p:cNvPr id="61443" name="Content Placeholder 2"/>
          <p:cNvSpPr>
            <a:spLocks noGrp="1"/>
          </p:cNvSpPr>
          <p:nvPr>
            <p:ph idx="1"/>
          </p:nvPr>
        </p:nvSpPr>
        <p:spPr>
          <a:xfrm>
            <a:off x="920392" y="1620141"/>
            <a:ext cx="11110645" cy="5058061"/>
          </a:xfrm>
        </p:spPr>
        <p:txBody>
          <a:bodyPr>
            <a:normAutofit/>
          </a:bodyPr>
          <a:lstStyle/>
          <a:p>
            <a:r>
              <a:rPr lang="en-GB" altLang="en-US" dirty="0">
                <a:latin typeface="+mj-lt"/>
              </a:rPr>
              <a:t>Diabetes needs to be considered when young people are sitting exams or tests.</a:t>
            </a:r>
          </a:p>
          <a:p>
            <a:r>
              <a:rPr lang="en-GB" altLang="en-US" dirty="0">
                <a:latin typeface="+mj-lt"/>
              </a:rPr>
              <a:t>Support information can be found on </a:t>
            </a:r>
          </a:p>
          <a:p>
            <a:r>
              <a:rPr lang="en-GB" altLang="en-US" dirty="0">
                <a:latin typeface="+mj-lt"/>
                <a:hlinkClick r:id="rId3"/>
              </a:rPr>
              <a:t>https://www.diabetes.org.uk/resources-s3/2018-11/1201C_Type%201%20diabetes%20and%20exams_DIGITAL.pdf</a:t>
            </a:r>
            <a:endParaRPr lang="en-GB" altLang="en-US" dirty="0">
              <a:latin typeface="+mj-lt"/>
            </a:endParaRPr>
          </a:p>
          <a:p>
            <a:r>
              <a:rPr lang="en-GB" altLang="en-US" dirty="0">
                <a:latin typeface="+mj-lt"/>
              </a:rPr>
              <a:t>The CYP will need drinks, snacks, medical equipment and possible time out to manage their diabetes. </a:t>
            </a:r>
          </a:p>
          <a:p>
            <a:r>
              <a:rPr lang="en-GB" altLang="en-US" dirty="0">
                <a:latin typeface="+mj-lt"/>
              </a:rPr>
              <a:t>Your local diabetes team will be able to give you further information specific to your pupils if this is required.</a:t>
            </a:r>
          </a:p>
          <a:p>
            <a:endParaRPr lang="en-GB" altLang="en-US" dirty="0">
              <a:latin typeface="+mj-lt"/>
            </a:endParaRPr>
          </a:p>
          <a:p>
            <a:pPr marL="0" indent="0">
              <a:buNone/>
            </a:pPr>
            <a:endParaRPr lang="en-GB" altLang="en-US" dirty="0"/>
          </a:p>
        </p:txBody>
      </p:sp>
    </p:spTree>
    <p:extLst>
      <p:ext uri="{BB962C8B-B14F-4D97-AF65-F5344CB8AC3E}">
        <p14:creationId xmlns:p14="http://schemas.microsoft.com/office/powerpoint/2010/main" val="46067655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961544" y="2306941"/>
            <a:ext cx="5418762" cy="1325563"/>
          </a:xfrm>
        </p:spPr>
        <p:txBody>
          <a:bodyPr/>
          <a:lstStyle/>
          <a:p>
            <a:r>
              <a:rPr lang="en-GB" b="1" dirty="0"/>
              <a:t>Any Final Questions?</a:t>
            </a:r>
          </a:p>
        </p:txBody>
      </p:sp>
    </p:spTree>
    <p:extLst>
      <p:ext uri="{BB962C8B-B14F-4D97-AF65-F5344CB8AC3E}">
        <p14:creationId xmlns:p14="http://schemas.microsoft.com/office/powerpoint/2010/main" val="52451648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1B1E93AB7ADDCC40A617269279C896B6" ma:contentTypeVersion="2" ma:contentTypeDescription="Create a new document." ma:contentTypeScope="" ma:versionID="4747d9f7397a445a5795cbb3190ea59d">
  <xsd:schema xmlns:xsd="http://www.w3.org/2001/XMLSchema" xmlns:xs="http://www.w3.org/2001/XMLSchema" xmlns:p="http://schemas.microsoft.com/office/2006/metadata/properties" xmlns:ns2="f8f88dd0-e321-4be9-aee9-de7fe81acb6c" targetNamespace="http://schemas.microsoft.com/office/2006/metadata/properties" ma:root="true" ma:fieldsID="818a90b9e83e18473fb9ef23ba385718" ns2:_="">
    <xsd:import namespace="f8f88dd0-e321-4be9-aee9-de7fe81acb6c"/>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f88dd0-e321-4be9-aee9-de7fe81acb6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1CB1CF39-61D9-4F67-9A36-0AA3E4835B88}">
  <ds:schemaRefs>
    <ds:schemaRef ds:uri="http://schemas.microsoft.com/sharepoint/v3/contenttype/forms"/>
  </ds:schemaRefs>
</ds:datastoreItem>
</file>

<file path=customXml/itemProps2.xml><?xml version="1.0" encoding="utf-8"?>
<ds:datastoreItem xmlns:ds="http://schemas.openxmlformats.org/officeDocument/2006/customXml" ds:itemID="{50C4FE9B-66BA-40CC-A5FA-94085875698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8f88dd0-e321-4be9-aee9-de7fe81acb6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3C366B5-DA86-414C-A937-751807541B87}">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338</TotalTime>
  <Words>7658</Words>
  <Application>Microsoft Office PowerPoint</Application>
  <PresentationFormat>Widescreen</PresentationFormat>
  <Paragraphs>1035</Paragraphs>
  <Slides>98</Slides>
  <Notes>75</Notes>
  <HiddenSlides>18</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98</vt:i4>
      </vt:variant>
    </vt:vector>
  </HeadingPairs>
  <TitlesOfParts>
    <vt:vector size="105" baseType="lpstr">
      <vt:lpstr>Arial</vt:lpstr>
      <vt:lpstr>Arial Black</vt:lpstr>
      <vt:lpstr>Calibri</vt:lpstr>
      <vt:lpstr>Calibri Light</vt:lpstr>
      <vt:lpstr>Times New Roman</vt:lpstr>
      <vt:lpstr>Office Theme</vt:lpstr>
      <vt:lpstr>Acrobat Document</vt:lpstr>
      <vt:lpstr>Managing Type 1 Diabetes in School </vt:lpstr>
      <vt:lpstr>Overview of the Session</vt:lpstr>
      <vt:lpstr>Aim </vt:lpstr>
      <vt:lpstr>Type 1 Diabetes</vt:lpstr>
      <vt:lpstr>Type 1 Diabetes</vt:lpstr>
      <vt:lpstr>Type 1 Diabetes</vt:lpstr>
      <vt:lpstr>Signs and Symptoms of Type 1 Diabetes</vt:lpstr>
      <vt:lpstr>Signs and Symptoms</vt:lpstr>
      <vt:lpstr>Importance of Optimal Type 1 Diabetes Management</vt:lpstr>
      <vt:lpstr>Importance of Optimal Type 1 Diabetes Management</vt:lpstr>
      <vt:lpstr>PowerPoint Presentation</vt:lpstr>
      <vt:lpstr>PowerPoint Presentation</vt:lpstr>
      <vt:lpstr>Dietary Management</vt:lpstr>
      <vt:lpstr>Principles of Dose Adjustment</vt:lpstr>
      <vt:lpstr>Food</vt:lpstr>
      <vt:lpstr>Digestion of Food</vt:lpstr>
      <vt:lpstr>Digestion of Food</vt:lpstr>
      <vt:lpstr>Digestion of Food</vt:lpstr>
      <vt:lpstr>Which Foods contain Carbohydrate?</vt:lpstr>
      <vt:lpstr>PowerPoint Presentation</vt:lpstr>
      <vt:lpstr>Which Foods contain Carbohydrate?</vt:lpstr>
      <vt:lpstr>PowerPoint Presentation</vt:lpstr>
      <vt:lpstr>PowerPoint Presentation</vt:lpstr>
      <vt:lpstr>Aim of Carbohydrate Counting</vt:lpstr>
      <vt:lpstr>Resources available to help calculate carbohydrate</vt:lpstr>
      <vt:lpstr>Food Labels</vt:lpstr>
      <vt:lpstr>Using the ‘per 100g’ value</vt:lpstr>
      <vt:lpstr>Carbs &amp; Cals Book &amp; App</vt:lpstr>
      <vt:lpstr>Carb Counting Practical</vt:lpstr>
      <vt:lpstr>PowerPoint Presentation</vt:lpstr>
      <vt:lpstr>SCHOOL MENU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Carb Counting Answers</vt:lpstr>
      <vt:lpstr>PowerPoint Presentation</vt:lpstr>
      <vt:lpstr>PowerPoint Presentation</vt:lpstr>
      <vt:lpstr>PowerPoint Presentation</vt:lpstr>
      <vt:lpstr>Calculating Insulin Doses</vt:lpstr>
      <vt:lpstr>Calculating Insulin Doses</vt:lpstr>
      <vt:lpstr>Insulin to Carbohydrate Ratio (ICR)</vt:lpstr>
      <vt:lpstr>Insulin: Carbohydrate Ratio</vt:lpstr>
      <vt:lpstr>Insulin: Carbohydrate Ratio</vt:lpstr>
      <vt:lpstr>Insulin: Carbohydrate Ratio</vt:lpstr>
      <vt:lpstr>Insulin sensitivity factor (ISF)</vt:lpstr>
      <vt:lpstr>PowerPoint Presentation</vt:lpstr>
      <vt:lpstr>Calculating Total Insulin Dose</vt:lpstr>
      <vt:lpstr>Insulin Pump Therapy</vt:lpstr>
      <vt:lpstr>Principles of Pump Therapy</vt:lpstr>
      <vt:lpstr>Calculating Insulin Dose Scenarios 1 &amp; 2</vt:lpstr>
      <vt:lpstr>PowerPoint Presentation</vt:lpstr>
      <vt:lpstr>Scenario 1 </vt:lpstr>
      <vt:lpstr>Scenario 2</vt:lpstr>
      <vt:lpstr>Answers</vt:lpstr>
      <vt:lpstr>Answers</vt:lpstr>
      <vt:lpstr>Hypoglycaemia</vt:lpstr>
      <vt:lpstr>Signs and Symptoms  of Hypoglycaemia</vt:lpstr>
      <vt:lpstr>Signs and Symptoms of Hypoglycaemia</vt:lpstr>
      <vt:lpstr>Causes of Hypoglycaemia</vt:lpstr>
      <vt:lpstr>Causes of Hypoglycaemia</vt:lpstr>
      <vt:lpstr>Treatment</vt:lpstr>
      <vt:lpstr>PowerPoint Presentation</vt:lpstr>
      <vt:lpstr>PowerPoint Presentation</vt:lpstr>
      <vt:lpstr>Step 3</vt:lpstr>
      <vt:lpstr>PowerPoint Presentation</vt:lpstr>
      <vt:lpstr>PowerPoint Presentation</vt:lpstr>
      <vt:lpstr>PowerPoint Presentation</vt:lpstr>
      <vt:lpstr>Scenario 3</vt:lpstr>
      <vt:lpstr>Answers </vt:lpstr>
      <vt:lpstr>Scenario 4</vt:lpstr>
      <vt:lpstr>Answers</vt:lpstr>
      <vt:lpstr>Record Sheet </vt:lpstr>
      <vt:lpstr>Hyperglycaemia</vt:lpstr>
      <vt:lpstr>Signs of Hyperglycaemia</vt:lpstr>
      <vt:lpstr>Signs of Hyperglycaemia</vt:lpstr>
      <vt:lpstr>Causes of Hyperglycaemia</vt:lpstr>
      <vt:lpstr>Causes of Hyperglycaemia</vt:lpstr>
      <vt:lpstr>Treatment</vt:lpstr>
      <vt:lpstr>PowerPoint Presentation</vt:lpstr>
      <vt:lpstr>PowerPoint Presentation</vt:lpstr>
      <vt:lpstr>Taking Insulin </vt:lpstr>
      <vt:lpstr>PowerPoint Presentation</vt:lpstr>
      <vt:lpstr>PowerPoint Presentation</vt:lpstr>
      <vt:lpstr>FreeStyle Libre</vt:lpstr>
      <vt:lpstr>Continuous Glucose Monitoring</vt:lpstr>
      <vt:lpstr>PowerPoint Presentation</vt:lpstr>
      <vt:lpstr>Exercise in School</vt:lpstr>
      <vt:lpstr>PowerPoint Presentation</vt:lpstr>
      <vt:lpstr>Snacks to consider using before exercise</vt:lpstr>
      <vt:lpstr>Examples of snacks after exercise if required</vt:lpstr>
      <vt:lpstr>Exercise when on a pump</vt:lpstr>
      <vt:lpstr>Leaflet for coaches</vt:lpstr>
      <vt:lpstr>Exams </vt:lpstr>
      <vt:lpstr>Any Final Questions?</vt:lpstr>
    </vt:vector>
  </TitlesOfParts>
  <Company>Aneurin Bevan University Health Board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Type 1 Diabetes in School</dc:title>
  <dc:creator>Elin Sansom (Aneurin Bevan UHB - Dietetics)</dc:creator>
  <cp:lastModifiedBy>Helen Murphy (Aneurin Bevan UHB - Family and Therapies)</cp:lastModifiedBy>
  <cp:revision>33</cp:revision>
  <dcterms:created xsi:type="dcterms:W3CDTF">2020-08-11T13:09:09Z</dcterms:created>
  <dcterms:modified xsi:type="dcterms:W3CDTF">2021-03-16T10:56:04Z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r8>100</vt:r8>
  </property>
  <property fmtid="{D5CDD505-2E9C-101B-9397-08002B2CF9AE}" pid="3" name="ContentTypeId">
    <vt:lpwstr>0x0101001B1E93AB7ADDCC40A617269279C896B6</vt:lpwstr>
  </property>
</Properties>
</file>