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1312" r:id="rId2"/>
    <p:sldId id="1310" r:id="rId3"/>
    <p:sldId id="1311" r:id="rId4"/>
    <p:sldId id="257" r:id="rId5"/>
    <p:sldId id="315" r:id="rId6"/>
    <p:sldId id="1307" r:id="rId7"/>
    <p:sldId id="1308" r:id="rId8"/>
    <p:sldId id="1309" r:id="rId9"/>
    <p:sldId id="461" r:id="rId10"/>
    <p:sldId id="322" r:id="rId11"/>
    <p:sldId id="323" r:id="rId12"/>
    <p:sldId id="1306" r:id="rId13"/>
    <p:sldId id="358" r:id="rId14"/>
    <p:sldId id="352" r:id="rId15"/>
    <p:sldId id="351" r:id="rId16"/>
    <p:sldId id="131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86C755"/>
    <a:srgbClr val="35F74C"/>
    <a:srgbClr val="D5F9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21" autoAdjust="0"/>
    <p:restoredTop sz="94660"/>
  </p:normalViewPr>
  <p:slideViewPr>
    <p:cSldViewPr snapToGrid="0">
      <p:cViewPr varScale="1">
        <p:scale>
          <a:sx n="80" d="100"/>
          <a:sy n="80"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566B11-8D1E-41A8-9E5B-A77744A1F523}" type="doc">
      <dgm:prSet loTypeId="urn:microsoft.com/office/officeart/2005/8/layout/hierarchy2" loCatId="hierarchy" qsTypeId="urn:microsoft.com/office/officeart/2005/8/quickstyle/simple1" qsCatId="simple" csTypeId="urn:microsoft.com/office/officeart/2005/8/colors/colorful4" csCatId="colorful" phldr="1"/>
      <dgm:spPr/>
      <dgm:t>
        <a:bodyPr/>
        <a:lstStyle/>
        <a:p>
          <a:endParaRPr lang="en-GB"/>
        </a:p>
      </dgm:t>
    </dgm:pt>
    <dgm:pt modelId="{03A989B9-A85D-41B0-A9B9-4C08D52660D3}">
      <dgm:prSet phldrT="[Text]" custT="1"/>
      <dgm:spPr/>
      <dgm:t>
        <a:bodyPr/>
        <a:lstStyle/>
        <a:p>
          <a:r>
            <a:rPr lang="en-GB" sz="1800" dirty="0">
              <a:solidFill>
                <a:schemeClr val="tx1"/>
              </a:solidFill>
            </a:rPr>
            <a:t>Transition</a:t>
          </a:r>
          <a:r>
            <a:rPr lang="en-GB" sz="1800" baseline="0" dirty="0">
              <a:solidFill>
                <a:schemeClr val="tx1"/>
              </a:solidFill>
            </a:rPr>
            <a:t> service </a:t>
          </a:r>
        </a:p>
        <a:p>
          <a:r>
            <a:rPr lang="en-GB" sz="1800" baseline="0" dirty="0">
              <a:solidFill>
                <a:schemeClr val="tx1"/>
              </a:solidFill>
            </a:rPr>
            <a:t>Working for all young people in our Trust </a:t>
          </a:r>
        </a:p>
        <a:p>
          <a:r>
            <a:rPr lang="en-GB" sz="1800" baseline="0" dirty="0">
              <a:solidFill>
                <a:schemeClr val="tx1"/>
              </a:solidFill>
            </a:rPr>
            <a:t>By 1</a:t>
          </a:r>
          <a:r>
            <a:rPr lang="en-GB" sz="1800" baseline="30000" dirty="0">
              <a:solidFill>
                <a:schemeClr val="tx1"/>
              </a:solidFill>
            </a:rPr>
            <a:t>st</a:t>
          </a:r>
          <a:r>
            <a:rPr lang="en-GB" sz="1800" baseline="0" dirty="0">
              <a:solidFill>
                <a:schemeClr val="tx1"/>
              </a:solidFill>
            </a:rPr>
            <a:t> March 2025</a:t>
          </a:r>
          <a:endParaRPr lang="en-GB" sz="1800" dirty="0">
            <a:solidFill>
              <a:schemeClr val="tx1"/>
            </a:solidFill>
          </a:endParaRPr>
        </a:p>
      </dgm:t>
    </dgm:pt>
    <dgm:pt modelId="{4F7DA72C-4303-4F03-A0DD-E4F4848E306E}" type="parTrans" cxnId="{D755793C-003B-4F4F-BF92-899E8243216D}">
      <dgm:prSet/>
      <dgm:spPr/>
      <dgm:t>
        <a:bodyPr/>
        <a:lstStyle/>
        <a:p>
          <a:endParaRPr lang="en-GB"/>
        </a:p>
      </dgm:t>
    </dgm:pt>
    <dgm:pt modelId="{F7D123B1-EE56-4641-945B-1224AEB36447}" type="sibTrans" cxnId="{D755793C-003B-4F4F-BF92-899E8243216D}">
      <dgm:prSet/>
      <dgm:spPr/>
      <dgm:t>
        <a:bodyPr/>
        <a:lstStyle/>
        <a:p>
          <a:endParaRPr lang="en-GB"/>
        </a:p>
      </dgm:t>
    </dgm:pt>
    <dgm:pt modelId="{2518A12E-6F62-46BC-81C3-FA121D2BBB01}">
      <dgm:prSet phldrT="[Text]" custT="1"/>
      <dgm:spPr/>
      <dgm:t>
        <a:bodyPr/>
        <a:lstStyle/>
        <a:p>
          <a:r>
            <a:rPr lang="en-GB" sz="1800" dirty="0"/>
            <a:t>The processes of care </a:t>
          </a:r>
        </a:p>
      </dgm:t>
    </dgm:pt>
    <dgm:pt modelId="{C757E925-54D5-4761-8498-49F9511E5B90}" type="parTrans" cxnId="{9DE25624-F293-49E6-AAF5-332E9DC561D6}">
      <dgm:prSet/>
      <dgm:spPr/>
      <dgm:t>
        <a:bodyPr/>
        <a:lstStyle/>
        <a:p>
          <a:endParaRPr lang="en-GB"/>
        </a:p>
      </dgm:t>
    </dgm:pt>
    <dgm:pt modelId="{5BE548CF-2A69-4592-8645-9C4F0E0A409F}" type="sibTrans" cxnId="{9DE25624-F293-49E6-AAF5-332E9DC561D6}">
      <dgm:prSet/>
      <dgm:spPr/>
      <dgm:t>
        <a:bodyPr/>
        <a:lstStyle/>
        <a:p>
          <a:endParaRPr lang="en-GB"/>
        </a:p>
      </dgm:t>
    </dgm:pt>
    <dgm:pt modelId="{0F571D54-C3C3-4E5F-9E6F-628C54ADF335}">
      <dgm:prSet phldrT="[Text]" custT="1"/>
      <dgm:spPr/>
      <dgm:t>
        <a:bodyPr/>
        <a:lstStyle/>
        <a:p>
          <a:pPr algn="l">
            <a:buFont typeface="Arial" panose="020B0604020202020204" pitchFamily="34" charset="0"/>
            <a:buChar char="•"/>
          </a:pPr>
          <a:r>
            <a:rPr lang="en-GB" sz="1600" dirty="0">
              <a:solidFill>
                <a:schemeClr val="tx1"/>
              </a:solidFill>
            </a:rPr>
            <a:t>Ready</a:t>
          </a:r>
          <a:r>
            <a:rPr lang="en-GB" sz="1600" baseline="0" dirty="0">
              <a:solidFill>
                <a:schemeClr val="tx1"/>
              </a:solidFill>
            </a:rPr>
            <a:t> steady go documentation for all </a:t>
          </a:r>
        </a:p>
        <a:p>
          <a:pPr algn="l">
            <a:buFont typeface="Arial" panose="020B0604020202020204" pitchFamily="34" charset="0"/>
            <a:buChar char="•"/>
          </a:pPr>
          <a:r>
            <a:rPr lang="en-GB" sz="1600" baseline="0" dirty="0">
              <a:solidFill>
                <a:schemeClr val="tx1"/>
              </a:solidFill>
            </a:rPr>
            <a:t>HBA1c stable or improving </a:t>
          </a:r>
        </a:p>
        <a:p>
          <a:pPr algn="l">
            <a:buFont typeface="Arial" panose="020B0604020202020204" pitchFamily="34" charset="0"/>
            <a:buChar char="•"/>
          </a:pPr>
          <a:r>
            <a:rPr lang="en-GB" sz="1600" baseline="0" dirty="0">
              <a:solidFill>
                <a:schemeClr val="tx1"/>
              </a:solidFill>
            </a:rPr>
            <a:t>MDT with young adults in place </a:t>
          </a:r>
        </a:p>
        <a:p>
          <a:pPr algn="l">
            <a:buFont typeface="Arial" panose="020B0604020202020204" pitchFamily="34" charset="0"/>
            <a:buChar char="•"/>
          </a:pPr>
          <a:r>
            <a:rPr lang="en-GB" sz="1600" dirty="0">
              <a:solidFill>
                <a:schemeClr val="tx1"/>
              </a:solidFill>
            </a:rPr>
            <a:t>Communication channels relevant to this group in place and happening </a:t>
          </a:r>
          <a:endParaRPr lang="en-GB" sz="1600" baseline="0" dirty="0">
            <a:solidFill>
              <a:schemeClr val="tx1"/>
            </a:solidFill>
          </a:endParaRPr>
        </a:p>
      </dgm:t>
    </dgm:pt>
    <dgm:pt modelId="{D35A00BD-11A1-4BC6-A2BB-338D46D1B387}" type="parTrans" cxnId="{8ECD5FE7-0548-4595-9BE8-1ECEBDA91654}">
      <dgm:prSet/>
      <dgm:spPr/>
      <dgm:t>
        <a:bodyPr/>
        <a:lstStyle/>
        <a:p>
          <a:endParaRPr lang="en-GB"/>
        </a:p>
      </dgm:t>
    </dgm:pt>
    <dgm:pt modelId="{3180AE37-3932-41C1-A6C0-F3277B8CE1B1}" type="sibTrans" cxnId="{8ECD5FE7-0548-4595-9BE8-1ECEBDA91654}">
      <dgm:prSet/>
      <dgm:spPr/>
      <dgm:t>
        <a:bodyPr/>
        <a:lstStyle/>
        <a:p>
          <a:endParaRPr lang="en-GB"/>
        </a:p>
      </dgm:t>
    </dgm:pt>
    <dgm:pt modelId="{E7123D84-51B2-4C5C-8162-E5B988A4E0F7}">
      <dgm:prSet phldrT="[Text]" custT="1"/>
      <dgm:spPr/>
      <dgm:t>
        <a:bodyPr/>
        <a:lstStyle/>
        <a:p>
          <a:r>
            <a:rPr lang="en-GB" sz="1800" dirty="0"/>
            <a:t>Patient and family engagement </a:t>
          </a:r>
        </a:p>
      </dgm:t>
    </dgm:pt>
    <dgm:pt modelId="{B73DB103-C705-4BBA-9189-0D246692D9DD}" type="parTrans" cxnId="{5E25F5F1-F4D2-4A6F-A6B3-05F6E872353F}">
      <dgm:prSet/>
      <dgm:spPr/>
      <dgm:t>
        <a:bodyPr/>
        <a:lstStyle/>
        <a:p>
          <a:endParaRPr lang="en-GB"/>
        </a:p>
      </dgm:t>
    </dgm:pt>
    <dgm:pt modelId="{7D0B1AD2-BF79-4F90-B425-4D8F84A77A26}" type="sibTrans" cxnId="{5E25F5F1-F4D2-4A6F-A6B3-05F6E872353F}">
      <dgm:prSet/>
      <dgm:spPr/>
      <dgm:t>
        <a:bodyPr/>
        <a:lstStyle/>
        <a:p>
          <a:endParaRPr lang="en-GB"/>
        </a:p>
      </dgm:t>
    </dgm:pt>
    <dgm:pt modelId="{2EE1B78C-5C75-46AF-BF59-20AE3F6A13E0}">
      <dgm:prSet phldrT="[Text]" custT="1"/>
      <dgm:spPr/>
      <dgm:t>
        <a:bodyPr/>
        <a:lstStyle/>
        <a:p>
          <a:pPr algn="l"/>
          <a:r>
            <a:rPr lang="en-GB" sz="1600" dirty="0">
              <a:solidFill>
                <a:schemeClr val="tx1"/>
              </a:solidFill>
            </a:rPr>
            <a:t>Education sessions </a:t>
          </a:r>
        </a:p>
        <a:p>
          <a:pPr algn="l"/>
          <a:r>
            <a:rPr lang="en-GB" sz="1600" dirty="0">
              <a:solidFill>
                <a:schemeClr val="tx1"/>
              </a:solidFill>
            </a:rPr>
            <a:t>Materials and resources</a:t>
          </a:r>
        </a:p>
        <a:p>
          <a:pPr algn="l"/>
          <a:r>
            <a:rPr lang="en-GB" sz="1600" dirty="0">
              <a:solidFill>
                <a:schemeClr val="tx1"/>
              </a:solidFill>
            </a:rPr>
            <a:t> Psychology support in place and being used </a:t>
          </a:r>
        </a:p>
      </dgm:t>
    </dgm:pt>
    <dgm:pt modelId="{2D3040F3-CF8C-4823-8697-E88FC06824F9}" type="parTrans" cxnId="{6C5B9A83-34EF-4926-9AD6-187D7405CAB9}">
      <dgm:prSet/>
      <dgm:spPr/>
      <dgm:t>
        <a:bodyPr/>
        <a:lstStyle/>
        <a:p>
          <a:endParaRPr lang="en-GB"/>
        </a:p>
      </dgm:t>
    </dgm:pt>
    <dgm:pt modelId="{60DD653F-BBBB-424F-9658-26AEC1F5CB88}" type="sibTrans" cxnId="{6C5B9A83-34EF-4926-9AD6-187D7405CAB9}">
      <dgm:prSet/>
      <dgm:spPr/>
      <dgm:t>
        <a:bodyPr/>
        <a:lstStyle/>
        <a:p>
          <a:endParaRPr lang="en-GB"/>
        </a:p>
      </dgm:t>
    </dgm:pt>
    <dgm:pt modelId="{4C31CC34-F96C-4E79-8F43-F47FB179F4D8}">
      <dgm:prSet custT="1"/>
      <dgm:spPr/>
      <dgm:t>
        <a:bodyPr/>
        <a:lstStyle/>
        <a:p>
          <a:r>
            <a:rPr lang="en-GB" sz="1600" dirty="0"/>
            <a:t>Learning system to continuously improve our care </a:t>
          </a:r>
        </a:p>
      </dgm:t>
    </dgm:pt>
    <dgm:pt modelId="{7194AF76-0666-4915-8C5E-17D0DBA342D0}" type="parTrans" cxnId="{C3D72E20-D281-4B7C-9492-D9C6F32ABC28}">
      <dgm:prSet/>
      <dgm:spPr/>
      <dgm:t>
        <a:bodyPr/>
        <a:lstStyle/>
        <a:p>
          <a:endParaRPr lang="en-GB"/>
        </a:p>
      </dgm:t>
    </dgm:pt>
    <dgm:pt modelId="{5084CF14-690F-400B-9F3D-0CB4D6EEAA7A}" type="sibTrans" cxnId="{C3D72E20-D281-4B7C-9492-D9C6F32ABC28}">
      <dgm:prSet/>
      <dgm:spPr/>
      <dgm:t>
        <a:bodyPr/>
        <a:lstStyle/>
        <a:p>
          <a:endParaRPr lang="en-GB"/>
        </a:p>
      </dgm:t>
    </dgm:pt>
    <dgm:pt modelId="{C019E24B-C6B1-4481-B71B-ED5260BE9C76}">
      <dgm:prSet custT="1"/>
      <dgm:spPr/>
      <dgm:t>
        <a:bodyPr/>
        <a:lstStyle/>
        <a:p>
          <a:r>
            <a:rPr lang="en-GB" sz="1600" dirty="0"/>
            <a:t>Community and primary care partnerships </a:t>
          </a:r>
        </a:p>
      </dgm:t>
    </dgm:pt>
    <dgm:pt modelId="{934CFFD9-4BE3-44E5-B672-405A1D9B3BA1}" type="parTrans" cxnId="{A08314F9-E316-47A6-9904-C9A2CA012466}">
      <dgm:prSet/>
      <dgm:spPr/>
      <dgm:t>
        <a:bodyPr/>
        <a:lstStyle/>
        <a:p>
          <a:endParaRPr lang="en-GB"/>
        </a:p>
      </dgm:t>
    </dgm:pt>
    <dgm:pt modelId="{1E64C6FD-C7EB-487C-84BF-DF9D2029CB21}" type="sibTrans" cxnId="{A08314F9-E316-47A6-9904-C9A2CA012466}">
      <dgm:prSet/>
      <dgm:spPr/>
      <dgm:t>
        <a:bodyPr/>
        <a:lstStyle/>
        <a:p>
          <a:endParaRPr lang="en-GB"/>
        </a:p>
      </dgm:t>
    </dgm:pt>
    <dgm:pt modelId="{8F9ACE23-B74E-41C7-A99F-7BA97D5FA96D}">
      <dgm:prSet custT="1"/>
      <dgm:spPr/>
      <dgm:t>
        <a:bodyPr/>
        <a:lstStyle/>
        <a:p>
          <a:pPr algn="l"/>
          <a:r>
            <a:rPr lang="en-GB" sz="1600" dirty="0">
              <a:solidFill>
                <a:schemeClr val="tx1"/>
              </a:solidFill>
            </a:rPr>
            <a:t>Data collected as we go and reviewed each week</a:t>
          </a:r>
        </a:p>
        <a:p>
          <a:pPr algn="l"/>
          <a:r>
            <a:rPr lang="en-GB" sz="1600" dirty="0">
              <a:solidFill>
                <a:schemeClr val="tx1"/>
              </a:solidFill>
            </a:rPr>
            <a:t>Sample patient journeys</a:t>
          </a:r>
        </a:p>
        <a:p>
          <a:pPr algn="ctr"/>
          <a:endParaRPr lang="en-GB" sz="800" dirty="0"/>
        </a:p>
      </dgm:t>
    </dgm:pt>
    <dgm:pt modelId="{ADE475D3-E0AF-4B1F-8D85-FF51A8189BF1}" type="parTrans" cxnId="{69485580-3A62-4E94-807A-E7008F22D8C3}">
      <dgm:prSet/>
      <dgm:spPr/>
      <dgm:t>
        <a:bodyPr/>
        <a:lstStyle/>
        <a:p>
          <a:endParaRPr lang="en-GB"/>
        </a:p>
      </dgm:t>
    </dgm:pt>
    <dgm:pt modelId="{E06C021E-A5DE-4D52-A0FF-3ABCC2963D0A}" type="sibTrans" cxnId="{69485580-3A62-4E94-807A-E7008F22D8C3}">
      <dgm:prSet/>
      <dgm:spPr/>
      <dgm:t>
        <a:bodyPr/>
        <a:lstStyle/>
        <a:p>
          <a:endParaRPr lang="en-GB"/>
        </a:p>
      </dgm:t>
    </dgm:pt>
    <dgm:pt modelId="{16D26F29-AA98-4D47-8F1C-92A5C5178216}">
      <dgm:prSet custT="1"/>
      <dgm:spPr/>
      <dgm:t>
        <a:bodyPr/>
        <a:lstStyle/>
        <a:p>
          <a:pPr algn="l"/>
          <a:r>
            <a:rPr lang="en-GB" sz="1600" dirty="0">
              <a:solidFill>
                <a:schemeClr val="tx1"/>
              </a:solidFill>
            </a:rPr>
            <a:t>Meeting schedule and actions</a:t>
          </a:r>
        </a:p>
        <a:p>
          <a:pPr algn="l"/>
          <a:r>
            <a:rPr lang="en-GB" sz="1600" dirty="0">
              <a:solidFill>
                <a:schemeClr val="tx1"/>
              </a:solidFill>
            </a:rPr>
            <a:t>Shared care plans</a:t>
          </a:r>
        </a:p>
        <a:p>
          <a:pPr algn="l"/>
          <a:r>
            <a:rPr lang="en-GB" sz="1600" dirty="0">
              <a:solidFill>
                <a:schemeClr val="tx1"/>
              </a:solidFill>
            </a:rPr>
            <a:t>Schools and clubs work </a:t>
          </a:r>
        </a:p>
      </dgm:t>
    </dgm:pt>
    <dgm:pt modelId="{02CC7E95-38E5-43A1-B4DD-250EAF2787DD}" type="parTrans" cxnId="{63AC0561-8918-48D8-99A5-C5E91425BDB1}">
      <dgm:prSet/>
      <dgm:spPr/>
      <dgm:t>
        <a:bodyPr/>
        <a:lstStyle/>
        <a:p>
          <a:endParaRPr lang="en-GB"/>
        </a:p>
      </dgm:t>
    </dgm:pt>
    <dgm:pt modelId="{7EB0E059-74B5-4AE3-9D7E-6FDE15E23EAB}" type="sibTrans" cxnId="{63AC0561-8918-48D8-99A5-C5E91425BDB1}">
      <dgm:prSet/>
      <dgm:spPr/>
      <dgm:t>
        <a:bodyPr/>
        <a:lstStyle/>
        <a:p>
          <a:endParaRPr lang="en-GB"/>
        </a:p>
      </dgm:t>
    </dgm:pt>
    <dgm:pt modelId="{5EF80600-3D02-4C7B-957E-296774B5407D}">
      <dgm:prSet custT="1"/>
      <dgm:spPr>
        <a:solidFill>
          <a:schemeClr val="bg2">
            <a:lumMod val="75000"/>
          </a:schemeClr>
        </a:solidFill>
      </dgm:spPr>
      <dgm:t>
        <a:bodyPr/>
        <a:lstStyle/>
        <a:p>
          <a:pPr algn="l"/>
          <a:r>
            <a:rPr lang="en-GB" sz="1400" dirty="0">
              <a:solidFill>
                <a:schemeClr val="tx1"/>
              </a:solidFill>
            </a:rPr>
            <a:t>What are we doing</a:t>
          </a:r>
        </a:p>
        <a:p>
          <a:pPr algn="l"/>
          <a:r>
            <a:rPr lang="en-GB" sz="1400" dirty="0">
              <a:solidFill>
                <a:schemeClr val="tx1"/>
              </a:solidFill>
            </a:rPr>
            <a:t>How often</a:t>
          </a:r>
        </a:p>
        <a:p>
          <a:pPr algn="l"/>
          <a:r>
            <a:rPr lang="en-GB" sz="1400" dirty="0">
              <a:solidFill>
                <a:schemeClr val="tx1"/>
              </a:solidFill>
            </a:rPr>
            <a:t>What actions have been taken</a:t>
          </a:r>
        </a:p>
        <a:p>
          <a:pPr algn="l"/>
          <a:r>
            <a:rPr lang="en-GB" sz="1400" dirty="0">
              <a:solidFill>
                <a:schemeClr val="tx1"/>
              </a:solidFill>
            </a:rPr>
            <a:t>What do our partners say about our improvement ?</a:t>
          </a:r>
        </a:p>
      </dgm:t>
    </dgm:pt>
    <dgm:pt modelId="{E725074E-429B-44E8-94C1-61CC40EBFAA5}" type="parTrans" cxnId="{A5709C11-877C-4EF6-99C9-B4F9AFC9E0F3}">
      <dgm:prSet/>
      <dgm:spPr/>
      <dgm:t>
        <a:bodyPr/>
        <a:lstStyle/>
        <a:p>
          <a:endParaRPr lang="en-GB"/>
        </a:p>
      </dgm:t>
    </dgm:pt>
    <dgm:pt modelId="{485F0575-1716-4378-8B9A-89261DE1E9CB}" type="sibTrans" cxnId="{A5709C11-877C-4EF6-99C9-B4F9AFC9E0F3}">
      <dgm:prSet/>
      <dgm:spPr/>
      <dgm:t>
        <a:bodyPr/>
        <a:lstStyle/>
        <a:p>
          <a:endParaRPr lang="en-GB"/>
        </a:p>
      </dgm:t>
    </dgm:pt>
    <dgm:pt modelId="{8428C28C-BE32-4A20-AB69-BA58CFD37EFE}" type="pres">
      <dgm:prSet presAssocID="{B2566B11-8D1E-41A8-9E5B-A77744A1F523}" presName="diagram" presStyleCnt="0">
        <dgm:presLayoutVars>
          <dgm:chPref val="1"/>
          <dgm:dir/>
          <dgm:animOne val="branch"/>
          <dgm:animLvl val="lvl"/>
          <dgm:resizeHandles val="exact"/>
        </dgm:presLayoutVars>
      </dgm:prSet>
      <dgm:spPr/>
    </dgm:pt>
    <dgm:pt modelId="{0538D619-1A5F-47F7-9275-4A64EB917494}" type="pres">
      <dgm:prSet presAssocID="{03A989B9-A85D-41B0-A9B9-4C08D52660D3}" presName="root1" presStyleCnt="0"/>
      <dgm:spPr/>
    </dgm:pt>
    <dgm:pt modelId="{30E6A4E6-1EA7-481B-9B79-85C2ABE04EF7}" type="pres">
      <dgm:prSet presAssocID="{03A989B9-A85D-41B0-A9B9-4C08D52660D3}" presName="LevelOneTextNode" presStyleLbl="node0" presStyleIdx="0" presStyleCnt="1" custScaleX="116414" custScaleY="368484" custLinFactNeighborX="-87454" custLinFactNeighborY="-52445">
        <dgm:presLayoutVars>
          <dgm:chPref val="3"/>
        </dgm:presLayoutVars>
      </dgm:prSet>
      <dgm:spPr/>
    </dgm:pt>
    <dgm:pt modelId="{49BDAD77-5D42-4F2F-A7F0-D3925A83CC73}" type="pres">
      <dgm:prSet presAssocID="{03A989B9-A85D-41B0-A9B9-4C08D52660D3}" presName="level2hierChild" presStyleCnt="0"/>
      <dgm:spPr/>
    </dgm:pt>
    <dgm:pt modelId="{1E40F0E2-09CA-45BD-9E65-3C09909C324A}" type="pres">
      <dgm:prSet presAssocID="{C757E925-54D5-4761-8498-49F9511E5B90}" presName="conn2-1" presStyleLbl="parChTrans1D2" presStyleIdx="0" presStyleCnt="4"/>
      <dgm:spPr/>
    </dgm:pt>
    <dgm:pt modelId="{1E57E849-EF65-48D3-84F0-F9B87150C664}" type="pres">
      <dgm:prSet presAssocID="{C757E925-54D5-4761-8498-49F9511E5B90}" presName="connTx" presStyleLbl="parChTrans1D2" presStyleIdx="0" presStyleCnt="4"/>
      <dgm:spPr/>
    </dgm:pt>
    <dgm:pt modelId="{0B8481C4-659A-4C2D-A02D-72B6CED07314}" type="pres">
      <dgm:prSet presAssocID="{2518A12E-6F62-46BC-81C3-FA121D2BBB01}" presName="root2" presStyleCnt="0"/>
      <dgm:spPr/>
    </dgm:pt>
    <dgm:pt modelId="{F413FF56-717B-4A12-A0D9-41A779DF83B6}" type="pres">
      <dgm:prSet presAssocID="{2518A12E-6F62-46BC-81C3-FA121D2BBB01}" presName="LevelTwoTextNode" presStyleLbl="node2" presStyleIdx="0" presStyleCnt="4" custScaleX="120295" custScaleY="127146" custLinFactNeighborX="-40871" custLinFactNeighborY="-44076">
        <dgm:presLayoutVars>
          <dgm:chPref val="3"/>
        </dgm:presLayoutVars>
      </dgm:prSet>
      <dgm:spPr/>
    </dgm:pt>
    <dgm:pt modelId="{F3D1F23E-4D0F-4982-AFA8-5D59068373AF}" type="pres">
      <dgm:prSet presAssocID="{2518A12E-6F62-46BC-81C3-FA121D2BBB01}" presName="level3hierChild" presStyleCnt="0"/>
      <dgm:spPr/>
    </dgm:pt>
    <dgm:pt modelId="{D8DE5A5F-AB9C-43EB-8977-35FB53F1BBE7}" type="pres">
      <dgm:prSet presAssocID="{D35A00BD-11A1-4BC6-A2BB-338D46D1B387}" presName="conn2-1" presStyleLbl="parChTrans1D3" presStyleIdx="0" presStyleCnt="4"/>
      <dgm:spPr/>
    </dgm:pt>
    <dgm:pt modelId="{DC725AAA-D28E-4086-A72F-34EE1EF058C4}" type="pres">
      <dgm:prSet presAssocID="{D35A00BD-11A1-4BC6-A2BB-338D46D1B387}" presName="connTx" presStyleLbl="parChTrans1D3" presStyleIdx="0" presStyleCnt="4"/>
      <dgm:spPr/>
    </dgm:pt>
    <dgm:pt modelId="{E4757B4E-8608-489C-A96D-B9400D9D9BCB}" type="pres">
      <dgm:prSet presAssocID="{0F571D54-C3C3-4E5F-9E6F-628C54ADF335}" presName="root2" presStyleCnt="0"/>
      <dgm:spPr/>
    </dgm:pt>
    <dgm:pt modelId="{2EAB6629-D37F-4CBA-8358-E6D26BC94084}" type="pres">
      <dgm:prSet presAssocID="{0F571D54-C3C3-4E5F-9E6F-628C54ADF335}" presName="LevelTwoTextNode" presStyleLbl="node3" presStyleIdx="0" presStyleCnt="4" custScaleX="227924" custScaleY="201502" custLinFactNeighborX="-73575" custLinFactNeighborY="-32941">
        <dgm:presLayoutVars>
          <dgm:chPref val="3"/>
        </dgm:presLayoutVars>
      </dgm:prSet>
      <dgm:spPr/>
    </dgm:pt>
    <dgm:pt modelId="{A553523C-3512-4064-ADA9-3F90EEF69698}" type="pres">
      <dgm:prSet presAssocID="{0F571D54-C3C3-4E5F-9E6F-628C54ADF335}" presName="level3hierChild" presStyleCnt="0"/>
      <dgm:spPr/>
    </dgm:pt>
    <dgm:pt modelId="{9F4DDC22-D3D1-4EDC-9C3B-1EB558D492C2}" type="pres">
      <dgm:prSet presAssocID="{B73DB103-C705-4BBA-9189-0D246692D9DD}" presName="conn2-1" presStyleLbl="parChTrans1D2" presStyleIdx="1" presStyleCnt="4"/>
      <dgm:spPr/>
    </dgm:pt>
    <dgm:pt modelId="{6B3FB930-7F71-4345-A9C6-07BDF1709A0C}" type="pres">
      <dgm:prSet presAssocID="{B73DB103-C705-4BBA-9189-0D246692D9DD}" presName="connTx" presStyleLbl="parChTrans1D2" presStyleIdx="1" presStyleCnt="4"/>
      <dgm:spPr/>
    </dgm:pt>
    <dgm:pt modelId="{08364A14-E4D9-43BD-A9E5-FDD69A320419}" type="pres">
      <dgm:prSet presAssocID="{E7123D84-51B2-4C5C-8162-E5B988A4E0F7}" presName="root2" presStyleCnt="0"/>
      <dgm:spPr/>
    </dgm:pt>
    <dgm:pt modelId="{043ADF15-AD45-418B-8594-70FDC6986E11}" type="pres">
      <dgm:prSet presAssocID="{E7123D84-51B2-4C5C-8162-E5B988A4E0F7}" presName="LevelTwoTextNode" presStyleLbl="node2" presStyleIdx="1" presStyleCnt="4" custScaleX="115982" custLinFactNeighborX="-35814" custLinFactNeighborY="-12939">
        <dgm:presLayoutVars>
          <dgm:chPref val="3"/>
        </dgm:presLayoutVars>
      </dgm:prSet>
      <dgm:spPr/>
    </dgm:pt>
    <dgm:pt modelId="{6F9D96AB-E82C-49C0-BC1E-776D85649E2C}" type="pres">
      <dgm:prSet presAssocID="{E7123D84-51B2-4C5C-8162-E5B988A4E0F7}" presName="level3hierChild" presStyleCnt="0"/>
      <dgm:spPr/>
    </dgm:pt>
    <dgm:pt modelId="{618EA34B-013F-48B5-9121-6C76DF3987B7}" type="pres">
      <dgm:prSet presAssocID="{2D3040F3-CF8C-4823-8697-E88FC06824F9}" presName="conn2-1" presStyleLbl="parChTrans1D3" presStyleIdx="1" presStyleCnt="4"/>
      <dgm:spPr/>
    </dgm:pt>
    <dgm:pt modelId="{1DAD94F1-D836-4D25-93BB-503956635696}" type="pres">
      <dgm:prSet presAssocID="{2D3040F3-CF8C-4823-8697-E88FC06824F9}" presName="connTx" presStyleLbl="parChTrans1D3" presStyleIdx="1" presStyleCnt="4"/>
      <dgm:spPr/>
    </dgm:pt>
    <dgm:pt modelId="{191FB3C4-7BE6-4AB7-BC19-C5585F8D1E30}" type="pres">
      <dgm:prSet presAssocID="{2EE1B78C-5C75-46AF-BF59-20AE3F6A13E0}" presName="root2" presStyleCnt="0"/>
      <dgm:spPr/>
    </dgm:pt>
    <dgm:pt modelId="{90E2C294-5D54-448C-B15A-0DA061B16CCD}" type="pres">
      <dgm:prSet presAssocID="{2EE1B78C-5C75-46AF-BF59-20AE3F6A13E0}" presName="LevelTwoTextNode" presStyleLbl="node3" presStyleIdx="1" presStyleCnt="4" custScaleX="178067" custScaleY="148146" custLinFactNeighborX="-69044" custLinFactNeighborY="-22167">
        <dgm:presLayoutVars>
          <dgm:chPref val="3"/>
        </dgm:presLayoutVars>
      </dgm:prSet>
      <dgm:spPr/>
    </dgm:pt>
    <dgm:pt modelId="{1E78D0E6-7B9B-42B7-882E-D415B8FE31CE}" type="pres">
      <dgm:prSet presAssocID="{2EE1B78C-5C75-46AF-BF59-20AE3F6A13E0}" presName="level3hierChild" presStyleCnt="0"/>
      <dgm:spPr/>
    </dgm:pt>
    <dgm:pt modelId="{B52CA451-0D60-4BF2-AB56-4CB0DB0E7B8E}" type="pres">
      <dgm:prSet presAssocID="{7194AF76-0666-4915-8C5E-17D0DBA342D0}" presName="conn2-1" presStyleLbl="parChTrans1D2" presStyleIdx="2" presStyleCnt="4"/>
      <dgm:spPr/>
    </dgm:pt>
    <dgm:pt modelId="{A6C583E7-7841-470B-828E-9B93662813D6}" type="pres">
      <dgm:prSet presAssocID="{7194AF76-0666-4915-8C5E-17D0DBA342D0}" presName="connTx" presStyleLbl="parChTrans1D2" presStyleIdx="2" presStyleCnt="4"/>
      <dgm:spPr/>
    </dgm:pt>
    <dgm:pt modelId="{F9F8E1E1-03BF-41A5-A61D-D6F1234F0B31}" type="pres">
      <dgm:prSet presAssocID="{4C31CC34-F96C-4E79-8F43-F47FB179F4D8}" presName="root2" presStyleCnt="0"/>
      <dgm:spPr/>
    </dgm:pt>
    <dgm:pt modelId="{F7411297-C18F-4F39-B7C3-46E7A69CBF1D}" type="pres">
      <dgm:prSet presAssocID="{4C31CC34-F96C-4E79-8F43-F47FB179F4D8}" presName="LevelTwoTextNode" presStyleLbl="node2" presStyleIdx="2" presStyleCnt="4" custScaleX="115011" custLinFactNeighborX="-37599" custLinFactNeighborY="36512">
        <dgm:presLayoutVars>
          <dgm:chPref val="3"/>
        </dgm:presLayoutVars>
      </dgm:prSet>
      <dgm:spPr/>
    </dgm:pt>
    <dgm:pt modelId="{9F9F0957-0636-4B39-8E04-41203549F1FC}" type="pres">
      <dgm:prSet presAssocID="{4C31CC34-F96C-4E79-8F43-F47FB179F4D8}" presName="level3hierChild" presStyleCnt="0"/>
      <dgm:spPr/>
    </dgm:pt>
    <dgm:pt modelId="{C47BF02C-9C8C-4317-90C8-17CCC27D3A45}" type="pres">
      <dgm:prSet presAssocID="{ADE475D3-E0AF-4B1F-8D85-FF51A8189BF1}" presName="conn2-1" presStyleLbl="parChTrans1D3" presStyleIdx="2" presStyleCnt="4"/>
      <dgm:spPr/>
    </dgm:pt>
    <dgm:pt modelId="{32B28AE1-EE45-47FD-869E-5A78D1D54E85}" type="pres">
      <dgm:prSet presAssocID="{ADE475D3-E0AF-4B1F-8D85-FF51A8189BF1}" presName="connTx" presStyleLbl="parChTrans1D3" presStyleIdx="2" presStyleCnt="4"/>
      <dgm:spPr/>
    </dgm:pt>
    <dgm:pt modelId="{B14468DF-25C6-4D00-8ACE-CDD2A6E601A3}" type="pres">
      <dgm:prSet presAssocID="{8F9ACE23-B74E-41C7-A99F-7BA97D5FA96D}" presName="root2" presStyleCnt="0"/>
      <dgm:spPr/>
    </dgm:pt>
    <dgm:pt modelId="{110DDC45-2A63-4FFA-BC3D-25873DC08955}" type="pres">
      <dgm:prSet presAssocID="{8F9ACE23-B74E-41C7-A99F-7BA97D5FA96D}" presName="LevelTwoTextNode" presStyleLbl="node3" presStyleIdx="2" presStyleCnt="4" custScaleX="157685" custScaleY="133831" custLinFactNeighborX="-66821" custLinFactNeighborY="20296">
        <dgm:presLayoutVars>
          <dgm:chPref val="3"/>
        </dgm:presLayoutVars>
      </dgm:prSet>
      <dgm:spPr/>
    </dgm:pt>
    <dgm:pt modelId="{A08F366D-6B71-4650-8BF4-4DA43BEB2B0B}" type="pres">
      <dgm:prSet presAssocID="{8F9ACE23-B74E-41C7-A99F-7BA97D5FA96D}" presName="level3hierChild" presStyleCnt="0"/>
      <dgm:spPr/>
    </dgm:pt>
    <dgm:pt modelId="{517DE633-10DE-44FF-A942-D7963387BAC6}" type="pres">
      <dgm:prSet presAssocID="{934CFFD9-4BE3-44E5-B672-405A1D9B3BA1}" presName="conn2-1" presStyleLbl="parChTrans1D2" presStyleIdx="3" presStyleCnt="4"/>
      <dgm:spPr/>
    </dgm:pt>
    <dgm:pt modelId="{B3628463-591A-4D19-8EE5-2AF0A63F7CBA}" type="pres">
      <dgm:prSet presAssocID="{934CFFD9-4BE3-44E5-B672-405A1D9B3BA1}" presName="connTx" presStyleLbl="parChTrans1D2" presStyleIdx="3" presStyleCnt="4"/>
      <dgm:spPr/>
    </dgm:pt>
    <dgm:pt modelId="{CA8CD226-84CC-4B2C-BECF-6B5125C55B50}" type="pres">
      <dgm:prSet presAssocID="{C019E24B-C6B1-4481-B71B-ED5260BE9C76}" presName="root2" presStyleCnt="0"/>
      <dgm:spPr/>
    </dgm:pt>
    <dgm:pt modelId="{59951288-2373-4843-9D84-49599C127D07}" type="pres">
      <dgm:prSet presAssocID="{C019E24B-C6B1-4481-B71B-ED5260BE9C76}" presName="LevelTwoTextNode" presStyleLbl="node2" presStyleIdx="3" presStyleCnt="4" custScaleX="115017" custLinFactNeighborX="-40834" custLinFactNeighborY="-11090">
        <dgm:presLayoutVars>
          <dgm:chPref val="3"/>
        </dgm:presLayoutVars>
      </dgm:prSet>
      <dgm:spPr/>
    </dgm:pt>
    <dgm:pt modelId="{54C6C142-BA84-47D4-A25F-2C4F5A8BDEE5}" type="pres">
      <dgm:prSet presAssocID="{C019E24B-C6B1-4481-B71B-ED5260BE9C76}" presName="level3hierChild" presStyleCnt="0"/>
      <dgm:spPr/>
    </dgm:pt>
    <dgm:pt modelId="{5AD184D2-98D4-4EEB-9FFE-417915BAA70E}" type="pres">
      <dgm:prSet presAssocID="{02CC7E95-38E5-43A1-B4DD-250EAF2787DD}" presName="conn2-1" presStyleLbl="parChTrans1D3" presStyleIdx="3" presStyleCnt="4"/>
      <dgm:spPr/>
    </dgm:pt>
    <dgm:pt modelId="{396222E3-2D9A-42FD-A571-4BE6976E922C}" type="pres">
      <dgm:prSet presAssocID="{02CC7E95-38E5-43A1-B4DD-250EAF2787DD}" presName="connTx" presStyleLbl="parChTrans1D3" presStyleIdx="3" presStyleCnt="4"/>
      <dgm:spPr/>
    </dgm:pt>
    <dgm:pt modelId="{0FB4CED1-46DD-4419-94DE-F66BADEE26E0}" type="pres">
      <dgm:prSet presAssocID="{16D26F29-AA98-4D47-8F1C-92A5C5178216}" presName="root2" presStyleCnt="0"/>
      <dgm:spPr/>
    </dgm:pt>
    <dgm:pt modelId="{81C6255C-2A93-4CB8-B100-D2CEAAA94A40}" type="pres">
      <dgm:prSet presAssocID="{16D26F29-AA98-4D47-8F1C-92A5C5178216}" presName="LevelTwoTextNode" presStyleLbl="node3" presStyleIdx="3" presStyleCnt="4" custScaleX="212489" custScaleY="114291" custLinFactNeighborX="-76609" custLinFactNeighborY="-4679">
        <dgm:presLayoutVars>
          <dgm:chPref val="3"/>
        </dgm:presLayoutVars>
      </dgm:prSet>
      <dgm:spPr/>
    </dgm:pt>
    <dgm:pt modelId="{AFB4C7B2-9B8D-4087-A6D5-755EF04415A7}" type="pres">
      <dgm:prSet presAssocID="{16D26F29-AA98-4D47-8F1C-92A5C5178216}" presName="level3hierChild" presStyleCnt="0"/>
      <dgm:spPr/>
    </dgm:pt>
    <dgm:pt modelId="{B76D2BF6-115E-4AB3-8273-9E0829814075}" type="pres">
      <dgm:prSet presAssocID="{E725074E-429B-44E8-94C1-61CC40EBFAA5}" presName="conn2-1" presStyleLbl="parChTrans1D4" presStyleIdx="0" presStyleCnt="1"/>
      <dgm:spPr/>
    </dgm:pt>
    <dgm:pt modelId="{73C55C10-0F86-40E9-B8B6-5E50748C5EC4}" type="pres">
      <dgm:prSet presAssocID="{E725074E-429B-44E8-94C1-61CC40EBFAA5}" presName="connTx" presStyleLbl="parChTrans1D4" presStyleIdx="0" presStyleCnt="1"/>
      <dgm:spPr/>
    </dgm:pt>
    <dgm:pt modelId="{F18BC1C3-A18A-4CDD-B7FA-B13B5281EEC4}" type="pres">
      <dgm:prSet presAssocID="{5EF80600-3D02-4C7B-957E-296774B5407D}" presName="root2" presStyleCnt="0"/>
      <dgm:spPr/>
    </dgm:pt>
    <dgm:pt modelId="{5392B506-0311-44BA-973F-F6C38981A5F8}" type="pres">
      <dgm:prSet presAssocID="{5EF80600-3D02-4C7B-957E-296774B5407D}" presName="LevelTwoTextNode" presStyleLbl="node4" presStyleIdx="0" presStyleCnt="1" custScaleX="171321" custScaleY="178314" custLinFactNeighborX="-96185" custLinFactNeighborY="29017">
        <dgm:presLayoutVars>
          <dgm:chPref val="3"/>
        </dgm:presLayoutVars>
      </dgm:prSet>
      <dgm:spPr/>
    </dgm:pt>
    <dgm:pt modelId="{F7C522F8-2C76-4F00-A669-879438325334}" type="pres">
      <dgm:prSet presAssocID="{5EF80600-3D02-4C7B-957E-296774B5407D}" presName="level3hierChild" presStyleCnt="0"/>
      <dgm:spPr/>
    </dgm:pt>
  </dgm:ptLst>
  <dgm:cxnLst>
    <dgm:cxn modelId="{A5709C11-877C-4EF6-99C9-B4F9AFC9E0F3}" srcId="{16D26F29-AA98-4D47-8F1C-92A5C5178216}" destId="{5EF80600-3D02-4C7B-957E-296774B5407D}" srcOrd="0" destOrd="0" parTransId="{E725074E-429B-44E8-94C1-61CC40EBFAA5}" sibTransId="{485F0575-1716-4378-8B9A-89261DE1E9CB}"/>
    <dgm:cxn modelId="{C415F817-7B5E-4E06-850C-8BE488CD67CE}" type="presOf" srcId="{E725074E-429B-44E8-94C1-61CC40EBFAA5}" destId="{73C55C10-0F86-40E9-B8B6-5E50748C5EC4}" srcOrd="1" destOrd="0" presId="urn:microsoft.com/office/officeart/2005/8/layout/hierarchy2"/>
    <dgm:cxn modelId="{F5ED4F18-7B65-4AE1-8B5B-B2B4D1674DDB}" type="presOf" srcId="{D35A00BD-11A1-4BC6-A2BB-338D46D1B387}" destId="{DC725AAA-D28E-4086-A72F-34EE1EF058C4}" srcOrd="1" destOrd="0" presId="urn:microsoft.com/office/officeart/2005/8/layout/hierarchy2"/>
    <dgm:cxn modelId="{5555DE1A-4495-4149-9DA8-74C54434566C}" type="presOf" srcId="{2518A12E-6F62-46BC-81C3-FA121D2BBB01}" destId="{F413FF56-717B-4A12-A0D9-41A779DF83B6}" srcOrd="0" destOrd="0" presId="urn:microsoft.com/office/officeart/2005/8/layout/hierarchy2"/>
    <dgm:cxn modelId="{C3D72E20-D281-4B7C-9492-D9C6F32ABC28}" srcId="{03A989B9-A85D-41B0-A9B9-4C08D52660D3}" destId="{4C31CC34-F96C-4E79-8F43-F47FB179F4D8}" srcOrd="2" destOrd="0" parTransId="{7194AF76-0666-4915-8C5E-17D0DBA342D0}" sibTransId="{5084CF14-690F-400B-9F3D-0CB4D6EEAA7A}"/>
    <dgm:cxn modelId="{32799821-9E5E-44F3-9CEC-A9737FB099D1}" type="presOf" srcId="{B73DB103-C705-4BBA-9189-0D246692D9DD}" destId="{9F4DDC22-D3D1-4EDC-9C3B-1EB558D492C2}" srcOrd="0" destOrd="0" presId="urn:microsoft.com/office/officeart/2005/8/layout/hierarchy2"/>
    <dgm:cxn modelId="{9DE25624-F293-49E6-AAF5-332E9DC561D6}" srcId="{03A989B9-A85D-41B0-A9B9-4C08D52660D3}" destId="{2518A12E-6F62-46BC-81C3-FA121D2BBB01}" srcOrd="0" destOrd="0" parTransId="{C757E925-54D5-4761-8498-49F9511E5B90}" sibTransId="{5BE548CF-2A69-4592-8645-9C4F0E0A409F}"/>
    <dgm:cxn modelId="{28C2282A-FAC3-4287-9CE9-A879316F9CC2}" type="presOf" srcId="{ADE475D3-E0AF-4B1F-8D85-FF51A8189BF1}" destId="{32B28AE1-EE45-47FD-869E-5A78D1D54E85}" srcOrd="1" destOrd="0" presId="urn:microsoft.com/office/officeart/2005/8/layout/hierarchy2"/>
    <dgm:cxn modelId="{B267A32E-EB76-4934-98EB-C81FF1CCFA42}" type="presOf" srcId="{5EF80600-3D02-4C7B-957E-296774B5407D}" destId="{5392B506-0311-44BA-973F-F6C38981A5F8}" srcOrd="0" destOrd="0" presId="urn:microsoft.com/office/officeart/2005/8/layout/hierarchy2"/>
    <dgm:cxn modelId="{6A3C5439-9011-41FC-8CE6-0B19682DEAE6}" type="presOf" srcId="{02CC7E95-38E5-43A1-B4DD-250EAF2787DD}" destId="{396222E3-2D9A-42FD-A571-4BE6976E922C}" srcOrd="1" destOrd="0" presId="urn:microsoft.com/office/officeart/2005/8/layout/hierarchy2"/>
    <dgm:cxn modelId="{D755793C-003B-4F4F-BF92-899E8243216D}" srcId="{B2566B11-8D1E-41A8-9E5B-A77744A1F523}" destId="{03A989B9-A85D-41B0-A9B9-4C08D52660D3}" srcOrd="0" destOrd="0" parTransId="{4F7DA72C-4303-4F03-A0DD-E4F4848E306E}" sibTransId="{F7D123B1-EE56-4641-945B-1224AEB36447}"/>
    <dgm:cxn modelId="{D063115B-E42D-4ADF-986E-7F2EA5D76247}" type="presOf" srcId="{B2566B11-8D1E-41A8-9E5B-A77744A1F523}" destId="{8428C28C-BE32-4A20-AB69-BA58CFD37EFE}" srcOrd="0" destOrd="0" presId="urn:microsoft.com/office/officeart/2005/8/layout/hierarchy2"/>
    <dgm:cxn modelId="{63AC0561-8918-48D8-99A5-C5E91425BDB1}" srcId="{C019E24B-C6B1-4481-B71B-ED5260BE9C76}" destId="{16D26F29-AA98-4D47-8F1C-92A5C5178216}" srcOrd="0" destOrd="0" parTransId="{02CC7E95-38E5-43A1-B4DD-250EAF2787DD}" sibTransId="{7EB0E059-74B5-4AE3-9D7E-6FDE15E23EAB}"/>
    <dgm:cxn modelId="{190A1747-1BB6-44F3-8AB2-CB8AC814AD0E}" type="presOf" srcId="{16D26F29-AA98-4D47-8F1C-92A5C5178216}" destId="{81C6255C-2A93-4CB8-B100-D2CEAAA94A40}" srcOrd="0" destOrd="0" presId="urn:microsoft.com/office/officeart/2005/8/layout/hierarchy2"/>
    <dgm:cxn modelId="{4742D16A-D3E0-4B97-AF1F-0FEDB350A974}" type="presOf" srcId="{C757E925-54D5-4761-8498-49F9511E5B90}" destId="{1E57E849-EF65-48D3-84F0-F9B87150C664}" srcOrd="1" destOrd="0" presId="urn:microsoft.com/office/officeart/2005/8/layout/hierarchy2"/>
    <dgm:cxn modelId="{85664475-7698-4C46-9CF9-A59F19470F51}" type="presOf" srcId="{4C31CC34-F96C-4E79-8F43-F47FB179F4D8}" destId="{F7411297-C18F-4F39-B7C3-46E7A69CBF1D}" srcOrd="0" destOrd="0" presId="urn:microsoft.com/office/officeart/2005/8/layout/hierarchy2"/>
    <dgm:cxn modelId="{5BED5E7B-9BB1-4C22-9EF2-2DDA3065C0CA}" type="presOf" srcId="{D35A00BD-11A1-4BC6-A2BB-338D46D1B387}" destId="{D8DE5A5F-AB9C-43EB-8977-35FB53F1BBE7}" srcOrd="0" destOrd="0" presId="urn:microsoft.com/office/officeart/2005/8/layout/hierarchy2"/>
    <dgm:cxn modelId="{69485580-3A62-4E94-807A-E7008F22D8C3}" srcId="{4C31CC34-F96C-4E79-8F43-F47FB179F4D8}" destId="{8F9ACE23-B74E-41C7-A99F-7BA97D5FA96D}" srcOrd="0" destOrd="0" parTransId="{ADE475D3-E0AF-4B1F-8D85-FF51A8189BF1}" sibTransId="{E06C021E-A5DE-4D52-A0FF-3ABCC2963D0A}"/>
    <dgm:cxn modelId="{EA9FCE81-9013-4C79-A7DA-01E8435536DD}" type="presOf" srcId="{C019E24B-C6B1-4481-B71B-ED5260BE9C76}" destId="{59951288-2373-4843-9D84-49599C127D07}" srcOrd="0" destOrd="0" presId="urn:microsoft.com/office/officeart/2005/8/layout/hierarchy2"/>
    <dgm:cxn modelId="{6C5B9A83-34EF-4926-9AD6-187D7405CAB9}" srcId="{E7123D84-51B2-4C5C-8162-E5B988A4E0F7}" destId="{2EE1B78C-5C75-46AF-BF59-20AE3F6A13E0}" srcOrd="0" destOrd="0" parTransId="{2D3040F3-CF8C-4823-8697-E88FC06824F9}" sibTransId="{60DD653F-BBBB-424F-9658-26AEC1F5CB88}"/>
    <dgm:cxn modelId="{D9953996-6350-48E6-A411-74F6DDD0F600}" type="presOf" srcId="{934CFFD9-4BE3-44E5-B672-405A1D9B3BA1}" destId="{B3628463-591A-4D19-8EE5-2AF0A63F7CBA}" srcOrd="1" destOrd="0" presId="urn:microsoft.com/office/officeart/2005/8/layout/hierarchy2"/>
    <dgm:cxn modelId="{35828CA4-4B6C-4A6E-9C01-646D40219851}" type="presOf" srcId="{2EE1B78C-5C75-46AF-BF59-20AE3F6A13E0}" destId="{90E2C294-5D54-448C-B15A-0DA061B16CCD}" srcOrd="0" destOrd="0" presId="urn:microsoft.com/office/officeart/2005/8/layout/hierarchy2"/>
    <dgm:cxn modelId="{552E11AF-C6CB-484E-8D33-4081348BAB57}" type="presOf" srcId="{2D3040F3-CF8C-4823-8697-E88FC06824F9}" destId="{618EA34B-013F-48B5-9121-6C76DF3987B7}" srcOrd="0" destOrd="0" presId="urn:microsoft.com/office/officeart/2005/8/layout/hierarchy2"/>
    <dgm:cxn modelId="{A4DCCFAF-F66C-4615-82AB-766D0B3D529F}" type="presOf" srcId="{E7123D84-51B2-4C5C-8162-E5B988A4E0F7}" destId="{043ADF15-AD45-418B-8594-70FDC6986E11}" srcOrd="0" destOrd="0" presId="urn:microsoft.com/office/officeart/2005/8/layout/hierarchy2"/>
    <dgm:cxn modelId="{37BC7BB6-608A-433C-A2E5-D2F9FFF51000}" type="presOf" srcId="{934CFFD9-4BE3-44E5-B672-405A1D9B3BA1}" destId="{517DE633-10DE-44FF-A942-D7963387BAC6}" srcOrd="0" destOrd="0" presId="urn:microsoft.com/office/officeart/2005/8/layout/hierarchy2"/>
    <dgm:cxn modelId="{1209BCCC-E67F-4310-8BAC-8A96B468D463}" type="presOf" srcId="{03A989B9-A85D-41B0-A9B9-4C08D52660D3}" destId="{30E6A4E6-1EA7-481B-9B79-85C2ABE04EF7}" srcOrd="0" destOrd="0" presId="urn:microsoft.com/office/officeart/2005/8/layout/hierarchy2"/>
    <dgm:cxn modelId="{85957BD8-11A7-4E83-A908-315F880C20CC}" type="presOf" srcId="{2D3040F3-CF8C-4823-8697-E88FC06824F9}" destId="{1DAD94F1-D836-4D25-93BB-503956635696}" srcOrd="1" destOrd="0" presId="urn:microsoft.com/office/officeart/2005/8/layout/hierarchy2"/>
    <dgm:cxn modelId="{771C61D9-F139-4D20-805E-66C4788CB10C}" type="presOf" srcId="{8F9ACE23-B74E-41C7-A99F-7BA97D5FA96D}" destId="{110DDC45-2A63-4FFA-BC3D-25873DC08955}" srcOrd="0" destOrd="0" presId="urn:microsoft.com/office/officeart/2005/8/layout/hierarchy2"/>
    <dgm:cxn modelId="{94629ADF-60C4-422F-9416-A5D406E015E6}" type="presOf" srcId="{0F571D54-C3C3-4E5F-9E6F-628C54ADF335}" destId="{2EAB6629-D37F-4CBA-8358-E6D26BC94084}" srcOrd="0" destOrd="0" presId="urn:microsoft.com/office/officeart/2005/8/layout/hierarchy2"/>
    <dgm:cxn modelId="{7ECA35E1-8B91-492B-913E-E6C6FD31B329}" type="presOf" srcId="{7194AF76-0666-4915-8C5E-17D0DBA342D0}" destId="{A6C583E7-7841-470B-828E-9B93662813D6}" srcOrd="1" destOrd="0" presId="urn:microsoft.com/office/officeart/2005/8/layout/hierarchy2"/>
    <dgm:cxn modelId="{8B60E4E1-93A4-4029-B8B0-4E582BA05E8E}" type="presOf" srcId="{02CC7E95-38E5-43A1-B4DD-250EAF2787DD}" destId="{5AD184D2-98D4-4EEB-9FFE-417915BAA70E}" srcOrd="0" destOrd="0" presId="urn:microsoft.com/office/officeart/2005/8/layout/hierarchy2"/>
    <dgm:cxn modelId="{F686BBE6-0992-4B87-8484-253C955CE1BE}" type="presOf" srcId="{ADE475D3-E0AF-4B1F-8D85-FF51A8189BF1}" destId="{C47BF02C-9C8C-4317-90C8-17CCC27D3A45}" srcOrd="0" destOrd="0" presId="urn:microsoft.com/office/officeart/2005/8/layout/hierarchy2"/>
    <dgm:cxn modelId="{3F8816E7-75D7-4009-B10E-767D22E85FF3}" type="presOf" srcId="{B73DB103-C705-4BBA-9189-0D246692D9DD}" destId="{6B3FB930-7F71-4345-A9C6-07BDF1709A0C}" srcOrd="1" destOrd="0" presId="urn:microsoft.com/office/officeart/2005/8/layout/hierarchy2"/>
    <dgm:cxn modelId="{8ECD5FE7-0548-4595-9BE8-1ECEBDA91654}" srcId="{2518A12E-6F62-46BC-81C3-FA121D2BBB01}" destId="{0F571D54-C3C3-4E5F-9E6F-628C54ADF335}" srcOrd="0" destOrd="0" parTransId="{D35A00BD-11A1-4BC6-A2BB-338D46D1B387}" sibTransId="{3180AE37-3932-41C1-A6C0-F3277B8CE1B1}"/>
    <dgm:cxn modelId="{522055E9-E7C8-4E05-B886-535C62DAFED4}" type="presOf" srcId="{C757E925-54D5-4761-8498-49F9511E5B90}" destId="{1E40F0E2-09CA-45BD-9E65-3C09909C324A}" srcOrd="0" destOrd="0" presId="urn:microsoft.com/office/officeart/2005/8/layout/hierarchy2"/>
    <dgm:cxn modelId="{CB716BF0-1031-4E6E-B67A-01265D15DDEF}" type="presOf" srcId="{E725074E-429B-44E8-94C1-61CC40EBFAA5}" destId="{B76D2BF6-115E-4AB3-8273-9E0829814075}" srcOrd="0" destOrd="0" presId="urn:microsoft.com/office/officeart/2005/8/layout/hierarchy2"/>
    <dgm:cxn modelId="{5E25F5F1-F4D2-4A6F-A6B3-05F6E872353F}" srcId="{03A989B9-A85D-41B0-A9B9-4C08D52660D3}" destId="{E7123D84-51B2-4C5C-8162-E5B988A4E0F7}" srcOrd="1" destOrd="0" parTransId="{B73DB103-C705-4BBA-9189-0D246692D9DD}" sibTransId="{7D0B1AD2-BF79-4F90-B425-4D8F84A77A26}"/>
    <dgm:cxn modelId="{D88607F9-7916-4E2F-8117-F115B14543B2}" type="presOf" srcId="{7194AF76-0666-4915-8C5E-17D0DBA342D0}" destId="{B52CA451-0D60-4BF2-AB56-4CB0DB0E7B8E}" srcOrd="0" destOrd="0" presId="urn:microsoft.com/office/officeart/2005/8/layout/hierarchy2"/>
    <dgm:cxn modelId="{A08314F9-E316-47A6-9904-C9A2CA012466}" srcId="{03A989B9-A85D-41B0-A9B9-4C08D52660D3}" destId="{C019E24B-C6B1-4481-B71B-ED5260BE9C76}" srcOrd="3" destOrd="0" parTransId="{934CFFD9-4BE3-44E5-B672-405A1D9B3BA1}" sibTransId="{1E64C6FD-C7EB-487C-84BF-DF9D2029CB21}"/>
    <dgm:cxn modelId="{EEAAF956-8B59-4878-B37C-01F338A8FDC3}" type="presParOf" srcId="{8428C28C-BE32-4A20-AB69-BA58CFD37EFE}" destId="{0538D619-1A5F-47F7-9275-4A64EB917494}" srcOrd="0" destOrd="0" presId="urn:microsoft.com/office/officeart/2005/8/layout/hierarchy2"/>
    <dgm:cxn modelId="{40F33BEA-6548-46A3-9AC4-67331CD92EB2}" type="presParOf" srcId="{0538D619-1A5F-47F7-9275-4A64EB917494}" destId="{30E6A4E6-1EA7-481B-9B79-85C2ABE04EF7}" srcOrd="0" destOrd="0" presId="urn:microsoft.com/office/officeart/2005/8/layout/hierarchy2"/>
    <dgm:cxn modelId="{5826666B-17C1-4881-BAF8-B9E0590961F3}" type="presParOf" srcId="{0538D619-1A5F-47F7-9275-4A64EB917494}" destId="{49BDAD77-5D42-4F2F-A7F0-D3925A83CC73}" srcOrd="1" destOrd="0" presId="urn:microsoft.com/office/officeart/2005/8/layout/hierarchy2"/>
    <dgm:cxn modelId="{4CAF5406-9584-45E6-8515-FFE1FB6A1BD7}" type="presParOf" srcId="{49BDAD77-5D42-4F2F-A7F0-D3925A83CC73}" destId="{1E40F0E2-09CA-45BD-9E65-3C09909C324A}" srcOrd="0" destOrd="0" presId="urn:microsoft.com/office/officeart/2005/8/layout/hierarchy2"/>
    <dgm:cxn modelId="{E88BDDA3-2F65-471D-BF65-F64A041346E1}" type="presParOf" srcId="{1E40F0E2-09CA-45BD-9E65-3C09909C324A}" destId="{1E57E849-EF65-48D3-84F0-F9B87150C664}" srcOrd="0" destOrd="0" presId="urn:microsoft.com/office/officeart/2005/8/layout/hierarchy2"/>
    <dgm:cxn modelId="{AF65C160-1009-43CA-930D-2391D3DACEEA}" type="presParOf" srcId="{49BDAD77-5D42-4F2F-A7F0-D3925A83CC73}" destId="{0B8481C4-659A-4C2D-A02D-72B6CED07314}" srcOrd="1" destOrd="0" presId="urn:microsoft.com/office/officeart/2005/8/layout/hierarchy2"/>
    <dgm:cxn modelId="{604AABE0-6CB1-4F33-930D-81FC56BCAFFC}" type="presParOf" srcId="{0B8481C4-659A-4C2D-A02D-72B6CED07314}" destId="{F413FF56-717B-4A12-A0D9-41A779DF83B6}" srcOrd="0" destOrd="0" presId="urn:microsoft.com/office/officeart/2005/8/layout/hierarchy2"/>
    <dgm:cxn modelId="{10293678-33A2-439B-B625-56195791745F}" type="presParOf" srcId="{0B8481C4-659A-4C2D-A02D-72B6CED07314}" destId="{F3D1F23E-4D0F-4982-AFA8-5D59068373AF}" srcOrd="1" destOrd="0" presId="urn:microsoft.com/office/officeart/2005/8/layout/hierarchy2"/>
    <dgm:cxn modelId="{E87033C0-EB50-46C6-9332-11402C067A2F}" type="presParOf" srcId="{F3D1F23E-4D0F-4982-AFA8-5D59068373AF}" destId="{D8DE5A5F-AB9C-43EB-8977-35FB53F1BBE7}" srcOrd="0" destOrd="0" presId="urn:microsoft.com/office/officeart/2005/8/layout/hierarchy2"/>
    <dgm:cxn modelId="{02DD787E-E668-4A27-B31F-3A067114DB5F}" type="presParOf" srcId="{D8DE5A5F-AB9C-43EB-8977-35FB53F1BBE7}" destId="{DC725AAA-D28E-4086-A72F-34EE1EF058C4}" srcOrd="0" destOrd="0" presId="urn:microsoft.com/office/officeart/2005/8/layout/hierarchy2"/>
    <dgm:cxn modelId="{758218F3-E3FA-41D2-B8BC-BD35966A1584}" type="presParOf" srcId="{F3D1F23E-4D0F-4982-AFA8-5D59068373AF}" destId="{E4757B4E-8608-489C-A96D-B9400D9D9BCB}" srcOrd="1" destOrd="0" presId="urn:microsoft.com/office/officeart/2005/8/layout/hierarchy2"/>
    <dgm:cxn modelId="{2F039C25-3676-484B-A75E-8A9A81247991}" type="presParOf" srcId="{E4757B4E-8608-489C-A96D-B9400D9D9BCB}" destId="{2EAB6629-D37F-4CBA-8358-E6D26BC94084}" srcOrd="0" destOrd="0" presId="urn:microsoft.com/office/officeart/2005/8/layout/hierarchy2"/>
    <dgm:cxn modelId="{89EB5927-2841-4000-94AF-C529552ADDB7}" type="presParOf" srcId="{E4757B4E-8608-489C-A96D-B9400D9D9BCB}" destId="{A553523C-3512-4064-ADA9-3F90EEF69698}" srcOrd="1" destOrd="0" presId="urn:microsoft.com/office/officeart/2005/8/layout/hierarchy2"/>
    <dgm:cxn modelId="{5A2864B7-46C0-4053-8AFD-7FF716BB781A}" type="presParOf" srcId="{49BDAD77-5D42-4F2F-A7F0-D3925A83CC73}" destId="{9F4DDC22-D3D1-4EDC-9C3B-1EB558D492C2}" srcOrd="2" destOrd="0" presId="urn:microsoft.com/office/officeart/2005/8/layout/hierarchy2"/>
    <dgm:cxn modelId="{D1AD832A-6843-4BC1-BF60-0548C6FB4C85}" type="presParOf" srcId="{9F4DDC22-D3D1-4EDC-9C3B-1EB558D492C2}" destId="{6B3FB930-7F71-4345-A9C6-07BDF1709A0C}" srcOrd="0" destOrd="0" presId="urn:microsoft.com/office/officeart/2005/8/layout/hierarchy2"/>
    <dgm:cxn modelId="{BE299E09-4EA1-426E-B48E-E3AF7EB86898}" type="presParOf" srcId="{49BDAD77-5D42-4F2F-A7F0-D3925A83CC73}" destId="{08364A14-E4D9-43BD-A9E5-FDD69A320419}" srcOrd="3" destOrd="0" presId="urn:microsoft.com/office/officeart/2005/8/layout/hierarchy2"/>
    <dgm:cxn modelId="{11B2E0AC-BB2E-405A-89AA-68181F02756E}" type="presParOf" srcId="{08364A14-E4D9-43BD-A9E5-FDD69A320419}" destId="{043ADF15-AD45-418B-8594-70FDC6986E11}" srcOrd="0" destOrd="0" presId="urn:microsoft.com/office/officeart/2005/8/layout/hierarchy2"/>
    <dgm:cxn modelId="{0247CBD5-7DD1-405C-981F-404A29C955D2}" type="presParOf" srcId="{08364A14-E4D9-43BD-A9E5-FDD69A320419}" destId="{6F9D96AB-E82C-49C0-BC1E-776D85649E2C}" srcOrd="1" destOrd="0" presId="urn:microsoft.com/office/officeart/2005/8/layout/hierarchy2"/>
    <dgm:cxn modelId="{824E3A16-706A-44F3-90D8-3742AF5742F1}" type="presParOf" srcId="{6F9D96AB-E82C-49C0-BC1E-776D85649E2C}" destId="{618EA34B-013F-48B5-9121-6C76DF3987B7}" srcOrd="0" destOrd="0" presId="urn:microsoft.com/office/officeart/2005/8/layout/hierarchy2"/>
    <dgm:cxn modelId="{FAEFED60-A9E3-41E0-9720-9135B6491E46}" type="presParOf" srcId="{618EA34B-013F-48B5-9121-6C76DF3987B7}" destId="{1DAD94F1-D836-4D25-93BB-503956635696}" srcOrd="0" destOrd="0" presId="urn:microsoft.com/office/officeart/2005/8/layout/hierarchy2"/>
    <dgm:cxn modelId="{CA9D9EA8-0209-442B-9213-F2C877BC66C7}" type="presParOf" srcId="{6F9D96AB-E82C-49C0-BC1E-776D85649E2C}" destId="{191FB3C4-7BE6-4AB7-BC19-C5585F8D1E30}" srcOrd="1" destOrd="0" presId="urn:microsoft.com/office/officeart/2005/8/layout/hierarchy2"/>
    <dgm:cxn modelId="{C0B32C08-C40F-4308-8639-6D6909B61C2E}" type="presParOf" srcId="{191FB3C4-7BE6-4AB7-BC19-C5585F8D1E30}" destId="{90E2C294-5D54-448C-B15A-0DA061B16CCD}" srcOrd="0" destOrd="0" presId="urn:microsoft.com/office/officeart/2005/8/layout/hierarchy2"/>
    <dgm:cxn modelId="{634CFB04-29F0-49F9-8821-6B8D00CFC042}" type="presParOf" srcId="{191FB3C4-7BE6-4AB7-BC19-C5585F8D1E30}" destId="{1E78D0E6-7B9B-42B7-882E-D415B8FE31CE}" srcOrd="1" destOrd="0" presId="urn:microsoft.com/office/officeart/2005/8/layout/hierarchy2"/>
    <dgm:cxn modelId="{F408CC62-D1D8-4570-84AD-A175D31A96C0}" type="presParOf" srcId="{49BDAD77-5D42-4F2F-A7F0-D3925A83CC73}" destId="{B52CA451-0D60-4BF2-AB56-4CB0DB0E7B8E}" srcOrd="4" destOrd="0" presId="urn:microsoft.com/office/officeart/2005/8/layout/hierarchy2"/>
    <dgm:cxn modelId="{561DA2CB-471E-46B2-B6FA-ECCE339AFDB0}" type="presParOf" srcId="{B52CA451-0D60-4BF2-AB56-4CB0DB0E7B8E}" destId="{A6C583E7-7841-470B-828E-9B93662813D6}" srcOrd="0" destOrd="0" presId="urn:microsoft.com/office/officeart/2005/8/layout/hierarchy2"/>
    <dgm:cxn modelId="{A08C458B-F8E2-4EA0-8759-6BC8F0440CA3}" type="presParOf" srcId="{49BDAD77-5D42-4F2F-A7F0-D3925A83CC73}" destId="{F9F8E1E1-03BF-41A5-A61D-D6F1234F0B31}" srcOrd="5" destOrd="0" presId="urn:microsoft.com/office/officeart/2005/8/layout/hierarchy2"/>
    <dgm:cxn modelId="{E27B705C-15F5-41CA-B1DE-FE2978FADF3C}" type="presParOf" srcId="{F9F8E1E1-03BF-41A5-A61D-D6F1234F0B31}" destId="{F7411297-C18F-4F39-B7C3-46E7A69CBF1D}" srcOrd="0" destOrd="0" presId="urn:microsoft.com/office/officeart/2005/8/layout/hierarchy2"/>
    <dgm:cxn modelId="{6A304C28-2F13-455B-BDF2-FFA43251E269}" type="presParOf" srcId="{F9F8E1E1-03BF-41A5-A61D-D6F1234F0B31}" destId="{9F9F0957-0636-4B39-8E04-41203549F1FC}" srcOrd="1" destOrd="0" presId="urn:microsoft.com/office/officeart/2005/8/layout/hierarchy2"/>
    <dgm:cxn modelId="{1DF80DF7-F078-423F-9D4D-61C0792BB570}" type="presParOf" srcId="{9F9F0957-0636-4B39-8E04-41203549F1FC}" destId="{C47BF02C-9C8C-4317-90C8-17CCC27D3A45}" srcOrd="0" destOrd="0" presId="urn:microsoft.com/office/officeart/2005/8/layout/hierarchy2"/>
    <dgm:cxn modelId="{AB05DCA6-3791-4F5F-B374-E7A602100891}" type="presParOf" srcId="{C47BF02C-9C8C-4317-90C8-17CCC27D3A45}" destId="{32B28AE1-EE45-47FD-869E-5A78D1D54E85}" srcOrd="0" destOrd="0" presId="urn:microsoft.com/office/officeart/2005/8/layout/hierarchy2"/>
    <dgm:cxn modelId="{35B963EC-C2EE-4CC9-A6F3-E9F436144471}" type="presParOf" srcId="{9F9F0957-0636-4B39-8E04-41203549F1FC}" destId="{B14468DF-25C6-4D00-8ACE-CDD2A6E601A3}" srcOrd="1" destOrd="0" presId="urn:microsoft.com/office/officeart/2005/8/layout/hierarchy2"/>
    <dgm:cxn modelId="{46BF7813-8853-4F93-9C4D-690CB871050D}" type="presParOf" srcId="{B14468DF-25C6-4D00-8ACE-CDD2A6E601A3}" destId="{110DDC45-2A63-4FFA-BC3D-25873DC08955}" srcOrd="0" destOrd="0" presId="urn:microsoft.com/office/officeart/2005/8/layout/hierarchy2"/>
    <dgm:cxn modelId="{CCDE25BB-F124-4265-8DC4-D63721A0985A}" type="presParOf" srcId="{B14468DF-25C6-4D00-8ACE-CDD2A6E601A3}" destId="{A08F366D-6B71-4650-8BF4-4DA43BEB2B0B}" srcOrd="1" destOrd="0" presId="urn:microsoft.com/office/officeart/2005/8/layout/hierarchy2"/>
    <dgm:cxn modelId="{C6FC32D0-4A4A-4A3F-9C24-DC815CE20667}" type="presParOf" srcId="{49BDAD77-5D42-4F2F-A7F0-D3925A83CC73}" destId="{517DE633-10DE-44FF-A942-D7963387BAC6}" srcOrd="6" destOrd="0" presId="urn:microsoft.com/office/officeart/2005/8/layout/hierarchy2"/>
    <dgm:cxn modelId="{6A1522D6-7647-462E-9CA5-00B33A26D163}" type="presParOf" srcId="{517DE633-10DE-44FF-A942-D7963387BAC6}" destId="{B3628463-591A-4D19-8EE5-2AF0A63F7CBA}" srcOrd="0" destOrd="0" presId="urn:microsoft.com/office/officeart/2005/8/layout/hierarchy2"/>
    <dgm:cxn modelId="{E4FA28BB-92CE-4184-A838-17FDC26E3754}" type="presParOf" srcId="{49BDAD77-5D42-4F2F-A7F0-D3925A83CC73}" destId="{CA8CD226-84CC-4B2C-BECF-6B5125C55B50}" srcOrd="7" destOrd="0" presId="urn:microsoft.com/office/officeart/2005/8/layout/hierarchy2"/>
    <dgm:cxn modelId="{A4E307E1-B0C9-497F-8A60-4BC96701667D}" type="presParOf" srcId="{CA8CD226-84CC-4B2C-BECF-6B5125C55B50}" destId="{59951288-2373-4843-9D84-49599C127D07}" srcOrd="0" destOrd="0" presId="urn:microsoft.com/office/officeart/2005/8/layout/hierarchy2"/>
    <dgm:cxn modelId="{1C35EC76-104C-4D21-83C2-F1C6E1F2A9F5}" type="presParOf" srcId="{CA8CD226-84CC-4B2C-BECF-6B5125C55B50}" destId="{54C6C142-BA84-47D4-A25F-2C4F5A8BDEE5}" srcOrd="1" destOrd="0" presId="urn:microsoft.com/office/officeart/2005/8/layout/hierarchy2"/>
    <dgm:cxn modelId="{DC704B8C-5BB2-4A21-B6A2-435036104649}" type="presParOf" srcId="{54C6C142-BA84-47D4-A25F-2C4F5A8BDEE5}" destId="{5AD184D2-98D4-4EEB-9FFE-417915BAA70E}" srcOrd="0" destOrd="0" presId="urn:microsoft.com/office/officeart/2005/8/layout/hierarchy2"/>
    <dgm:cxn modelId="{0529627B-2AD7-425A-9A99-8671E87BD1AD}" type="presParOf" srcId="{5AD184D2-98D4-4EEB-9FFE-417915BAA70E}" destId="{396222E3-2D9A-42FD-A571-4BE6976E922C}" srcOrd="0" destOrd="0" presId="urn:microsoft.com/office/officeart/2005/8/layout/hierarchy2"/>
    <dgm:cxn modelId="{7B4CA2AB-577C-48B6-9DB8-1939A4DE6F55}" type="presParOf" srcId="{54C6C142-BA84-47D4-A25F-2C4F5A8BDEE5}" destId="{0FB4CED1-46DD-4419-94DE-F66BADEE26E0}" srcOrd="1" destOrd="0" presId="urn:microsoft.com/office/officeart/2005/8/layout/hierarchy2"/>
    <dgm:cxn modelId="{90BA7874-BDF3-41DC-8D1E-E096B4889443}" type="presParOf" srcId="{0FB4CED1-46DD-4419-94DE-F66BADEE26E0}" destId="{81C6255C-2A93-4CB8-B100-D2CEAAA94A40}" srcOrd="0" destOrd="0" presId="urn:microsoft.com/office/officeart/2005/8/layout/hierarchy2"/>
    <dgm:cxn modelId="{00280F7D-D97B-4A52-969B-DED91B209224}" type="presParOf" srcId="{0FB4CED1-46DD-4419-94DE-F66BADEE26E0}" destId="{AFB4C7B2-9B8D-4087-A6D5-755EF04415A7}" srcOrd="1" destOrd="0" presId="urn:microsoft.com/office/officeart/2005/8/layout/hierarchy2"/>
    <dgm:cxn modelId="{5000BA74-1FA9-4755-842B-535D1BEFA0B4}" type="presParOf" srcId="{AFB4C7B2-9B8D-4087-A6D5-755EF04415A7}" destId="{B76D2BF6-115E-4AB3-8273-9E0829814075}" srcOrd="0" destOrd="0" presId="urn:microsoft.com/office/officeart/2005/8/layout/hierarchy2"/>
    <dgm:cxn modelId="{497C855E-FA99-4CFD-A74D-3F0D159CAF14}" type="presParOf" srcId="{B76D2BF6-115E-4AB3-8273-9E0829814075}" destId="{73C55C10-0F86-40E9-B8B6-5E50748C5EC4}" srcOrd="0" destOrd="0" presId="urn:microsoft.com/office/officeart/2005/8/layout/hierarchy2"/>
    <dgm:cxn modelId="{08CFC04B-DD44-4ABB-BB93-61CBDE9CC891}" type="presParOf" srcId="{AFB4C7B2-9B8D-4087-A6D5-755EF04415A7}" destId="{F18BC1C3-A18A-4CDD-B7FA-B13B5281EEC4}" srcOrd="1" destOrd="0" presId="urn:microsoft.com/office/officeart/2005/8/layout/hierarchy2"/>
    <dgm:cxn modelId="{97EC5BB9-0DA8-49DA-96EA-D5A0C5AA68B7}" type="presParOf" srcId="{F18BC1C3-A18A-4CDD-B7FA-B13B5281EEC4}" destId="{5392B506-0311-44BA-973F-F6C38981A5F8}" srcOrd="0" destOrd="0" presId="urn:microsoft.com/office/officeart/2005/8/layout/hierarchy2"/>
    <dgm:cxn modelId="{7F8FF025-BD4B-46DD-A9C5-9B991BC1834A}" type="presParOf" srcId="{F18BC1C3-A18A-4CDD-B7FA-B13B5281EEC4}" destId="{F7C522F8-2C76-4F00-A669-87943832533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E6A4E6-1EA7-481B-9B79-85C2ABE04EF7}">
      <dsp:nvSpPr>
        <dsp:cNvPr id="0" name=""/>
        <dsp:cNvSpPr/>
      </dsp:nvSpPr>
      <dsp:spPr>
        <a:xfrm>
          <a:off x="0" y="944019"/>
          <a:ext cx="1747184" cy="276517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chemeClr val="tx1"/>
              </a:solidFill>
            </a:rPr>
            <a:t>Transition</a:t>
          </a:r>
          <a:r>
            <a:rPr lang="en-GB" sz="1800" kern="1200" baseline="0" dirty="0">
              <a:solidFill>
                <a:schemeClr val="tx1"/>
              </a:solidFill>
            </a:rPr>
            <a:t> service </a:t>
          </a:r>
        </a:p>
        <a:p>
          <a:pPr marL="0" lvl="0" indent="0" algn="ctr" defTabSz="800100">
            <a:lnSpc>
              <a:spcPct val="90000"/>
            </a:lnSpc>
            <a:spcBef>
              <a:spcPct val="0"/>
            </a:spcBef>
            <a:spcAft>
              <a:spcPct val="35000"/>
            </a:spcAft>
            <a:buNone/>
          </a:pPr>
          <a:r>
            <a:rPr lang="en-GB" sz="1800" kern="1200" baseline="0" dirty="0">
              <a:solidFill>
                <a:schemeClr val="tx1"/>
              </a:solidFill>
            </a:rPr>
            <a:t>Working for all young people in our Trust </a:t>
          </a:r>
        </a:p>
        <a:p>
          <a:pPr marL="0" lvl="0" indent="0" algn="ctr" defTabSz="800100">
            <a:lnSpc>
              <a:spcPct val="90000"/>
            </a:lnSpc>
            <a:spcBef>
              <a:spcPct val="0"/>
            </a:spcBef>
            <a:spcAft>
              <a:spcPct val="35000"/>
            </a:spcAft>
            <a:buNone/>
          </a:pPr>
          <a:r>
            <a:rPr lang="en-GB" sz="1800" kern="1200" baseline="0" dirty="0">
              <a:solidFill>
                <a:schemeClr val="tx1"/>
              </a:solidFill>
            </a:rPr>
            <a:t>By 1</a:t>
          </a:r>
          <a:r>
            <a:rPr lang="en-GB" sz="1800" kern="1200" baseline="30000" dirty="0">
              <a:solidFill>
                <a:schemeClr val="tx1"/>
              </a:solidFill>
            </a:rPr>
            <a:t>st</a:t>
          </a:r>
          <a:r>
            <a:rPr lang="en-GB" sz="1800" kern="1200" baseline="0" dirty="0">
              <a:solidFill>
                <a:schemeClr val="tx1"/>
              </a:solidFill>
            </a:rPr>
            <a:t> March 2025</a:t>
          </a:r>
          <a:endParaRPr lang="en-GB" sz="1800" kern="1200" dirty="0">
            <a:solidFill>
              <a:schemeClr val="tx1"/>
            </a:solidFill>
          </a:endParaRPr>
        </a:p>
      </dsp:txBody>
      <dsp:txXfrm>
        <a:off x="51173" y="995192"/>
        <a:ext cx="1644838" cy="2662826"/>
      </dsp:txXfrm>
    </dsp:sp>
    <dsp:sp modelId="{1E40F0E2-09CA-45BD-9E65-3C09909C324A}">
      <dsp:nvSpPr>
        <dsp:cNvPr id="0" name=""/>
        <dsp:cNvSpPr/>
      </dsp:nvSpPr>
      <dsp:spPr>
        <a:xfrm rot="16199925">
          <a:off x="834329" y="1401389"/>
          <a:ext cx="1825670" cy="24760"/>
        </a:xfrm>
        <a:custGeom>
          <a:avLst/>
          <a:gdLst/>
          <a:ahLst/>
          <a:cxnLst/>
          <a:rect l="0" t="0" r="0" b="0"/>
          <a:pathLst>
            <a:path>
              <a:moveTo>
                <a:pt x="0" y="12380"/>
              </a:moveTo>
              <a:lnTo>
                <a:pt x="1825670" y="1238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GB" sz="600" kern="1200"/>
        </a:p>
      </dsp:txBody>
      <dsp:txXfrm rot="10800000">
        <a:off x="1701523" y="1368128"/>
        <a:ext cx="91283" cy="91283"/>
      </dsp:txXfrm>
    </dsp:sp>
    <dsp:sp modelId="{F413FF56-717B-4A12-A0D9-41A779DF83B6}">
      <dsp:nvSpPr>
        <dsp:cNvPr id="0" name=""/>
        <dsp:cNvSpPr/>
      </dsp:nvSpPr>
      <dsp:spPr>
        <a:xfrm>
          <a:off x="1747145" y="23870"/>
          <a:ext cx="1805432" cy="954127"/>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dirty="0"/>
            <a:t>The processes of care </a:t>
          </a:r>
        </a:p>
      </dsp:txBody>
      <dsp:txXfrm>
        <a:off x="1775090" y="51815"/>
        <a:ext cx="1749542" cy="898237"/>
      </dsp:txXfrm>
    </dsp:sp>
    <dsp:sp modelId="{D8DE5A5F-AB9C-43EB-8977-35FB53F1BBE7}">
      <dsp:nvSpPr>
        <dsp:cNvPr id="0" name=""/>
        <dsp:cNvSpPr/>
      </dsp:nvSpPr>
      <dsp:spPr>
        <a:xfrm rot="4006217">
          <a:off x="3468514" y="616113"/>
          <a:ext cx="277626" cy="24760"/>
        </a:xfrm>
        <a:custGeom>
          <a:avLst/>
          <a:gdLst/>
          <a:ahLst/>
          <a:cxnLst/>
          <a:rect l="0" t="0" r="0" b="0"/>
          <a:pathLst>
            <a:path>
              <a:moveTo>
                <a:pt x="0" y="12380"/>
              </a:moveTo>
              <a:lnTo>
                <a:pt x="277626" y="1238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3600387" y="621553"/>
        <a:ext cx="13881" cy="13881"/>
      </dsp:txXfrm>
    </dsp:sp>
    <dsp:sp modelId="{2EAB6629-D37F-4CBA-8358-E6D26BC94084}">
      <dsp:nvSpPr>
        <dsp:cNvPr id="0" name=""/>
        <dsp:cNvSpPr/>
      </dsp:nvSpPr>
      <dsp:spPr>
        <a:xfrm>
          <a:off x="3662078" y="0"/>
          <a:ext cx="3420768" cy="1512108"/>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GB" sz="1600" kern="1200" dirty="0">
              <a:solidFill>
                <a:schemeClr val="tx1"/>
              </a:solidFill>
            </a:rPr>
            <a:t>Ready</a:t>
          </a:r>
          <a:r>
            <a:rPr lang="en-GB" sz="1600" kern="1200" baseline="0" dirty="0">
              <a:solidFill>
                <a:schemeClr val="tx1"/>
              </a:solidFill>
            </a:rPr>
            <a:t> steady go documentation for all </a:t>
          </a:r>
        </a:p>
        <a:p>
          <a:pPr marL="0" lvl="0" indent="0" algn="l" defTabSz="711200">
            <a:lnSpc>
              <a:spcPct val="90000"/>
            </a:lnSpc>
            <a:spcBef>
              <a:spcPct val="0"/>
            </a:spcBef>
            <a:spcAft>
              <a:spcPct val="35000"/>
            </a:spcAft>
            <a:buFont typeface="Arial" panose="020B0604020202020204" pitchFamily="34" charset="0"/>
            <a:buNone/>
          </a:pPr>
          <a:r>
            <a:rPr lang="en-GB" sz="1600" kern="1200" baseline="0" dirty="0">
              <a:solidFill>
                <a:schemeClr val="tx1"/>
              </a:solidFill>
            </a:rPr>
            <a:t>HBA1c stable or improving </a:t>
          </a:r>
        </a:p>
        <a:p>
          <a:pPr marL="0" lvl="0" indent="0" algn="l" defTabSz="711200">
            <a:lnSpc>
              <a:spcPct val="90000"/>
            </a:lnSpc>
            <a:spcBef>
              <a:spcPct val="0"/>
            </a:spcBef>
            <a:spcAft>
              <a:spcPct val="35000"/>
            </a:spcAft>
            <a:buFont typeface="Arial" panose="020B0604020202020204" pitchFamily="34" charset="0"/>
            <a:buNone/>
          </a:pPr>
          <a:r>
            <a:rPr lang="en-GB" sz="1600" kern="1200" baseline="0" dirty="0">
              <a:solidFill>
                <a:schemeClr val="tx1"/>
              </a:solidFill>
            </a:rPr>
            <a:t>MDT with young adults in place </a:t>
          </a:r>
        </a:p>
        <a:p>
          <a:pPr marL="0" lvl="0" indent="0" algn="l" defTabSz="711200">
            <a:lnSpc>
              <a:spcPct val="90000"/>
            </a:lnSpc>
            <a:spcBef>
              <a:spcPct val="0"/>
            </a:spcBef>
            <a:spcAft>
              <a:spcPct val="35000"/>
            </a:spcAft>
            <a:buFont typeface="Arial" panose="020B0604020202020204" pitchFamily="34" charset="0"/>
            <a:buNone/>
          </a:pPr>
          <a:r>
            <a:rPr lang="en-GB" sz="1600" kern="1200" dirty="0">
              <a:solidFill>
                <a:schemeClr val="tx1"/>
              </a:solidFill>
            </a:rPr>
            <a:t>Communication channels relevant to this group in place and happening </a:t>
          </a:r>
          <a:endParaRPr lang="en-GB" sz="1600" kern="1200" baseline="0" dirty="0">
            <a:solidFill>
              <a:schemeClr val="tx1"/>
            </a:solidFill>
          </a:endParaRPr>
        </a:p>
      </dsp:txBody>
      <dsp:txXfrm>
        <a:off x="3706366" y="44288"/>
        <a:ext cx="3332192" cy="1423532"/>
      </dsp:txXfrm>
    </dsp:sp>
    <dsp:sp modelId="{9F4DDC22-D3D1-4EDC-9C3B-1EB558D492C2}">
      <dsp:nvSpPr>
        <dsp:cNvPr id="0" name=""/>
        <dsp:cNvSpPr/>
      </dsp:nvSpPr>
      <dsp:spPr>
        <a:xfrm rot="17661598">
          <a:off x="1693157" y="2230455"/>
          <a:ext cx="183911" cy="24760"/>
        </a:xfrm>
        <a:custGeom>
          <a:avLst/>
          <a:gdLst/>
          <a:ahLst/>
          <a:cxnLst/>
          <a:rect l="0" t="0" r="0" b="0"/>
          <a:pathLst>
            <a:path>
              <a:moveTo>
                <a:pt x="0" y="12380"/>
              </a:moveTo>
              <a:lnTo>
                <a:pt x="183911" y="1238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780515" y="2238238"/>
        <a:ext cx="9195" cy="9195"/>
      </dsp:txXfrm>
    </dsp:sp>
    <dsp:sp modelId="{043ADF15-AD45-418B-8594-70FDC6986E11}">
      <dsp:nvSpPr>
        <dsp:cNvPr id="0" name=""/>
        <dsp:cNvSpPr/>
      </dsp:nvSpPr>
      <dsp:spPr>
        <a:xfrm>
          <a:off x="1823042" y="1783857"/>
          <a:ext cx="1740701" cy="75041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dirty="0"/>
            <a:t>Patient and family engagement </a:t>
          </a:r>
        </a:p>
      </dsp:txBody>
      <dsp:txXfrm>
        <a:off x="1845021" y="1805836"/>
        <a:ext cx="1696743" cy="706460"/>
      </dsp:txXfrm>
    </dsp:sp>
    <dsp:sp modelId="{618EA34B-013F-48B5-9121-6C76DF3987B7}">
      <dsp:nvSpPr>
        <dsp:cNvPr id="0" name=""/>
        <dsp:cNvSpPr/>
      </dsp:nvSpPr>
      <dsp:spPr>
        <a:xfrm rot="19543449">
          <a:off x="3553066" y="2112062"/>
          <a:ext cx="122960" cy="24760"/>
        </a:xfrm>
        <a:custGeom>
          <a:avLst/>
          <a:gdLst/>
          <a:ahLst/>
          <a:cxnLst/>
          <a:rect l="0" t="0" r="0" b="0"/>
          <a:pathLst>
            <a:path>
              <a:moveTo>
                <a:pt x="0" y="12380"/>
              </a:moveTo>
              <a:lnTo>
                <a:pt x="122960" y="1238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3611472" y="2121368"/>
        <a:ext cx="6148" cy="6148"/>
      </dsp:txXfrm>
    </dsp:sp>
    <dsp:sp modelId="{90E2C294-5D54-448C-B15A-0DA061B16CCD}">
      <dsp:nvSpPr>
        <dsp:cNvPr id="0" name=""/>
        <dsp:cNvSpPr/>
      </dsp:nvSpPr>
      <dsp:spPr>
        <a:xfrm>
          <a:off x="3665350" y="1533960"/>
          <a:ext cx="2672495" cy="1111715"/>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l" defTabSz="711200">
            <a:lnSpc>
              <a:spcPct val="90000"/>
            </a:lnSpc>
            <a:spcBef>
              <a:spcPct val="0"/>
            </a:spcBef>
            <a:spcAft>
              <a:spcPct val="35000"/>
            </a:spcAft>
            <a:buNone/>
          </a:pPr>
          <a:r>
            <a:rPr lang="en-GB" sz="1600" kern="1200" dirty="0">
              <a:solidFill>
                <a:schemeClr val="tx1"/>
              </a:solidFill>
            </a:rPr>
            <a:t>Education sessions </a:t>
          </a:r>
        </a:p>
        <a:p>
          <a:pPr marL="0" lvl="0" indent="0" algn="l" defTabSz="711200">
            <a:lnSpc>
              <a:spcPct val="90000"/>
            </a:lnSpc>
            <a:spcBef>
              <a:spcPct val="0"/>
            </a:spcBef>
            <a:spcAft>
              <a:spcPct val="35000"/>
            </a:spcAft>
            <a:buNone/>
          </a:pPr>
          <a:r>
            <a:rPr lang="en-GB" sz="1600" kern="1200" dirty="0">
              <a:solidFill>
                <a:schemeClr val="tx1"/>
              </a:solidFill>
            </a:rPr>
            <a:t>Materials and resources</a:t>
          </a:r>
        </a:p>
        <a:p>
          <a:pPr marL="0" lvl="0" indent="0" algn="l" defTabSz="711200">
            <a:lnSpc>
              <a:spcPct val="90000"/>
            </a:lnSpc>
            <a:spcBef>
              <a:spcPct val="0"/>
            </a:spcBef>
            <a:spcAft>
              <a:spcPct val="35000"/>
            </a:spcAft>
            <a:buNone/>
          </a:pPr>
          <a:r>
            <a:rPr lang="en-GB" sz="1600" kern="1200" dirty="0">
              <a:solidFill>
                <a:schemeClr val="tx1"/>
              </a:solidFill>
            </a:rPr>
            <a:t> Psychology support in place and being used </a:t>
          </a:r>
        </a:p>
      </dsp:txBody>
      <dsp:txXfrm>
        <a:off x="3697911" y="1566521"/>
        <a:ext cx="2607373" cy="1046593"/>
      </dsp:txXfrm>
    </dsp:sp>
    <dsp:sp modelId="{B52CA451-0D60-4BF2-AB56-4CB0DB0E7B8E}">
      <dsp:nvSpPr>
        <dsp:cNvPr id="0" name=""/>
        <dsp:cNvSpPr/>
      </dsp:nvSpPr>
      <dsp:spPr>
        <a:xfrm rot="5277295">
          <a:off x="1084221" y="3001283"/>
          <a:ext cx="1374993" cy="24760"/>
        </a:xfrm>
        <a:custGeom>
          <a:avLst/>
          <a:gdLst/>
          <a:ahLst/>
          <a:cxnLst/>
          <a:rect l="0" t="0" r="0" b="0"/>
          <a:pathLst>
            <a:path>
              <a:moveTo>
                <a:pt x="0" y="12380"/>
              </a:moveTo>
              <a:lnTo>
                <a:pt x="1374993" y="1238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737343" y="2979289"/>
        <a:ext cx="68749" cy="68749"/>
      </dsp:txXfrm>
    </dsp:sp>
    <dsp:sp modelId="{F7411297-C18F-4F39-B7C3-46E7A69CBF1D}">
      <dsp:nvSpPr>
        <dsp:cNvPr id="0" name=""/>
        <dsp:cNvSpPr/>
      </dsp:nvSpPr>
      <dsp:spPr>
        <a:xfrm>
          <a:off x="1796252" y="3325514"/>
          <a:ext cx="1726127" cy="75041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Learning system to continuously improve our care </a:t>
          </a:r>
        </a:p>
      </dsp:txBody>
      <dsp:txXfrm>
        <a:off x="1818231" y="3347493"/>
        <a:ext cx="1682169" cy="706460"/>
      </dsp:txXfrm>
    </dsp:sp>
    <dsp:sp modelId="{C47BF02C-9C8C-4317-90C8-17CCC27D3A45}">
      <dsp:nvSpPr>
        <dsp:cNvPr id="0" name=""/>
        <dsp:cNvSpPr/>
      </dsp:nvSpPr>
      <dsp:spPr>
        <a:xfrm rot="19382810">
          <a:off x="3502049" y="3627498"/>
          <a:ext cx="202421" cy="24760"/>
        </a:xfrm>
        <a:custGeom>
          <a:avLst/>
          <a:gdLst/>
          <a:ahLst/>
          <a:cxnLst/>
          <a:rect l="0" t="0" r="0" b="0"/>
          <a:pathLst>
            <a:path>
              <a:moveTo>
                <a:pt x="0" y="12380"/>
              </a:moveTo>
              <a:lnTo>
                <a:pt x="202421" y="1238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3598199" y="3634818"/>
        <a:ext cx="10121" cy="10121"/>
      </dsp:txXfrm>
    </dsp:sp>
    <dsp:sp modelId="{110DDC45-2A63-4FFA-BC3D-25873DC08955}">
      <dsp:nvSpPr>
        <dsp:cNvPr id="0" name=""/>
        <dsp:cNvSpPr/>
      </dsp:nvSpPr>
      <dsp:spPr>
        <a:xfrm>
          <a:off x="3684140" y="3076889"/>
          <a:ext cx="2366595" cy="1004292"/>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l" defTabSz="711200">
            <a:lnSpc>
              <a:spcPct val="90000"/>
            </a:lnSpc>
            <a:spcBef>
              <a:spcPct val="0"/>
            </a:spcBef>
            <a:spcAft>
              <a:spcPct val="35000"/>
            </a:spcAft>
            <a:buNone/>
          </a:pPr>
          <a:r>
            <a:rPr lang="en-GB" sz="1600" kern="1200" dirty="0">
              <a:solidFill>
                <a:schemeClr val="tx1"/>
              </a:solidFill>
            </a:rPr>
            <a:t>Data collected as we go and reviewed each week</a:t>
          </a:r>
        </a:p>
        <a:p>
          <a:pPr marL="0" lvl="0" indent="0" algn="l" defTabSz="711200">
            <a:lnSpc>
              <a:spcPct val="90000"/>
            </a:lnSpc>
            <a:spcBef>
              <a:spcPct val="0"/>
            </a:spcBef>
            <a:spcAft>
              <a:spcPct val="35000"/>
            </a:spcAft>
            <a:buNone/>
          </a:pPr>
          <a:r>
            <a:rPr lang="en-GB" sz="1600" kern="1200" dirty="0">
              <a:solidFill>
                <a:schemeClr val="tx1"/>
              </a:solidFill>
            </a:rPr>
            <a:t>Sample patient journeys</a:t>
          </a:r>
        </a:p>
        <a:p>
          <a:pPr marL="0" lvl="0" indent="0" algn="ctr" defTabSz="711200">
            <a:lnSpc>
              <a:spcPct val="90000"/>
            </a:lnSpc>
            <a:spcBef>
              <a:spcPct val="0"/>
            </a:spcBef>
            <a:spcAft>
              <a:spcPct val="35000"/>
            </a:spcAft>
            <a:buNone/>
          </a:pPr>
          <a:endParaRPr lang="en-GB" sz="800" kern="1200" dirty="0"/>
        </a:p>
      </dsp:txBody>
      <dsp:txXfrm>
        <a:off x="3713555" y="3106304"/>
        <a:ext cx="2307765" cy="945462"/>
      </dsp:txXfrm>
    </dsp:sp>
    <dsp:sp modelId="{517DE633-10DE-44FF-A942-D7963387BAC6}">
      <dsp:nvSpPr>
        <dsp:cNvPr id="0" name=""/>
        <dsp:cNvSpPr/>
      </dsp:nvSpPr>
      <dsp:spPr>
        <a:xfrm rot="5399229">
          <a:off x="597110" y="3464556"/>
          <a:ext cx="2300663" cy="24760"/>
        </a:xfrm>
        <a:custGeom>
          <a:avLst/>
          <a:gdLst/>
          <a:ahLst/>
          <a:cxnLst/>
          <a:rect l="0" t="0" r="0" b="0"/>
          <a:pathLst>
            <a:path>
              <a:moveTo>
                <a:pt x="0" y="12380"/>
              </a:moveTo>
              <a:lnTo>
                <a:pt x="2300663" y="1238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GB" sz="800" kern="1200"/>
        </a:p>
      </dsp:txBody>
      <dsp:txXfrm>
        <a:off x="1689925" y="3419420"/>
        <a:ext cx="115033" cy="115033"/>
      </dsp:txXfrm>
    </dsp:sp>
    <dsp:sp modelId="{59951288-2373-4843-9D84-49599C127D07}">
      <dsp:nvSpPr>
        <dsp:cNvPr id="0" name=""/>
        <dsp:cNvSpPr/>
      </dsp:nvSpPr>
      <dsp:spPr>
        <a:xfrm>
          <a:off x="1747700" y="4252059"/>
          <a:ext cx="1726217" cy="75041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Community and primary care partnerships </a:t>
          </a:r>
        </a:p>
      </dsp:txBody>
      <dsp:txXfrm>
        <a:off x="1769679" y="4274038"/>
        <a:ext cx="1682259" cy="706460"/>
      </dsp:txXfrm>
    </dsp:sp>
    <dsp:sp modelId="{5AD184D2-98D4-4EEB-9FFE-417915BAA70E}">
      <dsp:nvSpPr>
        <dsp:cNvPr id="0" name=""/>
        <dsp:cNvSpPr/>
      </dsp:nvSpPr>
      <dsp:spPr>
        <a:xfrm rot="2231252">
          <a:off x="3465825" y="4638943"/>
          <a:ext cx="79595" cy="24760"/>
        </a:xfrm>
        <a:custGeom>
          <a:avLst/>
          <a:gdLst/>
          <a:ahLst/>
          <a:cxnLst/>
          <a:rect l="0" t="0" r="0" b="0"/>
          <a:pathLst>
            <a:path>
              <a:moveTo>
                <a:pt x="0" y="12380"/>
              </a:moveTo>
              <a:lnTo>
                <a:pt x="79595" y="1238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3503633" y="4649333"/>
        <a:ext cx="3979" cy="3979"/>
      </dsp:txXfrm>
    </dsp:sp>
    <dsp:sp modelId="{81C6255C-2A93-4CB8-B100-D2CEAAA94A40}">
      <dsp:nvSpPr>
        <dsp:cNvPr id="0" name=""/>
        <dsp:cNvSpPr/>
      </dsp:nvSpPr>
      <dsp:spPr>
        <a:xfrm>
          <a:off x="3537328" y="4246547"/>
          <a:ext cx="3189114" cy="857660"/>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l" defTabSz="711200">
            <a:lnSpc>
              <a:spcPct val="90000"/>
            </a:lnSpc>
            <a:spcBef>
              <a:spcPct val="0"/>
            </a:spcBef>
            <a:spcAft>
              <a:spcPct val="35000"/>
            </a:spcAft>
            <a:buNone/>
          </a:pPr>
          <a:r>
            <a:rPr lang="en-GB" sz="1600" kern="1200" dirty="0">
              <a:solidFill>
                <a:schemeClr val="tx1"/>
              </a:solidFill>
            </a:rPr>
            <a:t>Meeting schedule and actions</a:t>
          </a:r>
        </a:p>
        <a:p>
          <a:pPr marL="0" lvl="0" indent="0" algn="l" defTabSz="711200">
            <a:lnSpc>
              <a:spcPct val="90000"/>
            </a:lnSpc>
            <a:spcBef>
              <a:spcPct val="0"/>
            </a:spcBef>
            <a:spcAft>
              <a:spcPct val="35000"/>
            </a:spcAft>
            <a:buNone/>
          </a:pPr>
          <a:r>
            <a:rPr lang="en-GB" sz="1600" kern="1200" dirty="0">
              <a:solidFill>
                <a:schemeClr val="tx1"/>
              </a:solidFill>
            </a:rPr>
            <a:t>Shared care plans</a:t>
          </a:r>
        </a:p>
        <a:p>
          <a:pPr marL="0" lvl="0" indent="0" algn="l" defTabSz="711200">
            <a:lnSpc>
              <a:spcPct val="90000"/>
            </a:lnSpc>
            <a:spcBef>
              <a:spcPct val="0"/>
            </a:spcBef>
            <a:spcAft>
              <a:spcPct val="35000"/>
            </a:spcAft>
            <a:buNone/>
          </a:pPr>
          <a:r>
            <a:rPr lang="en-GB" sz="1600" kern="1200" dirty="0">
              <a:solidFill>
                <a:schemeClr val="tx1"/>
              </a:solidFill>
            </a:rPr>
            <a:t>Schools and clubs work </a:t>
          </a:r>
        </a:p>
      </dsp:txBody>
      <dsp:txXfrm>
        <a:off x="3562448" y="4271667"/>
        <a:ext cx="3138874" cy="807420"/>
      </dsp:txXfrm>
    </dsp:sp>
    <dsp:sp modelId="{B76D2BF6-115E-4AB3-8273-9E0829814075}">
      <dsp:nvSpPr>
        <dsp:cNvPr id="0" name=""/>
        <dsp:cNvSpPr/>
      </dsp:nvSpPr>
      <dsp:spPr>
        <a:xfrm rot="1191861">
          <a:off x="6716746" y="4718371"/>
          <a:ext cx="325923" cy="24760"/>
        </a:xfrm>
        <a:custGeom>
          <a:avLst/>
          <a:gdLst/>
          <a:ahLst/>
          <a:cxnLst/>
          <a:rect l="0" t="0" r="0" b="0"/>
          <a:pathLst>
            <a:path>
              <a:moveTo>
                <a:pt x="0" y="12380"/>
              </a:moveTo>
              <a:lnTo>
                <a:pt x="325923" y="1238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871560" y="4722603"/>
        <a:ext cx="16296" cy="16296"/>
      </dsp:txXfrm>
    </dsp:sp>
    <dsp:sp modelId="{5392B506-0311-44BA-973F-F6C38981A5F8}">
      <dsp:nvSpPr>
        <dsp:cNvPr id="0" name=""/>
        <dsp:cNvSpPr/>
      </dsp:nvSpPr>
      <dsp:spPr>
        <a:xfrm>
          <a:off x="7032973" y="4117074"/>
          <a:ext cx="2571249" cy="1338101"/>
        </a:xfrm>
        <a:prstGeom prst="roundRect">
          <a:avLst>
            <a:gd name="adj" fmla="val 10000"/>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tx1"/>
              </a:solidFill>
            </a:rPr>
            <a:t>What are we doing</a:t>
          </a:r>
        </a:p>
        <a:p>
          <a:pPr marL="0" lvl="0" indent="0" algn="l" defTabSz="622300">
            <a:lnSpc>
              <a:spcPct val="90000"/>
            </a:lnSpc>
            <a:spcBef>
              <a:spcPct val="0"/>
            </a:spcBef>
            <a:spcAft>
              <a:spcPct val="35000"/>
            </a:spcAft>
            <a:buNone/>
          </a:pPr>
          <a:r>
            <a:rPr lang="en-GB" sz="1400" kern="1200" dirty="0">
              <a:solidFill>
                <a:schemeClr val="tx1"/>
              </a:solidFill>
            </a:rPr>
            <a:t>How often</a:t>
          </a:r>
        </a:p>
        <a:p>
          <a:pPr marL="0" lvl="0" indent="0" algn="l" defTabSz="622300">
            <a:lnSpc>
              <a:spcPct val="90000"/>
            </a:lnSpc>
            <a:spcBef>
              <a:spcPct val="0"/>
            </a:spcBef>
            <a:spcAft>
              <a:spcPct val="35000"/>
            </a:spcAft>
            <a:buNone/>
          </a:pPr>
          <a:r>
            <a:rPr lang="en-GB" sz="1400" kern="1200" dirty="0">
              <a:solidFill>
                <a:schemeClr val="tx1"/>
              </a:solidFill>
            </a:rPr>
            <a:t>What actions have been taken</a:t>
          </a:r>
        </a:p>
        <a:p>
          <a:pPr marL="0" lvl="0" indent="0" algn="l" defTabSz="622300">
            <a:lnSpc>
              <a:spcPct val="90000"/>
            </a:lnSpc>
            <a:spcBef>
              <a:spcPct val="0"/>
            </a:spcBef>
            <a:spcAft>
              <a:spcPct val="35000"/>
            </a:spcAft>
            <a:buNone/>
          </a:pPr>
          <a:r>
            <a:rPr lang="en-GB" sz="1400" kern="1200" dirty="0">
              <a:solidFill>
                <a:schemeClr val="tx1"/>
              </a:solidFill>
            </a:rPr>
            <a:t>What do our partners say about our improvement ?</a:t>
          </a:r>
        </a:p>
      </dsp:txBody>
      <dsp:txXfrm>
        <a:off x="7072165" y="4156266"/>
        <a:ext cx="2492865" cy="125971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7FE68A-897A-4514-AF27-E197D8DBE429}" type="datetimeFigureOut">
              <a:rPr lang="en-GB" smtClean="0"/>
              <a:t>26/09/2024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6E8954-FF98-48D8-B4A9-A4660DF6A891}" type="slidenum">
              <a:rPr lang="en-GB" smtClean="0"/>
              <a:t>‹#›</a:t>
            </a:fld>
            <a:endParaRPr lang="en-GB"/>
          </a:p>
        </p:txBody>
      </p:sp>
    </p:spTree>
    <p:extLst>
      <p:ext uri="{BB962C8B-B14F-4D97-AF65-F5344CB8AC3E}">
        <p14:creationId xmlns:p14="http://schemas.microsoft.com/office/powerpoint/2010/main" val="870004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a:extLst>
              <a:ext uri="{FF2B5EF4-FFF2-40B4-BE49-F238E27FC236}">
                <a16:creationId xmlns:a16="http://schemas.microsoft.com/office/drawing/2014/main" id="{6EEA2839-5481-4551-A9B8-F6C78399DF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Notes Placeholder 2">
            <a:extLst>
              <a:ext uri="{FF2B5EF4-FFF2-40B4-BE49-F238E27FC236}">
                <a16:creationId xmlns:a16="http://schemas.microsoft.com/office/drawing/2014/main" id="{942EE199-CC46-4952-87DB-0BFC8942BE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1203" name="Slide Number Placeholder 3">
            <a:extLst>
              <a:ext uri="{FF2B5EF4-FFF2-40B4-BE49-F238E27FC236}">
                <a16:creationId xmlns:a16="http://schemas.microsoft.com/office/drawing/2014/main" id="{AA63C53F-3DFE-43CA-9FBD-A4A37F7771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9CC81161-C1FD-4EFE-933E-6E54BFD67E29}" type="slidenum">
              <a:rPr lang="en-US" altLang="en-US" smtClean="0"/>
              <a:pPr/>
              <a:t>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DAVE</a:t>
            </a:r>
          </a:p>
        </p:txBody>
      </p:sp>
      <p:sp>
        <p:nvSpPr>
          <p:cNvPr id="4" name="Slide Number Placeholder 3"/>
          <p:cNvSpPr>
            <a:spLocks noGrp="1"/>
          </p:cNvSpPr>
          <p:nvPr>
            <p:ph type="sldNum" sz="quarter" idx="10"/>
          </p:nvPr>
        </p:nvSpPr>
        <p:spPr/>
        <p:txBody>
          <a:bodyPr/>
          <a:lstStyle/>
          <a:p>
            <a:fld id="{7D8C8CEB-9EB5-41FB-8CBB-C4092E9E9FBB}" type="slidenum">
              <a:rPr lang="en-US" smtClean="0"/>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DAVE</a:t>
            </a:r>
          </a:p>
        </p:txBody>
      </p:sp>
      <p:sp>
        <p:nvSpPr>
          <p:cNvPr id="4" name="Slide Number Placeholder 3"/>
          <p:cNvSpPr>
            <a:spLocks noGrp="1"/>
          </p:cNvSpPr>
          <p:nvPr>
            <p:ph type="sldNum" sz="quarter" idx="10"/>
          </p:nvPr>
        </p:nvSpPr>
        <p:spPr/>
        <p:txBody>
          <a:bodyPr/>
          <a:lstStyle/>
          <a:p>
            <a:fld id="{7D8C8CEB-9EB5-41FB-8CBB-C4092E9E9FBB}"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542FD-6AF0-4E6B-A71B-6FABEDA987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88A131C-99C9-450D-9888-617BDC15FB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8E2BC6A-0A5D-4F9B-9C67-559866F30C9C}"/>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5" name="Footer Placeholder 4">
            <a:extLst>
              <a:ext uri="{FF2B5EF4-FFF2-40B4-BE49-F238E27FC236}">
                <a16:creationId xmlns:a16="http://schemas.microsoft.com/office/drawing/2014/main" id="{12DAF5EF-B580-43BC-A201-258C5195C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7F2F0E-538B-42C8-A632-C2BC667C2A79}"/>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1980689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A3D64-E069-4690-A230-B359CB0F2DA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4298112-CC11-435C-B2E3-A68DB5BA89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449C61-20EE-4D95-A26F-0D2BEA5CBDD9}"/>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5" name="Footer Placeholder 4">
            <a:extLst>
              <a:ext uri="{FF2B5EF4-FFF2-40B4-BE49-F238E27FC236}">
                <a16:creationId xmlns:a16="http://schemas.microsoft.com/office/drawing/2014/main" id="{2AB99A2D-7027-4E33-BD66-D3A3BDE0B3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867939-C12A-4556-860F-6707AA730732}"/>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298063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8D90F0-F2BB-4804-BD7B-B8E3BD5F93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66E01C1-A2E9-4EC3-AEB5-EC34D082E4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DAC5DB-767F-4E0E-BA2A-855D5930EED3}"/>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5" name="Footer Placeholder 4">
            <a:extLst>
              <a:ext uri="{FF2B5EF4-FFF2-40B4-BE49-F238E27FC236}">
                <a16:creationId xmlns:a16="http://schemas.microsoft.com/office/drawing/2014/main" id="{E81E0E46-581A-488A-AA8E-ADC094CCEC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EBFF40-61FF-4D07-B814-F31DE1ACB653}"/>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3248523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620240" y="1649628"/>
            <a:ext cx="10316899"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itle 10"/>
          <p:cNvSpPr>
            <a:spLocks noGrp="1"/>
          </p:cNvSpPr>
          <p:nvPr>
            <p:ph type="title"/>
          </p:nvPr>
        </p:nvSpPr>
        <p:spPr>
          <a:xfrm>
            <a:off x="614921" y="854465"/>
            <a:ext cx="8756073"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dirty="0"/>
              <a:t>Click to edit Master title style</a:t>
            </a:r>
            <a:endParaRPr lang="en-US" sz="2800" dirty="0">
              <a:solidFill>
                <a:srgbClr val="005EB8"/>
              </a:solidFill>
              <a:latin typeface="Arial" charset="0"/>
              <a:ea typeface="Arial" charset="0"/>
              <a:cs typeface="Arial" charset="0"/>
            </a:endParaRPr>
          </a:p>
        </p:txBody>
      </p:sp>
      <p:sp>
        <p:nvSpPr>
          <p:cNvPr id="8" name="TextBox 7"/>
          <p:cNvSpPr txBox="1"/>
          <p:nvPr userDrawn="1"/>
        </p:nvSpPr>
        <p:spPr>
          <a:xfrm>
            <a:off x="388419" y="6372537"/>
            <a:ext cx="863149"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dirty="0">
                <a:solidFill>
                  <a:schemeClr val="accent3">
                    <a:lumMod val="60000"/>
                    <a:lumOff val="40000"/>
                  </a:schemeClr>
                </a:solidFill>
                <a:latin typeface="Arial" panose="020B0604020202020204" pitchFamily="34" charset="0"/>
                <a:cs typeface="Arial" panose="020B0604020202020204" pitchFamily="34" charset="0"/>
              </a:rPr>
              <a:t> </a:t>
            </a:r>
            <a:r>
              <a:rPr lang="en-US" sz="1200" dirty="0">
                <a:solidFill>
                  <a:schemeClr val="accent3"/>
                </a:solidFill>
                <a:latin typeface="Arial" panose="020B0604020202020204" pitchFamily="34" charset="0"/>
                <a:cs typeface="Arial" panose="020B0604020202020204" pitchFamily="34" charset="0"/>
              </a:rPr>
              <a:t>  </a:t>
            </a:r>
            <a:r>
              <a:rPr lang="en-US" sz="1200" dirty="0">
                <a:solidFill>
                  <a:srgbClr val="005EB8"/>
                </a:solidFill>
                <a:latin typeface="Arial" panose="020B0604020202020204" pitchFamily="34" charset="0"/>
                <a:cs typeface="Arial" panose="020B0604020202020204" pitchFamily="34" charset="0"/>
              </a:rPr>
              <a:t>|</a:t>
            </a:r>
            <a:endParaRPr lang="en-US" sz="1200" dirty="0">
              <a:solidFill>
                <a:schemeClr val="accent3"/>
              </a:solidFill>
              <a:latin typeface="Arial" panose="020B0604020202020204" pitchFamily="34" charset="0"/>
              <a:cs typeface="Arial" panose="020B0604020202020204" pitchFamily="34" charset="0"/>
            </a:endParaRPr>
          </a:p>
        </p:txBody>
      </p:sp>
      <p:sp>
        <p:nvSpPr>
          <p:cNvPr id="9" name="Footer Placeholder 2"/>
          <p:cNvSpPr>
            <a:spLocks noGrp="1"/>
          </p:cNvSpPr>
          <p:nvPr>
            <p:ph type="ftr" sz="quarter" idx="3"/>
          </p:nvPr>
        </p:nvSpPr>
        <p:spPr>
          <a:xfrm>
            <a:off x="920902" y="6333440"/>
            <a:ext cx="7630885"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dirty="0"/>
              <a:t>Presentation title</a:t>
            </a:r>
          </a:p>
        </p:txBody>
      </p:sp>
      <p:pic>
        <p:nvPicPr>
          <p:cNvPr id="12" name="Picture 11" descr="A picture containing clipart&#10;&#10;Description generated with very high confidence">
            <a:extLst>
              <a:ext uri="{FF2B5EF4-FFF2-40B4-BE49-F238E27FC236}">
                <a16:creationId xmlns:a16="http://schemas.microsoft.com/office/drawing/2014/main" id="{7ADC841C-5A22-4563-A975-9750BB6F94B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61546" y="293024"/>
            <a:ext cx="1440873" cy="436418"/>
          </a:xfrm>
          <a:prstGeom prst="rect">
            <a:avLst/>
          </a:prstGeom>
        </p:spPr>
      </p:pic>
    </p:spTree>
    <p:extLst>
      <p:ext uri="{BB962C8B-B14F-4D97-AF65-F5344CB8AC3E}">
        <p14:creationId xmlns:p14="http://schemas.microsoft.com/office/powerpoint/2010/main" val="3239959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F8215-9D3F-495A-A2CC-746DFEA4D73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B2CC5D6-2F99-4DEA-91E7-6275E92310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113DC-BD85-4969-B731-2AE072682A40}"/>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5" name="Footer Placeholder 4">
            <a:extLst>
              <a:ext uri="{FF2B5EF4-FFF2-40B4-BE49-F238E27FC236}">
                <a16:creationId xmlns:a16="http://schemas.microsoft.com/office/drawing/2014/main" id="{3CD5B864-26FD-4FFD-9547-515D68D262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04F20D-90BC-4503-9574-6E658C1FF501}"/>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3925660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EAD90-E94F-40AA-B4C5-4324CE29CA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0748072-4BFB-413B-9032-B6484E753F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5A5EF5-601C-4946-9FAD-9E69F7C65BF4}"/>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5" name="Footer Placeholder 4">
            <a:extLst>
              <a:ext uri="{FF2B5EF4-FFF2-40B4-BE49-F238E27FC236}">
                <a16:creationId xmlns:a16="http://schemas.microsoft.com/office/drawing/2014/main" id="{F42DD338-F9DD-457F-BD2A-6FAAEE9A8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E6F61F-4E9E-4190-BEA7-79F57DEA0B85}"/>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770353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A306A-43CD-416A-8C7D-6FD4718FF4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A4E26F1-FFD6-4678-B6C9-6233B9A908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B2FE1B3-E672-4BE4-B316-15CBED8612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99CFFBD-E517-4BC9-9F99-92D5DCEC385C}"/>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6" name="Footer Placeholder 5">
            <a:extLst>
              <a:ext uri="{FF2B5EF4-FFF2-40B4-BE49-F238E27FC236}">
                <a16:creationId xmlns:a16="http://schemas.microsoft.com/office/drawing/2014/main" id="{D0D5E879-2D65-4D5C-9C51-79FCCC7E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60C7B7-634C-4AB9-BDFF-0CE6EDFFE133}"/>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2854133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9EA-F01A-441F-B5E4-C5784601DD0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552E368-2993-42C7-8E3E-19631A2A2E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423607-E710-44BD-9B9E-B026281560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5B1528B-1E8B-4399-88CB-26775190B5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65979D-C8D0-421F-A3ED-5B6D5B9180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39D6B79-24A3-4C92-AE11-B2D11815C4E0}"/>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8" name="Footer Placeholder 7">
            <a:extLst>
              <a:ext uri="{FF2B5EF4-FFF2-40B4-BE49-F238E27FC236}">
                <a16:creationId xmlns:a16="http://schemas.microsoft.com/office/drawing/2014/main" id="{D3FFD7B4-1BBF-4D2A-8715-1C56614887C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A8385D8-5D32-44EF-903E-62073C282852}"/>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2535012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78FA1-F681-4011-95BD-D6B3FA41CE4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CEE2FCD-3698-45CF-865E-3E8678B73C37}"/>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4" name="Footer Placeholder 3">
            <a:extLst>
              <a:ext uri="{FF2B5EF4-FFF2-40B4-BE49-F238E27FC236}">
                <a16:creationId xmlns:a16="http://schemas.microsoft.com/office/drawing/2014/main" id="{DC724E96-E9D2-4689-8B04-8E111C1C900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48BFC6D-28C6-4706-8D9D-4930B2D932A7}"/>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2755855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BBE086-276A-4ECD-8D51-C0B56E33C58F}"/>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3" name="Footer Placeholder 2">
            <a:extLst>
              <a:ext uri="{FF2B5EF4-FFF2-40B4-BE49-F238E27FC236}">
                <a16:creationId xmlns:a16="http://schemas.microsoft.com/office/drawing/2014/main" id="{9E04B462-0E80-4A5B-A213-F7B62B32727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267917D-6B95-4DC6-B0D2-843A63BB8D6B}"/>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4035100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70403-A3BC-4867-87A3-596126986C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FF7EAB-A894-4220-93A6-7B85C0FCCD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A0498EA-A060-4B0A-BC70-11DD4C4B77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0CB90A-FC3E-4253-9CD7-AB1B4BC1CF81}"/>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6" name="Footer Placeholder 5">
            <a:extLst>
              <a:ext uri="{FF2B5EF4-FFF2-40B4-BE49-F238E27FC236}">
                <a16:creationId xmlns:a16="http://schemas.microsoft.com/office/drawing/2014/main" id="{B4FB026B-C3AE-4C92-B354-C26C301513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6BB1E9-18A9-4ECD-8E11-B7653354D052}"/>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3386061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75B1B-09EC-4E74-A2E0-EDB4F628B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E467B3B-7D08-490D-A1CA-071C44C1BC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724E2FB-9258-4BD7-95E4-CE8F5D998B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2FFD94-E2A6-47A4-BA36-8BD0677E63F7}"/>
              </a:ext>
            </a:extLst>
          </p:cNvPr>
          <p:cNvSpPr>
            <a:spLocks noGrp="1"/>
          </p:cNvSpPr>
          <p:nvPr>
            <p:ph type="dt" sz="half" idx="10"/>
          </p:nvPr>
        </p:nvSpPr>
        <p:spPr/>
        <p:txBody>
          <a:bodyPr/>
          <a:lstStyle/>
          <a:p>
            <a:fld id="{1934D8CB-C443-4D7A-8107-0E52339F9195}" type="datetimeFigureOut">
              <a:rPr lang="en-GB" smtClean="0"/>
              <a:t>26/09/2024</a:t>
            </a:fld>
            <a:endParaRPr lang="en-GB"/>
          </a:p>
        </p:txBody>
      </p:sp>
      <p:sp>
        <p:nvSpPr>
          <p:cNvPr id="6" name="Footer Placeholder 5">
            <a:extLst>
              <a:ext uri="{FF2B5EF4-FFF2-40B4-BE49-F238E27FC236}">
                <a16:creationId xmlns:a16="http://schemas.microsoft.com/office/drawing/2014/main" id="{F7804C3B-5B61-4EBE-A21D-EC99D2B433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C8A073-E91A-46A6-843F-BC3CEE5CD7ED}"/>
              </a:ext>
            </a:extLst>
          </p:cNvPr>
          <p:cNvSpPr>
            <a:spLocks noGrp="1"/>
          </p:cNvSpPr>
          <p:nvPr>
            <p:ph type="sldNum" sz="quarter" idx="12"/>
          </p:nvPr>
        </p:nvSpPr>
        <p:spPr/>
        <p:txBody>
          <a:bodyPr/>
          <a:lstStyle/>
          <a:p>
            <a:fld id="{585DCE6A-F22D-4F57-AA0E-865185C95D3C}" type="slidenum">
              <a:rPr lang="en-GB" smtClean="0"/>
              <a:t>‹#›</a:t>
            </a:fld>
            <a:endParaRPr lang="en-GB"/>
          </a:p>
        </p:txBody>
      </p:sp>
    </p:spTree>
    <p:extLst>
      <p:ext uri="{BB962C8B-B14F-4D97-AF65-F5344CB8AC3E}">
        <p14:creationId xmlns:p14="http://schemas.microsoft.com/office/powerpoint/2010/main" val="3977801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415664-C5EB-473A-9B12-B3BCBF242A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63FFDF3-4A55-4AA9-B2A5-6FDB5B1597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12A364-0E43-43EC-A5C7-7897312081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4D8CB-C443-4D7A-8107-0E52339F9195}" type="datetimeFigureOut">
              <a:rPr lang="en-GB" smtClean="0"/>
              <a:t>26/09/2024</a:t>
            </a:fld>
            <a:endParaRPr lang="en-GB"/>
          </a:p>
        </p:txBody>
      </p:sp>
      <p:sp>
        <p:nvSpPr>
          <p:cNvPr id="5" name="Footer Placeholder 4">
            <a:extLst>
              <a:ext uri="{FF2B5EF4-FFF2-40B4-BE49-F238E27FC236}">
                <a16:creationId xmlns:a16="http://schemas.microsoft.com/office/drawing/2014/main" id="{384B71B0-87F2-44F6-AB82-0300397FD0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1954808-84F3-4DE1-9C49-35AB51484D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DCE6A-F22D-4F57-AA0E-865185C95D3C}" type="slidenum">
              <a:rPr lang="en-GB" smtClean="0"/>
              <a:t>‹#›</a:t>
            </a:fld>
            <a:endParaRPr lang="en-GB"/>
          </a:p>
        </p:txBody>
      </p:sp>
    </p:spTree>
    <p:extLst>
      <p:ext uri="{BB962C8B-B14F-4D97-AF65-F5344CB8AC3E}">
        <p14:creationId xmlns:p14="http://schemas.microsoft.com/office/powerpoint/2010/main" val="1462442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ncepod.org.uk/2023transition/The%20Inbetweeners_full%20report.pdf"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55A8B-EAE5-431B-647D-D2DD2C3E1221}"/>
              </a:ext>
            </a:extLst>
          </p:cNvPr>
          <p:cNvSpPr>
            <a:spLocks noGrp="1"/>
          </p:cNvSpPr>
          <p:nvPr>
            <p:ph type="ctrTitle"/>
          </p:nvPr>
        </p:nvSpPr>
        <p:spPr>
          <a:solidFill>
            <a:schemeClr val="accent6"/>
          </a:solidFill>
        </p:spPr>
        <p:txBody>
          <a:bodyPr/>
          <a:lstStyle/>
          <a:p>
            <a:r>
              <a:rPr lang="en-US" dirty="0"/>
              <a:t>Measuring Improvement </a:t>
            </a:r>
            <a:br>
              <a:rPr lang="en-US" dirty="0"/>
            </a:br>
            <a:r>
              <a:rPr lang="en-US" dirty="0"/>
              <a:t>in a System</a:t>
            </a:r>
            <a:endParaRPr lang="en-GB" dirty="0"/>
          </a:p>
        </p:txBody>
      </p:sp>
      <p:sp>
        <p:nvSpPr>
          <p:cNvPr id="5" name="Subtitle 4">
            <a:extLst>
              <a:ext uri="{FF2B5EF4-FFF2-40B4-BE49-F238E27FC236}">
                <a16:creationId xmlns:a16="http://schemas.microsoft.com/office/drawing/2014/main" id="{48519E06-7266-52C8-5FBB-A1F74B1211E2}"/>
              </a:ext>
            </a:extLst>
          </p:cNvPr>
          <p:cNvSpPr>
            <a:spLocks noGrp="1"/>
          </p:cNvSpPr>
          <p:nvPr>
            <p:ph type="subTitle" idx="1"/>
          </p:nvPr>
        </p:nvSpPr>
        <p:spPr/>
        <p:txBody>
          <a:bodyPr/>
          <a:lstStyle/>
          <a:p>
            <a:endParaRPr lang="en-GB" dirty="0"/>
          </a:p>
        </p:txBody>
      </p:sp>
      <p:pic>
        <p:nvPicPr>
          <p:cNvPr id="7" name="Picture 6">
            <a:extLst>
              <a:ext uri="{FF2B5EF4-FFF2-40B4-BE49-F238E27FC236}">
                <a16:creationId xmlns:a16="http://schemas.microsoft.com/office/drawing/2014/main" id="{6AD2EE53-4521-06C7-1F6F-34F9910DFE90}"/>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9434" y="3602038"/>
            <a:ext cx="3284220" cy="2214880"/>
          </a:xfrm>
          <a:prstGeom prst="rect">
            <a:avLst/>
          </a:prstGeom>
        </p:spPr>
      </p:pic>
      <p:pic>
        <p:nvPicPr>
          <p:cNvPr id="9" name="Picture 8">
            <a:extLst>
              <a:ext uri="{FF2B5EF4-FFF2-40B4-BE49-F238E27FC236}">
                <a16:creationId xmlns:a16="http://schemas.microsoft.com/office/drawing/2014/main" id="{30C4DD26-0D3D-CF79-2915-F9D8955A3C6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752926" y="3602038"/>
            <a:ext cx="3284219" cy="2214881"/>
          </a:xfrm>
          <a:prstGeom prst="rect">
            <a:avLst/>
          </a:prstGeom>
        </p:spPr>
      </p:pic>
      <p:pic>
        <p:nvPicPr>
          <p:cNvPr id="11" name="Picture 10">
            <a:extLst>
              <a:ext uri="{FF2B5EF4-FFF2-40B4-BE49-F238E27FC236}">
                <a16:creationId xmlns:a16="http://schemas.microsoft.com/office/drawing/2014/main" id="{74B9FDE1-39D1-DCDB-B4FF-02C623124C0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361180" y="3602038"/>
            <a:ext cx="3284220" cy="2214881"/>
          </a:xfrm>
          <a:prstGeom prst="rect">
            <a:avLst/>
          </a:prstGeom>
        </p:spPr>
      </p:pic>
      <p:sp>
        <p:nvSpPr>
          <p:cNvPr id="12" name="TextBox 11">
            <a:extLst>
              <a:ext uri="{FF2B5EF4-FFF2-40B4-BE49-F238E27FC236}">
                <a16:creationId xmlns:a16="http://schemas.microsoft.com/office/drawing/2014/main" id="{0ADD109E-AAA5-E378-17B5-CACFA3AD7300}"/>
              </a:ext>
            </a:extLst>
          </p:cNvPr>
          <p:cNvSpPr txBox="1"/>
          <p:nvPr/>
        </p:nvSpPr>
        <p:spPr>
          <a:xfrm>
            <a:off x="3058160" y="6106160"/>
            <a:ext cx="5720080" cy="584775"/>
          </a:xfrm>
          <a:prstGeom prst="rect">
            <a:avLst/>
          </a:prstGeom>
          <a:solidFill>
            <a:schemeClr val="accent6"/>
          </a:solidFill>
        </p:spPr>
        <p:txBody>
          <a:bodyPr wrap="square" rtlCol="0">
            <a:spAutoFit/>
          </a:bodyPr>
          <a:lstStyle/>
          <a:p>
            <a:r>
              <a:rPr lang="en-US" sz="3200" dirty="0"/>
              <a:t>Ready            Steady                 Go</a:t>
            </a:r>
            <a:endParaRPr lang="en-GB" sz="3200" dirty="0"/>
          </a:p>
        </p:txBody>
      </p:sp>
    </p:spTree>
    <p:extLst>
      <p:ext uri="{BB962C8B-B14F-4D97-AF65-F5344CB8AC3E}">
        <p14:creationId xmlns:p14="http://schemas.microsoft.com/office/powerpoint/2010/main" val="3277331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2"/>
          <p:cNvSpPr>
            <a:spLocks noGrp="1" noChangeArrowheads="1"/>
          </p:cNvSpPr>
          <p:nvPr>
            <p:ph type="title"/>
          </p:nvPr>
        </p:nvSpPr>
        <p:spPr>
          <a:xfrm>
            <a:off x="1981200" y="533400"/>
            <a:ext cx="8235950" cy="1295400"/>
          </a:xfrm>
        </p:spPr>
        <p:txBody>
          <a:bodyPr/>
          <a:lstStyle/>
          <a:p>
            <a:pPr eaLnBrk="1" hangingPunct="1"/>
            <a:r>
              <a:rPr lang="en-US" sz="3800" b="1" dirty="0"/>
              <a:t>Example  :  Average length of stay for newly diagnosed patients </a:t>
            </a:r>
            <a:endParaRPr lang="en-US" sz="2800" dirty="0"/>
          </a:p>
        </p:txBody>
      </p:sp>
      <p:sp>
        <p:nvSpPr>
          <p:cNvPr id="72709" name="Line 3"/>
          <p:cNvSpPr>
            <a:spLocks noChangeShapeType="1"/>
          </p:cNvSpPr>
          <p:nvPr/>
        </p:nvSpPr>
        <p:spPr bwMode="auto">
          <a:xfrm>
            <a:off x="2957513" y="2374900"/>
            <a:ext cx="0" cy="2971800"/>
          </a:xfrm>
          <a:prstGeom prst="line">
            <a:avLst/>
          </a:prstGeom>
          <a:noFill/>
          <a:ln w="38100">
            <a:solidFill>
              <a:schemeClr val="tx1"/>
            </a:solidFill>
            <a:round/>
            <a:headEnd/>
            <a:tailEnd/>
          </a:ln>
        </p:spPr>
        <p:txBody>
          <a:bodyPr wrap="none" anchor="ctr"/>
          <a:lstStyle/>
          <a:p>
            <a:pPr fontAlgn="base">
              <a:spcBef>
                <a:spcPct val="0"/>
              </a:spcBef>
              <a:spcAft>
                <a:spcPct val="0"/>
              </a:spcAft>
            </a:pPr>
            <a:endParaRPr lang="en-US" b="1">
              <a:solidFill>
                <a:srgbClr val="000000"/>
              </a:solidFill>
            </a:endParaRPr>
          </a:p>
        </p:txBody>
      </p:sp>
      <p:sp>
        <p:nvSpPr>
          <p:cNvPr id="72710" name="Text Box 4"/>
          <p:cNvSpPr txBox="1">
            <a:spLocks noChangeArrowheads="1"/>
          </p:cNvSpPr>
          <p:nvPr/>
        </p:nvSpPr>
        <p:spPr bwMode="auto">
          <a:xfrm rot="16200000">
            <a:off x="1311278" y="3694397"/>
            <a:ext cx="2605082" cy="369332"/>
          </a:xfrm>
          <a:prstGeom prst="rect">
            <a:avLst/>
          </a:prstGeom>
          <a:noFill/>
          <a:ln w="12700">
            <a:noFill/>
            <a:miter lim="800000"/>
            <a:headEnd/>
            <a:tailEnd/>
          </a:ln>
        </p:spPr>
        <p:txBody>
          <a:bodyPr wrap="square">
            <a:spAutoFit/>
          </a:bodyPr>
          <a:lstStyle/>
          <a:p>
            <a:pPr algn="ctr" eaLnBrk="0" fontAlgn="base" hangingPunct="0">
              <a:spcBef>
                <a:spcPct val="50000"/>
              </a:spcBef>
              <a:spcAft>
                <a:spcPct val="0"/>
              </a:spcAft>
            </a:pPr>
            <a:r>
              <a:rPr lang="en-US" dirty="0">
                <a:solidFill>
                  <a:srgbClr val="000000"/>
                </a:solidFill>
              </a:rPr>
              <a:t>Days in ward</a:t>
            </a:r>
          </a:p>
        </p:txBody>
      </p:sp>
      <p:sp>
        <p:nvSpPr>
          <p:cNvPr id="72711" name="Text Box 5"/>
          <p:cNvSpPr txBox="1">
            <a:spLocks noChangeArrowheads="1"/>
          </p:cNvSpPr>
          <p:nvPr/>
        </p:nvSpPr>
        <p:spPr bwMode="auto">
          <a:xfrm>
            <a:off x="4097338" y="5410209"/>
            <a:ext cx="1490662" cy="369332"/>
          </a:xfrm>
          <a:prstGeom prst="rect">
            <a:avLst/>
          </a:prstGeom>
          <a:noFill/>
          <a:ln w="12700">
            <a:noFill/>
            <a:miter lim="800000"/>
            <a:headEnd/>
            <a:tailEnd/>
          </a:ln>
        </p:spPr>
        <p:txBody>
          <a:bodyPr wrap="square">
            <a:spAutoFit/>
          </a:bodyPr>
          <a:lstStyle/>
          <a:p>
            <a:pPr algn="ctr" eaLnBrk="0" fontAlgn="base" hangingPunct="0">
              <a:spcBef>
                <a:spcPct val="50000"/>
              </a:spcBef>
              <a:spcAft>
                <a:spcPct val="0"/>
              </a:spcAft>
            </a:pPr>
            <a:r>
              <a:rPr lang="en-US" dirty="0">
                <a:solidFill>
                  <a:srgbClr val="000000"/>
                </a:solidFill>
              </a:rPr>
              <a:t>Jan- June 19</a:t>
            </a:r>
          </a:p>
        </p:txBody>
      </p:sp>
      <p:sp>
        <p:nvSpPr>
          <p:cNvPr id="72712" name="Text Box 6"/>
          <p:cNvSpPr txBox="1">
            <a:spLocks noChangeArrowheads="1"/>
          </p:cNvSpPr>
          <p:nvPr/>
        </p:nvSpPr>
        <p:spPr bwMode="auto">
          <a:xfrm>
            <a:off x="7187407" y="5385880"/>
            <a:ext cx="1490662" cy="369332"/>
          </a:xfrm>
          <a:prstGeom prst="rect">
            <a:avLst/>
          </a:prstGeom>
          <a:noFill/>
          <a:ln w="12700">
            <a:noFill/>
            <a:miter lim="800000"/>
            <a:headEnd/>
            <a:tailEnd/>
          </a:ln>
        </p:spPr>
        <p:txBody>
          <a:bodyPr wrap="square">
            <a:spAutoFit/>
          </a:bodyPr>
          <a:lstStyle/>
          <a:p>
            <a:pPr algn="ctr" eaLnBrk="0" fontAlgn="base" hangingPunct="0">
              <a:spcBef>
                <a:spcPct val="50000"/>
              </a:spcBef>
              <a:spcAft>
                <a:spcPct val="0"/>
              </a:spcAft>
            </a:pPr>
            <a:r>
              <a:rPr lang="en-US" dirty="0">
                <a:solidFill>
                  <a:srgbClr val="000000"/>
                </a:solidFill>
              </a:rPr>
              <a:t>June- Dec 19</a:t>
            </a:r>
          </a:p>
        </p:txBody>
      </p:sp>
      <p:sp>
        <p:nvSpPr>
          <p:cNvPr id="72713" name="Text Box 7"/>
          <p:cNvSpPr txBox="1">
            <a:spLocks noChangeArrowheads="1"/>
          </p:cNvSpPr>
          <p:nvPr/>
        </p:nvSpPr>
        <p:spPr bwMode="auto">
          <a:xfrm>
            <a:off x="2268538" y="5029209"/>
            <a:ext cx="677862" cy="366713"/>
          </a:xfrm>
          <a:prstGeom prst="rect">
            <a:avLst/>
          </a:prstGeom>
          <a:noFill/>
          <a:ln w="12700">
            <a:noFill/>
            <a:miter lim="800000"/>
            <a:headEnd/>
            <a:tailEnd/>
          </a:ln>
        </p:spPr>
        <p:txBody>
          <a:bodyPr>
            <a:spAutoFit/>
          </a:bodyPr>
          <a:lstStyle/>
          <a:p>
            <a:pPr algn="ctr" eaLnBrk="0" fontAlgn="base" hangingPunct="0">
              <a:spcBef>
                <a:spcPct val="50000"/>
              </a:spcBef>
              <a:spcAft>
                <a:spcPct val="0"/>
              </a:spcAft>
            </a:pPr>
            <a:r>
              <a:rPr lang="en-US" b="1" dirty="0">
                <a:solidFill>
                  <a:srgbClr val="000000"/>
                </a:solidFill>
              </a:rPr>
              <a:t>0</a:t>
            </a:r>
            <a:endParaRPr lang="en-US" dirty="0">
              <a:solidFill>
                <a:srgbClr val="000000"/>
              </a:solidFill>
            </a:endParaRPr>
          </a:p>
        </p:txBody>
      </p:sp>
      <p:sp>
        <p:nvSpPr>
          <p:cNvPr id="72714" name="Text Box 8"/>
          <p:cNvSpPr txBox="1">
            <a:spLocks noChangeArrowheads="1"/>
          </p:cNvSpPr>
          <p:nvPr/>
        </p:nvSpPr>
        <p:spPr bwMode="auto">
          <a:xfrm>
            <a:off x="2336800" y="2209809"/>
            <a:ext cx="609600" cy="366713"/>
          </a:xfrm>
          <a:prstGeom prst="rect">
            <a:avLst/>
          </a:prstGeom>
          <a:noFill/>
          <a:ln w="12700">
            <a:noFill/>
            <a:miter lim="800000"/>
            <a:headEnd/>
            <a:tailEnd/>
          </a:ln>
        </p:spPr>
        <p:txBody>
          <a:bodyPr>
            <a:spAutoFit/>
          </a:bodyPr>
          <a:lstStyle/>
          <a:p>
            <a:pPr algn="ctr" eaLnBrk="0" fontAlgn="base" hangingPunct="0">
              <a:spcBef>
                <a:spcPct val="50000"/>
              </a:spcBef>
              <a:spcAft>
                <a:spcPct val="0"/>
              </a:spcAft>
            </a:pPr>
            <a:r>
              <a:rPr lang="en-US" b="1" dirty="0">
                <a:solidFill>
                  <a:srgbClr val="000000"/>
                </a:solidFill>
              </a:rPr>
              <a:t>5</a:t>
            </a:r>
            <a:endParaRPr lang="en-US" dirty="0">
              <a:solidFill>
                <a:srgbClr val="000000"/>
              </a:solidFill>
            </a:endParaRPr>
          </a:p>
        </p:txBody>
      </p:sp>
      <p:sp>
        <p:nvSpPr>
          <p:cNvPr id="72715" name="Rectangle 9"/>
          <p:cNvSpPr>
            <a:spLocks noChangeArrowheads="1"/>
          </p:cNvSpPr>
          <p:nvPr/>
        </p:nvSpPr>
        <p:spPr bwMode="auto">
          <a:xfrm>
            <a:off x="3690938" y="2743200"/>
            <a:ext cx="1897062" cy="2590800"/>
          </a:xfrm>
          <a:prstGeom prst="rect">
            <a:avLst/>
          </a:prstGeom>
          <a:solidFill>
            <a:schemeClr val="accent1">
              <a:lumMod val="75000"/>
            </a:schemeClr>
          </a:solidFill>
          <a:ln w="12700">
            <a:solidFill>
              <a:schemeClr val="bg2"/>
            </a:solidFill>
            <a:miter lim="800000"/>
            <a:headEnd/>
            <a:tailEnd/>
          </a:ln>
        </p:spPr>
        <p:txBody>
          <a:bodyPr wrap="none" anchor="ctr"/>
          <a:lstStyle/>
          <a:p>
            <a:pPr fontAlgn="base">
              <a:spcBef>
                <a:spcPct val="0"/>
              </a:spcBef>
              <a:spcAft>
                <a:spcPct val="0"/>
              </a:spcAft>
            </a:pPr>
            <a:endParaRPr lang="en-US" b="1">
              <a:solidFill>
                <a:srgbClr val="000000"/>
              </a:solidFill>
            </a:endParaRPr>
          </a:p>
        </p:txBody>
      </p:sp>
      <p:sp>
        <p:nvSpPr>
          <p:cNvPr id="72716" name="Rectangle 10"/>
          <p:cNvSpPr>
            <a:spLocks noChangeArrowheads="1"/>
          </p:cNvSpPr>
          <p:nvPr/>
        </p:nvSpPr>
        <p:spPr bwMode="auto">
          <a:xfrm>
            <a:off x="6942138" y="3563780"/>
            <a:ext cx="1897062" cy="1770220"/>
          </a:xfrm>
          <a:prstGeom prst="rect">
            <a:avLst/>
          </a:prstGeom>
          <a:solidFill>
            <a:schemeClr val="accent1">
              <a:lumMod val="75000"/>
            </a:schemeClr>
          </a:solidFill>
          <a:ln w="12700">
            <a:solidFill>
              <a:schemeClr val="bg2"/>
            </a:solidFill>
            <a:miter lim="800000"/>
            <a:headEnd/>
            <a:tailEnd/>
          </a:ln>
        </p:spPr>
        <p:txBody>
          <a:bodyPr wrap="none" anchor="ctr"/>
          <a:lstStyle/>
          <a:p>
            <a:pPr fontAlgn="base">
              <a:spcBef>
                <a:spcPct val="0"/>
              </a:spcBef>
              <a:spcAft>
                <a:spcPct val="0"/>
              </a:spcAft>
            </a:pPr>
            <a:endParaRPr lang="en-US" b="1">
              <a:solidFill>
                <a:srgbClr val="000000"/>
              </a:solidFill>
            </a:endParaRPr>
          </a:p>
        </p:txBody>
      </p:sp>
      <p:sp>
        <p:nvSpPr>
          <p:cNvPr id="72717" name="Text Box 11"/>
          <p:cNvSpPr txBox="1">
            <a:spLocks noChangeArrowheads="1"/>
          </p:cNvSpPr>
          <p:nvPr/>
        </p:nvSpPr>
        <p:spPr bwMode="auto">
          <a:xfrm>
            <a:off x="4300538" y="3048009"/>
            <a:ext cx="881062" cy="396875"/>
          </a:xfrm>
          <a:prstGeom prst="rect">
            <a:avLst/>
          </a:prstGeom>
          <a:noFill/>
          <a:ln w="12700">
            <a:noFill/>
            <a:miter lim="800000"/>
            <a:headEnd/>
            <a:tailEnd/>
          </a:ln>
        </p:spPr>
        <p:txBody>
          <a:bodyPr>
            <a:spAutoFit/>
          </a:bodyPr>
          <a:lstStyle/>
          <a:p>
            <a:pPr algn="ctr" eaLnBrk="0" fontAlgn="base" hangingPunct="0">
              <a:spcBef>
                <a:spcPct val="50000"/>
              </a:spcBef>
              <a:spcAft>
                <a:spcPct val="0"/>
              </a:spcAft>
            </a:pPr>
            <a:r>
              <a:rPr lang="en-US" sz="2000" b="1" dirty="0">
                <a:solidFill>
                  <a:srgbClr val="FFFFFF"/>
                </a:solidFill>
              </a:rPr>
              <a:t>5 days</a:t>
            </a:r>
            <a:endParaRPr lang="en-US" dirty="0">
              <a:solidFill>
                <a:srgbClr val="FFFFFF"/>
              </a:solidFill>
            </a:endParaRPr>
          </a:p>
        </p:txBody>
      </p:sp>
      <p:sp>
        <p:nvSpPr>
          <p:cNvPr id="72718" name="Text Box 12"/>
          <p:cNvSpPr txBox="1">
            <a:spLocks noChangeArrowheads="1"/>
          </p:cNvSpPr>
          <p:nvPr/>
        </p:nvSpPr>
        <p:spPr bwMode="auto">
          <a:xfrm>
            <a:off x="7588132" y="3861253"/>
            <a:ext cx="881062" cy="396875"/>
          </a:xfrm>
          <a:prstGeom prst="rect">
            <a:avLst/>
          </a:prstGeom>
          <a:noFill/>
          <a:ln w="12700">
            <a:noFill/>
            <a:miter lim="800000"/>
            <a:headEnd/>
            <a:tailEnd/>
          </a:ln>
        </p:spPr>
        <p:txBody>
          <a:bodyPr>
            <a:spAutoFit/>
          </a:bodyPr>
          <a:lstStyle/>
          <a:p>
            <a:pPr algn="ctr" eaLnBrk="0" fontAlgn="base" hangingPunct="0">
              <a:spcBef>
                <a:spcPct val="50000"/>
              </a:spcBef>
              <a:spcAft>
                <a:spcPct val="0"/>
              </a:spcAft>
            </a:pPr>
            <a:r>
              <a:rPr lang="en-US" sz="2000" b="1" dirty="0">
                <a:solidFill>
                  <a:srgbClr val="FFFFFF"/>
                </a:solidFill>
              </a:rPr>
              <a:t>4 days </a:t>
            </a:r>
            <a:endParaRPr lang="en-US" dirty="0">
              <a:solidFill>
                <a:srgbClr val="FFFFFF"/>
              </a:solidFill>
            </a:endParaRPr>
          </a:p>
        </p:txBody>
      </p:sp>
      <p:sp>
        <p:nvSpPr>
          <p:cNvPr id="440333" name="Text Box 13"/>
          <p:cNvSpPr txBox="1">
            <a:spLocks noChangeArrowheads="1"/>
          </p:cNvSpPr>
          <p:nvPr/>
        </p:nvSpPr>
        <p:spPr bwMode="auto">
          <a:xfrm>
            <a:off x="6324600" y="1836128"/>
            <a:ext cx="4038600" cy="1727652"/>
          </a:xfrm>
          <a:prstGeom prst="rect">
            <a:avLst/>
          </a:prstGeom>
          <a:noFill/>
          <a:ln w="12700">
            <a:noFill/>
            <a:miter lim="800000"/>
            <a:headEnd/>
            <a:tailEnd/>
          </a:ln>
        </p:spPr>
        <p:txBody>
          <a:bodyPr wrap="square">
            <a:spAutoFit/>
          </a:bodyPr>
          <a:lstStyle/>
          <a:p>
            <a:pPr algn="ctr" eaLnBrk="0" fontAlgn="base" hangingPunct="0">
              <a:spcBef>
                <a:spcPct val="50000"/>
              </a:spcBef>
              <a:spcAft>
                <a:spcPct val="0"/>
              </a:spcAft>
            </a:pPr>
            <a:r>
              <a:rPr lang="en-US" sz="3600" b="1" dirty="0">
                <a:solidFill>
                  <a:srgbClr val="CC3300"/>
                </a:solidFill>
              </a:rPr>
              <a:t>WOW! </a:t>
            </a:r>
          </a:p>
          <a:p>
            <a:pPr algn="ctr" eaLnBrk="0" fontAlgn="base" hangingPunct="0">
              <a:lnSpc>
                <a:spcPct val="60000"/>
              </a:lnSpc>
              <a:spcBef>
                <a:spcPct val="50000"/>
              </a:spcBef>
              <a:spcAft>
                <a:spcPct val="0"/>
              </a:spcAft>
            </a:pPr>
            <a:r>
              <a:rPr lang="en-US" sz="3100" b="1" dirty="0">
                <a:solidFill>
                  <a:srgbClr val="CC3300"/>
                </a:solidFill>
              </a:rPr>
              <a:t>A “</a:t>
            </a:r>
            <a:r>
              <a:rPr lang="en-US" sz="3100" b="1" i="1" dirty="0">
                <a:solidFill>
                  <a:srgbClr val="CC3300"/>
                </a:solidFill>
              </a:rPr>
              <a:t>significant drop</a:t>
            </a:r>
            <a:r>
              <a:rPr lang="en-US" sz="3100" b="1" dirty="0">
                <a:solidFill>
                  <a:srgbClr val="CC3300"/>
                </a:solidFill>
              </a:rPr>
              <a:t>”</a:t>
            </a:r>
          </a:p>
          <a:p>
            <a:pPr algn="ctr" eaLnBrk="0" fontAlgn="base" hangingPunct="0">
              <a:lnSpc>
                <a:spcPct val="60000"/>
              </a:lnSpc>
              <a:spcBef>
                <a:spcPct val="50000"/>
              </a:spcBef>
              <a:spcAft>
                <a:spcPct val="0"/>
              </a:spcAft>
            </a:pPr>
            <a:r>
              <a:rPr lang="en-US" sz="3100" b="1" dirty="0">
                <a:solidFill>
                  <a:srgbClr val="CC3300"/>
                </a:solidFill>
              </a:rPr>
              <a:t>from 5 to 4</a:t>
            </a:r>
          </a:p>
        </p:txBody>
      </p:sp>
      <p:sp>
        <p:nvSpPr>
          <p:cNvPr id="72720" name="Line 14"/>
          <p:cNvSpPr>
            <a:spLocks noChangeShapeType="1"/>
          </p:cNvSpPr>
          <p:nvPr/>
        </p:nvSpPr>
        <p:spPr bwMode="auto">
          <a:xfrm>
            <a:off x="5791201" y="2895600"/>
            <a:ext cx="1240904" cy="914404"/>
          </a:xfrm>
          <a:prstGeom prst="line">
            <a:avLst/>
          </a:prstGeom>
          <a:noFill/>
          <a:ln w="38100">
            <a:solidFill>
              <a:schemeClr val="tx1"/>
            </a:solidFill>
            <a:round/>
            <a:headEnd/>
            <a:tailEnd type="triangle" w="med" len="med"/>
          </a:ln>
        </p:spPr>
        <p:txBody>
          <a:bodyPr wrap="none" anchor="ctr"/>
          <a:lstStyle/>
          <a:p>
            <a:pPr fontAlgn="base">
              <a:spcBef>
                <a:spcPct val="0"/>
              </a:spcBef>
              <a:spcAft>
                <a:spcPct val="0"/>
              </a:spcAft>
            </a:pPr>
            <a:endParaRPr lang="en-US" b="1">
              <a:solidFill>
                <a:srgbClr val="000000"/>
              </a:solidFill>
            </a:endParaRPr>
          </a:p>
        </p:txBody>
      </p:sp>
      <p:sp>
        <p:nvSpPr>
          <p:cNvPr id="440335" name="Text Box 15"/>
          <p:cNvSpPr txBox="1">
            <a:spLocks noChangeArrowheads="1"/>
          </p:cNvSpPr>
          <p:nvPr/>
        </p:nvSpPr>
        <p:spPr bwMode="auto">
          <a:xfrm>
            <a:off x="1752600" y="5730883"/>
            <a:ext cx="8686800" cy="1046440"/>
          </a:xfrm>
          <a:prstGeom prst="rect">
            <a:avLst/>
          </a:prstGeom>
          <a:noFill/>
          <a:ln w="12700">
            <a:noFill/>
            <a:miter lim="800000"/>
            <a:headEnd/>
            <a:tailEnd/>
          </a:ln>
        </p:spPr>
        <p:txBody>
          <a:bodyPr wrap="square">
            <a:spAutoFit/>
          </a:bodyPr>
          <a:lstStyle/>
          <a:p>
            <a:pPr algn="ctr" eaLnBrk="0" fontAlgn="base" hangingPunct="0">
              <a:spcBef>
                <a:spcPct val="50000"/>
              </a:spcBef>
              <a:spcAft>
                <a:spcPct val="0"/>
              </a:spcAft>
            </a:pPr>
            <a:r>
              <a:rPr lang="en-US" sz="3100" b="1" dirty="0">
                <a:solidFill>
                  <a:srgbClr val="CC3300"/>
                </a:solidFill>
              </a:rPr>
              <a:t>Conclusion -The protocol was a success!  A 20% drop in the length of stay</a:t>
            </a:r>
            <a:endParaRPr lang="en-US" sz="3100" dirty="0">
              <a:solidFill>
                <a:srgbClr val="CC3300"/>
              </a:solidFill>
            </a:endParaRPr>
          </a:p>
        </p:txBody>
      </p:sp>
      <p:sp>
        <p:nvSpPr>
          <p:cNvPr id="72722" name="Line 16"/>
          <p:cNvSpPr>
            <a:spLocks noChangeShapeType="1"/>
          </p:cNvSpPr>
          <p:nvPr/>
        </p:nvSpPr>
        <p:spPr bwMode="auto">
          <a:xfrm>
            <a:off x="2946400" y="5334000"/>
            <a:ext cx="6299200" cy="0"/>
          </a:xfrm>
          <a:prstGeom prst="line">
            <a:avLst/>
          </a:prstGeom>
          <a:noFill/>
          <a:ln w="38100">
            <a:solidFill>
              <a:schemeClr val="tx1"/>
            </a:solidFill>
            <a:round/>
            <a:headEnd/>
            <a:tailEnd/>
          </a:ln>
        </p:spPr>
        <p:txBody>
          <a:bodyPr wrap="none" anchor="ctr"/>
          <a:lstStyle/>
          <a:p>
            <a:pPr fontAlgn="base">
              <a:spcBef>
                <a:spcPct val="0"/>
              </a:spcBef>
              <a:spcAft>
                <a:spcPct val="0"/>
              </a:spcAft>
            </a:pPr>
            <a:endParaRPr lang="en-US" b="1">
              <a:solidFill>
                <a:srgbClr val="000000"/>
              </a:solidFill>
            </a:endParaRPr>
          </a:p>
        </p:txBody>
      </p:sp>
    </p:spTree>
    <p:extLst>
      <p:ext uri="{BB962C8B-B14F-4D97-AF65-F5344CB8AC3E}">
        <p14:creationId xmlns:p14="http://schemas.microsoft.com/office/powerpoint/2010/main" val="1806867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3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3" grpId="0"/>
      <p:bldP spid="44033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2"/>
          <p:cNvSpPr>
            <a:spLocks noGrp="1" noChangeArrowheads="1"/>
          </p:cNvSpPr>
          <p:nvPr>
            <p:ph type="title"/>
          </p:nvPr>
        </p:nvSpPr>
        <p:spPr>
          <a:xfrm>
            <a:off x="443884" y="228602"/>
            <a:ext cx="11434438" cy="1328737"/>
          </a:xfrm>
          <a:solidFill>
            <a:srgbClr val="86C755"/>
          </a:solidFill>
        </p:spPr>
        <p:txBody>
          <a:bodyPr>
            <a:normAutofit fontScale="90000"/>
          </a:bodyPr>
          <a:lstStyle/>
          <a:p>
            <a:pPr eaLnBrk="1" hangingPunct="1"/>
            <a:r>
              <a:rPr lang="en-US" sz="3889" b="1" dirty="0"/>
              <a:t>Example:  Average length of stay for newly diagnosed patients</a:t>
            </a:r>
            <a:br>
              <a:rPr lang="en-US" sz="3600" b="1" dirty="0"/>
            </a:br>
            <a:br>
              <a:rPr lang="en-US" sz="1000" dirty="0"/>
            </a:br>
            <a:r>
              <a:rPr lang="en-US" sz="2778" dirty="0"/>
              <a:t>Before and After the Implementation of a New Protocol</a:t>
            </a:r>
            <a:br>
              <a:rPr lang="en-US" sz="2778" dirty="0"/>
            </a:br>
            <a:r>
              <a:rPr lang="en-US" sz="2778" dirty="0"/>
              <a:t>A Second Look at the Data</a:t>
            </a:r>
          </a:p>
        </p:txBody>
      </p:sp>
      <p:sp>
        <p:nvSpPr>
          <p:cNvPr id="73739" name="Text Box 9"/>
          <p:cNvSpPr txBox="1">
            <a:spLocks noChangeArrowheads="1"/>
          </p:cNvSpPr>
          <p:nvPr/>
        </p:nvSpPr>
        <p:spPr bwMode="auto">
          <a:xfrm>
            <a:off x="1140823" y="5791202"/>
            <a:ext cx="10067108" cy="523220"/>
          </a:xfrm>
          <a:prstGeom prst="rect">
            <a:avLst/>
          </a:prstGeom>
          <a:solidFill>
            <a:srgbClr val="86C755"/>
          </a:solidFill>
          <a:ln w="12700">
            <a:solidFill>
              <a:schemeClr val="accent2"/>
            </a:solidFill>
            <a:miter lim="800000"/>
            <a:headEnd/>
            <a:tailEnd/>
          </a:ln>
        </p:spPr>
        <p:txBody>
          <a:bodyPr wrap="square">
            <a:spAutoFit/>
          </a:bodyPr>
          <a:lstStyle/>
          <a:p>
            <a:pPr algn="ctr" eaLnBrk="0" fontAlgn="base" hangingPunct="0">
              <a:spcBef>
                <a:spcPct val="50000"/>
              </a:spcBef>
              <a:spcAft>
                <a:spcPct val="0"/>
              </a:spcAft>
            </a:pPr>
            <a:r>
              <a:rPr lang="en-US" sz="2800" b="1" dirty="0">
                <a:solidFill>
                  <a:srgbClr val="000000"/>
                </a:solidFill>
              </a:rPr>
              <a:t>Now what do you conclude about the impact of the protocol?</a:t>
            </a:r>
          </a:p>
        </p:txBody>
      </p:sp>
      <p:sp>
        <p:nvSpPr>
          <p:cNvPr id="43" name="Text Box 45"/>
          <p:cNvSpPr txBox="1">
            <a:spLocks noChangeArrowheads="1"/>
          </p:cNvSpPr>
          <p:nvPr/>
        </p:nvSpPr>
        <p:spPr bwMode="auto">
          <a:xfrm>
            <a:off x="9069977" y="6444006"/>
            <a:ext cx="3352800" cy="323165"/>
          </a:xfrm>
          <a:prstGeom prst="rect">
            <a:avLst/>
          </a:prstGeom>
          <a:noFill/>
          <a:ln w="12700" cap="sq">
            <a:noFill/>
            <a:miter lim="800000"/>
            <a:headEnd type="none" w="sm" len="sm"/>
            <a:tailEnd type="none" w="sm" len="sm"/>
          </a:ln>
        </p:spPr>
        <p:txBody>
          <a:bodyPr>
            <a:spAutoFit/>
          </a:bodyPr>
          <a:lstStyle/>
          <a:p>
            <a:pPr algn="ctr" fontAlgn="base">
              <a:spcBef>
                <a:spcPct val="50000"/>
              </a:spcBef>
              <a:spcAft>
                <a:spcPct val="0"/>
              </a:spcAft>
            </a:pPr>
            <a:r>
              <a:rPr lang="en-US" sz="1500" dirty="0">
                <a:solidFill>
                  <a:srgbClr val="000000"/>
                </a:solidFill>
                <a:ea typeface="MS PGothic" pitchFamily="34" charset="-128"/>
              </a:rPr>
              <a:t>Source (adapted): R. Lloyd</a:t>
            </a:r>
          </a:p>
        </p:txBody>
      </p:sp>
      <p:pic>
        <p:nvPicPr>
          <p:cNvPr id="7173" name="Picture 5"/>
          <p:cNvPicPr>
            <a:picLocks noChangeAspect="1" noChangeArrowheads="1"/>
          </p:cNvPicPr>
          <p:nvPr/>
        </p:nvPicPr>
        <p:blipFill>
          <a:blip r:embed="rId3" cstate="print"/>
          <a:srcRect/>
          <a:stretch>
            <a:fillRect/>
          </a:stretch>
        </p:blipFill>
        <p:spPr bwMode="auto">
          <a:xfrm>
            <a:off x="1092926" y="2009777"/>
            <a:ext cx="10006148" cy="3667125"/>
          </a:xfrm>
          <a:prstGeom prst="rect">
            <a:avLst/>
          </a:prstGeom>
          <a:noFill/>
          <a:ln w="9525">
            <a:noFill/>
            <a:miter lim="800000"/>
            <a:headEnd/>
            <a:tailEnd/>
          </a:ln>
          <a:effectLst/>
        </p:spPr>
      </p:pic>
      <p:sp>
        <p:nvSpPr>
          <p:cNvPr id="44" name="Text Box 41"/>
          <p:cNvSpPr txBox="1">
            <a:spLocks noChangeArrowheads="1"/>
          </p:cNvSpPr>
          <p:nvPr/>
        </p:nvSpPr>
        <p:spPr bwMode="auto">
          <a:xfrm>
            <a:off x="6934200" y="2667001"/>
            <a:ext cx="3181350" cy="379413"/>
          </a:xfrm>
          <a:prstGeom prst="rect">
            <a:avLst/>
          </a:prstGeom>
          <a:solidFill>
            <a:schemeClr val="bg1">
              <a:lumMod val="95000"/>
            </a:schemeClr>
          </a:solidFill>
          <a:ln w="12700">
            <a:solidFill>
              <a:srgbClr val="C00000"/>
            </a:solidFill>
            <a:miter lim="800000"/>
            <a:headEnd/>
            <a:tailEnd/>
          </a:ln>
        </p:spPr>
        <p:txBody>
          <a:bodyPr wrap="square">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eaLnBrk="0" fontAlgn="base" hangingPunct="0">
              <a:spcBef>
                <a:spcPct val="50000"/>
              </a:spcBef>
              <a:spcAft>
                <a:spcPct val="0"/>
              </a:spcAft>
            </a:pPr>
            <a:r>
              <a:rPr lang="en-US" sz="1800" b="1" dirty="0">
                <a:solidFill>
                  <a:srgbClr val="C00000"/>
                </a:solidFill>
              </a:rPr>
              <a:t>Protocol  implemented here</a:t>
            </a:r>
          </a:p>
        </p:txBody>
      </p:sp>
      <p:cxnSp>
        <p:nvCxnSpPr>
          <p:cNvPr id="46" name="Straight Connector 45"/>
          <p:cNvCxnSpPr/>
          <p:nvPr/>
        </p:nvCxnSpPr>
        <p:spPr>
          <a:xfrm>
            <a:off x="3276600" y="3505200"/>
            <a:ext cx="3200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6934200" y="3733800"/>
            <a:ext cx="3200400" cy="0"/>
          </a:xfrm>
          <a:prstGeom prst="line">
            <a:avLst/>
          </a:prstGeom>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5105400" y="3124200"/>
            <a:ext cx="1219200" cy="369332"/>
          </a:xfrm>
          <a:prstGeom prst="rect">
            <a:avLst/>
          </a:prstGeom>
          <a:noFill/>
        </p:spPr>
        <p:txBody>
          <a:bodyPr wrap="square" rtlCol="0">
            <a:spAutoFit/>
          </a:bodyPr>
          <a:lstStyle/>
          <a:p>
            <a:r>
              <a:rPr lang="en-US" dirty="0"/>
              <a:t>Avg 1 = 5</a:t>
            </a:r>
          </a:p>
        </p:txBody>
      </p:sp>
      <p:sp>
        <p:nvSpPr>
          <p:cNvPr id="50" name="TextBox 49"/>
          <p:cNvSpPr txBox="1"/>
          <p:nvPr/>
        </p:nvSpPr>
        <p:spPr>
          <a:xfrm>
            <a:off x="7239000" y="3352800"/>
            <a:ext cx="1219200" cy="369332"/>
          </a:xfrm>
          <a:prstGeom prst="rect">
            <a:avLst/>
          </a:prstGeom>
          <a:noFill/>
        </p:spPr>
        <p:txBody>
          <a:bodyPr wrap="square" rtlCol="0">
            <a:spAutoFit/>
          </a:bodyPr>
          <a:lstStyle/>
          <a:p>
            <a:r>
              <a:rPr lang="en-US" dirty="0"/>
              <a:t>Avg 2 = 4</a:t>
            </a:r>
          </a:p>
        </p:txBody>
      </p:sp>
      <p:sp>
        <p:nvSpPr>
          <p:cNvPr id="51" name="Down Arrow 50"/>
          <p:cNvSpPr/>
          <p:nvPr/>
        </p:nvSpPr>
        <p:spPr>
          <a:xfrm>
            <a:off x="2057400" y="2209800"/>
            <a:ext cx="2286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209800" y="2209801"/>
            <a:ext cx="609600" cy="307777"/>
          </a:xfrm>
          <a:prstGeom prst="rect">
            <a:avLst/>
          </a:prstGeom>
          <a:noFill/>
        </p:spPr>
        <p:txBody>
          <a:bodyPr wrap="square" rtlCol="0">
            <a:spAutoFit/>
          </a:bodyPr>
          <a:lstStyle/>
          <a:p>
            <a:r>
              <a:rPr lang="en-US" sz="1400" dirty="0"/>
              <a:t>good</a:t>
            </a:r>
          </a:p>
        </p:txBody>
      </p:sp>
      <p:sp>
        <p:nvSpPr>
          <p:cNvPr id="2" name="TextBox 1">
            <a:extLst>
              <a:ext uri="{FF2B5EF4-FFF2-40B4-BE49-F238E27FC236}">
                <a16:creationId xmlns:a16="http://schemas.microsoft.com/office/drawing/2014/main" id="{F8ADF47A-F6F5-6A9D-F6D7-10F8C52C3B56}"/>
              </a:ext>
            </a:extLst>
          </p:cNvPr>
          <p:cNvSpPr txBox="1"/>
          <p:nvPr/>
        </p:nvSpPr>
        <p:spPr>
          <a:xfrm>
            <a:off x="1249680" y="3614740"/>
            <a:ext cx="960120" cy="646331"/>
          </a:xfrm>
          <a:prstGeom prst="rect">
            <a:avLst/>
          </a:prstGeom>
          <a:solidFill>
            <a:schemeClr val="bg1"/>
          </a:solidFill>
        </p:spPr>
        <p:txBody>
          <a:bodyPr wrap="square" rtlCol="0">
            <a:spAutoFit/>
          </a:bodyPr>
          <a:lstStyle/>
          <a:p>
            <a:r>
              <a:rPr lang="en-US" dirty="0"/>
              <a:t>Length of stay </a:t>
            </a:r>
            <a:endParaRPr lang="en-GB" dirty="0"/>
          </a:p>
        </p:txBody>
      </p:sp>
      <p:sp>
        <p:nvSpPr>
          <p:cNvPr id="3" name="TextBox 2">
            <a:extLst>
              <a:ext uri="{FF2B5EF4-FFF2-40B4-BE49-F238E27FC236}">
                <a16:creationId xmlns:a16="http://schemas.microsoft.com/office/drawing/2014/main" id="{9459BF3C-CA89-753A-028E-42B5F5B48556}"/>
              </a:ext>
            </a:extLst>
          </p:cNvPr>
          <p:cNvSpPr txBox="1"/>
          <p:nvPr/>
        </p:nvSpPr>
        <p:spPr>
          <a:xfrm>
            <a:off x="2346960" y="5191760"/>
            <a:ext cx="8453120" cy="370841"/>
          </a:xfrm>
          <a:prstGeom prst="rect">
            <a:avLst/>
          </a:prstGeom>
          <a:solidFill>
            <a:schemeClr val="bg1"/>
          </a:solidFill>
        </p:spPr>
        <p:txBody>
          <a:bodyPr wrap="square" rtlCol="0">
            <a:spAutoFit/>
          </a:bodyPr>
          <a:lstStyle/>
          <a:p>
            <a:r>
              <a:rPr lang="en-US" dirty="0"/>
              <a:t>Jan      Feb       March     April     May     June      July     August    Sept   Oct     Nov    Dec  Jan </a:t>
            </a:r>
            <a:endParaRPr lang="en-GB" dirty="0"/>
          </a:p>
        </p:txBody>
      </p:sp>
    </p:spTree>
    <p:extLst>
      <p:ext uri="{BB962C8B-B14F-4D97-AF65-F5344CB8AC3E}">
        <p14:creationId xmlns:p14="http://schemas.microsoft.com/office/powerpoint/2010/main" val="2305343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nvPr>
        </p:nvGraphicFramePr>
        <p:xfrm>
          <a:off x="478971" y="1649414"/>
          <a:ext cx="11364686" cy="5030063"/>
        </p:xfrm>
        <a:graphic>
          <a:graphicData uri="http://schemas.openxmlformats.org/drawingml/2006/table">
            <a:tbl>
              <a:tblPr firstRow="1" bandRow="1">
                <a:tableStyleId>{5C22544A-7EE6-4342-B048-85BDC9FD1C3A}</a:tableStyleId>
              </a:tblPr>
              <a:tblGrid>
                <a:gridCol w="2448413">
                  <a:extLst>
                    <a:ext uri="{9D8B030D-6E8A-4147-A177-3AD203B41FA5}">
                      <a16:colId xmlns:a16="http://schemas.microsoft.com/office/drawing/2014/main" val="20000"/>
                    </a:ext>
                  </a:extLst>
                </a:gridCol>
                <a:gridCol w="3476071">
                  <a:extLst>
                    <a:ext uri="{9D8B030D-6E8A-4147-A177-3AD203B41FA5}">
                      <a16:colId xmlns:a16="http://schemas.microsoft.com/office/drawing/2014/main" val="20001"/>
                    </a:ext>
                  </a:extLst>
                </a:gridCol>
                <a:gridCol w="2468113">
                  <a:extLst>
                    <a:ext uri="{9D8B030D-6E8A-4147-A177-3AD203B41FA5}">
                      <a16:colId xmlns:a16="http://schemas.microsoft.com/office/drawing/2014/main" val="20002"/>
                    </a:ext>
                  </a:extLst>
                </a:gridCol>
                <a:gridCol w="2972089">
                  <a:extLst>
                    <a:ext uri="{9D8B030D-6E8A-4147-A177-3AD203B41FA5}">
                      <a16:colId xmlns:a16="http://schemas.microsoft.com/office/drawing/2014/main" val="20003"/>
                    </a:ext>
                  </a:extLst>
                </a:gridCol>
              </a:tblGrid>
              <a:tr h="600075">
                <a:tc>
                  <a:txBody>
                    <a:bodyPr/>
                    <a:lstStyle/>
                    <a:p>
                      <a:endParaRPr lang="en-GB" sz="1500" dirty="0"/>
                    </a:p>
                  </a:txBody>
                  <a:tcPr marL="67846" marR="67846" marT="25718" marB="25718"/>
                </a:tc>
                <a:tc>
                  <a:txBody>
                    <a:bodyPr/>
                    <a:lstStyle/>
                    <a:p>
                      <a:r>
                        <a:rPr lang="en-GB" sz="2100" dirty="0">
                          <a:solidFill>
                            <a:schemeClr val="tx1"/>
                          </a:solidFill>
                        </a:rPr>
                        <a:t>Learning </a:t>
                      </a:r>
                    </a:p>
                  </a:txBody>
                  <a:tcPr marL="67846" marR="67846" marT="25718" marB="25718"/>
                </a:tc>
                <a:tc>
                  <a:txBody>
                    <a:bodyPr/>
                    <a:lstStyle/>
                    <a:p>
                      <a:r>
                        <a:rPr lang="en-GB" sz="1800" dirty="0">
                          <a:solidFill>
                            <a:schemeClr val="tx1"/>
                          </a:solidFill>
                        </a:rPr>
                        <a:t>Performance</a:t>
                      </a:r>
                      <a:r>
                        <a:rPr lang="en-GB" sz="1800" baseline="0" dirty="0">
                          <a:solidFill>
                            <a:schemeClr val="tx1"/>
                          </a:solidFill>
                        </a:rPr>
                        <a:t> Management</a:t>
                      </a:r>
                      <a:endParaRPr lang="en-GB" sz="1800" dirty="0">
                        <a:solidFill>
                          <a:schemeClr val="tx1"/>
                        </a:solidFill>
                      </a:endParaRPr>
                    </a:p>
                  </a:txBody>
                  <a:tcPr marL="67846" marR="67846" marT="25718" marB="25718"/>
                </a:tc>
                <a:tc>
                  <a:txBody>
                    <a:bodyPr/>
                    <a:lstStyle/>
                    <a:p>
                      <a:r>
                        <a:rPr lang="en-GB" sz="2100" dirty="0">
                          <a:solidFill>
                            <a:schemeClr val="tx1"/>
                          </a:solidFill>
                        </a:rPr>
                        <a:t>Research</a:t>
                      </a:r>
                      <a:r>
                        <a:rPr lang="en-GB" sz="2100" baseline="0" dirty="0">
                          <a:solidFill>
                            <a:schemeClr val="tx1"/>
                          </a:solidFill>
                        </a:rPr>
                        <a:t> </a:t>
                      </a:r>
                      <a:endParaRPr lang="en-GB" sz="2100" dirty="0">
                        <a:solidFill>
                          <a:schemeClr val="tx1"/>
                        </a:solidFill>
                      </a:endParaRPr>
                    </a:p>
                  </a:txBody>
                  <a:tcPr marL="67846" marR="67846" marT="25718" marB="25718"/>
                </a:tc>
                <a:extLst>
                  <a:ext uri="{0D108BD9-81ED-4DB2-BD59-A6C34878D82A}">
                    <a16:rowId xmlns:a16="http://schemas.microsoft.com/office/drawing/2014/main" val="10000"/>
                  </a:ext>
                </a:extLst>
              </a:tr>
              <a:tr h="901597">
                <a:tc>
                  <a:txBody>
                    <a:bodyPr/>
                    <a:lstStyle/>
                    <a:p>
                      <a:r>
                        <a:rPr lang="en-GB" sz="1500" b="1" dirty="0"/>
                        <a:t>Aim </a:t>
                      </a:r>
                    </a:p>
                  </a:txBody>
                  <a:tcPr marL="67846" marR="67846" marT="25718" marB="25718"/>
                </a:tc>
                <a:tc>
                  <a:txBody>
                    <a:bodyPr/>
                    <a:lstStyle/>
                    <a:p>
                      <a:r>
                        <a:rPr lang="en-GB" sz="1500" dirty="0"/>
                        <a:t>Improving care / reliability/safety/</a:t>
                      </a:r>
                      <a:r>
                        <a:rPr lang="en-GB" sz="1500" baseline="0" dirty="0"/>
                        <a:t> quality</a:t>
                      </a:r>
                      <a:endParaRPr lang="en-GB" sz="1500" dirty="0"/>
                    </a:p>
                  </a:txBody>
                  <a:tcPr marL="67846" marR="67846" marT="25718" marB="25718">
                    <a:solidFill>
                      <a:srgbClr val="FFFF00"/>
                    </a:solidFill>
                  </a:tcPr>
                </a:tc>
                <a:tc>
                  <a:txBody>
                    <a:bodyPr/>
                    <a:lstStyle/>
                    <a:p>
                      <a:r>
                        <a:rPr lang="en-GB" sz="1500" dirty="0"/>
                        <a:t>Comparing, choice, ranking, focus attention/blame</a:t>
                      </a:r>
                    </a:p>
                  </a:txBody>
                  <a:tcPr marL="67846" marR="67846" marT="25718" marB="25718"/>
                </a:tc>
                <a:tc>
                  <a:txBody>
                    <a:bodyPr/>
                    <a:lstStyle/>
                    <a:p>
                      <a:r>
                        <a:rPr lang="en-GB" sz="1500" dirty="0"/>
                        <a:t>New knowledge / efficacy of Rx</a:t>
                      </a:r>
                    </a:p>
                  </a:txBody>
                  <a:tcPr marL="67846" marR="67846" marT="25718" marB="25718"/>
                </a:tc>
                <a:extLst>
                  <a:ext uri="{0D108BD9-81ED-4DB2-BD59-A6C34878D82A}">
                    <a16:rowId xmlns:a16="http://schemas.microsoft.com/office/drawing/2014/main" val="10001"/>
                  </a:ext>
                </a:extLst>
              </a:tr>
              <a:tr h="280035">
                <a:tc>
                  <a:txBody>
                    <a:bodyPr/>
                    <a:lstStyle/>
                    <a:p>
                      <a:r>
                        <a:rPr lang="en-GB" sz="1500" b="1" dirty="0"/>
                        <a:t>Methods </a:t>
                      </a:r>
                    </a:p>
                  </a:txBody>
                  <a:tcPr marL="67846" marR="67846" marT="25718" marB="25718"/>
                </a:tc>
                <a:tc>
                  <a:txBody>
                    <a:bodyPr/>
                    <a:lstStyle/>
                    <a:p>
                      <a:endParaRPr lang="en-GB" sz="1500" dirty="0"/>
                    </a:p>
                  </a:txBody>
                  <a:tcPr marL="67846" marR="67846" marT="25718" marB="25718">
                    <a:solidFill>
                      <a:srgbClr val="FFFF00"/>
                    </a:solidFill>
                  </a:tcPr>
                </a:tc>
                <a:tc>
                  <a:txBody>
                    <a:bodyPr/>
                    <a:lstStyle/>
                    <a:p>
                      <a:endParaRPr lang="en-GB" sz="1500" dirty="0"/>
                    </a:p>
                  </a:txBody>
                  <a:tcPr marL="67846" marR="67846" marT="25718" marB="25718"/>
                </a:tc>
                <a:tc>
                  <a:txBody>
                    <a:bodyPr/>
                    <a:lstStyle/>
                    <a:p>
                      <a:endParaRPr lang="en-GB" sz="1500" dirty="0"/>
                    </a:p>
                  </a:txBody>
                  <a:tcPr marL="67846" marR="67846" marT="25718" marB="25718"/>
                </a:tc>
                <a:extLst>
                  <a:ext uri="{0D108BD9-81ED-4DB2-BD59-A6C34878D82A}">
                    <a16:rowId xmlns:a16="http://schemas.microsoft.com/office/drawing/2014/main" val="10002"/>
                  </a:ext>
                </a:extLst>
              </a:tr>
              <a:tr h="474806">
                <a:tc>
                  <a:txBody>
                    <a:bodyPr/>
                    <a:lstStyle/>
                    <a:p>
                      <a:r>
                        <a:rPr lang="en-GB" sz="1500" b="1" dirty="0"/>
                        <a:t>Testing observable</a:t>
                      </a:r>
                    </a:p>
                  </a:txBody>
                  <a:tcPr marL="67846" marR="67846" marT="25718" marB="25718"/>
                </a:tc>
                <a:tc>
                  <a:txBody>
                    <a:bodyPr/>
                    <a:lstStyle/>
                    <a:p>
                      <a:r>
                        <a:rPr lang="en-GB" sz="1500" dirty="0"/>
                        <a:t>Yes study each test</a:t>
                      </a:r>
                    </a:p>
                  </a:txBody>
                  <a:tcPr marL="67846" marR="67846" marT="25718" marB="25718">
                    <a:solidFill>
                      <a:srgbClr val="FFFF00"/>
                    </a:solidFill>
                  </a:tcPr>
                </a:tc>
                <a:tc>
                  <a:txBody>
                    <a:bodyPr/>
                    <a:lstStyle/>
                    <a:p>
                      <a:r>
                        <a:rPr lang="en-GB" sz="1500" dirty="0"/>
                        <a:t>No testing</a:t>
                      </a:r>
                      <a:r>
                        <a:rPr lang="en-GB" sz="1500" baseline="0" dirty="0"/>
                        <a:t> </a:t>
                      </a:r>
                      <a:endParaRPr lang="en-GB" sz="1500" dirty="0"/>
                    </a:p>
                  </a:txBody>
                  <a:tcPr marL="67846" marR="67846" marT="25718" marB="25718"/>
                </a:tc>
                <a:tc>
                  <a:txBody>
                    <a:bodyPr/>
                    <a:lstStyle/>
                    <a:p>
                      <a:r>
                        <a:rPr lang="en-GB" sz="1500" dirty="0"/>
                        <a:t>Testing blinded/controlled</a:t>
                      </a:r>
                    </a:p>
                  </a:txBody>
                  <a:tcPr marL="67846" marR="67846" marT="25718" marB="25718"/>
                </a:tc>
                <a:extLst>
                  <a:ext uri="{0D108BD9-81ED-4DB2-BD59-A6C34878D82A}">
                    <a16:rowId xmlns:a16="http://schemas.microsoft.com/office/drawing/2014/main" val="10003"/>
                  </a:ext>
                </a:extLst>
              </a:tr>
              <a:tr h="508635">
                <a:tc>
                  <a:txBody>
                    <a:bodyPr/>
                    <a:lstStyle/>
                    <a:p>
                      <a:r>
                        <a:rPr lang="en-GB" sz="1500" b="1" dirty="0"/>
                        <a:t>bias</a:t>
                      </a:r>
                    </a:p>
                  </a:txBody>
                  <a:tcPr marL="67846" marR="67846" marT="25718" marB="25718"/>
                </a:tc>
                <a:tc>
                  <a:txBody>
                    <a:bodyPr/>
                    <a:lstStyle/>
                    <a:p>
                      <a:r>
                        <a:rPr lang="en-GB" sz="1500" dirty="0"/>
                        <a:t>Consistent</a:t>
                      </a:r>
                      <a:r>
                        <a:rPr lang="en-GB" sz="1500" baseline="0" dirty="0"/>
                        <a:t> bias accepted</a:t>
                      </a:r>
                      <a:endParaRPr lang="en-GB" sz="1500" dirty="0"/>
                    </a:p>
                  </a:txBody>
                  <a:tcPr marL="67846" marR="67846" marT="25718" marB="25718">
                    <a:solidFill>
                      <a:srgbClr val="FFFF00"/>
                    </a:solidFill>
                  </a:tcPr>
                </a:tc>
                <a:tc>
                  <a:txBody>
                    <a:bodyPr/>
                    <a:lstStyle/>
                    <a:p>
                      <a:r>
                        <a:rPr lang="en-GB" sz="1500" baseline="0" dirty="0"/>
                        <a:t>Collect more data to reduce bias</a:t>
                      </a:r>
                      <a:endParaRPr lang="en-GB" sz="1500" dirty="0"/>
                    </a:p>
                  </a:txBody>
                  <a:tcPr marL="67846" marR="67846" marT="25718" marB="25718"/>
                </a:tc>
                <a:tc>
                  <a:txBody>
                    <a:bodyPr/>
                    <a:lstStyle/>
                    <a:p>
                      <a:r>
                        <a:rPr lang="en-GB" sz="1500" dirty="0"/>
                        <a:t>Designed</a:t>
                      </a:r>
                      <a:r>
                        <a:rPr lang="en-GB" sz="1500" baseline="0" dirty="0"/>
                        <a:t> to eliminate bias</a:t>
                      </a:r>
                      <a:endParaRPr lang="en-GB" sz="1500" dirty="0"/>
                    </a:p>
                  </a:txBody>
                  <a:tcPr marL="67846" marR="67846" marT="25718" marB="25718"/>
                </a:tc>
                <a:extLst>
                  <a:ext uri="{0D108BD9-81ED-4DB2-BD59-A6C34878D82A}">
                    <a16:rowId xmlns:a16="http://schemas.microsoft.com/office/drawing/2014/main" val="10004"/>
                  </a:ext>
                </a:extLst>
              </a:tr>
              <a:tr h="492799">
                <a:tc>
                  <a:txBody>
                    <a:bodyPr/>
                    <a:lstStyle/>
                    <a:p>
                      <a:r>
                        <a:rPr lang="en-GB" sz="1500" b="1" dirty="0"/>
                        <a:t>Sample size</a:t>
                      </a:r>
                    </a:p>
                  </a:txBody>
                  <a:tcPr marL="67846" marR="67846" marT="25718" marB="25718"/>
                </a:tc>
                <a:tc>
                  <a:txBody>
                    <a:bodyPr/>
                    <a:lstStyle/>
                    <a:p>
                      <a:r>
                        <a:rPr lang="en-GB" sz="1500" dirty="0"/>
                        <a:t>Just enough, sequential samples</a:t>
                      </a:r>
                    </a:p>
                  </a:txBody>
                  <a:tcPr marL="67846" marR="67846" marT="25718" marB="25718">
                    <a:solidFill>
                      <a:srgbClr val="FFFF00"/>
                    </a:solidFill>
                  </a:tcPr>
                </a:tc>
                <a:tc>
                  <a:txBody>
                    <a:bodyPr/>
                    <a:lstStyle/>
                    <a:p>
                      <a:r>
                        <a:rPr lang="en-GB" sz="1500" dirty="0"/>
                        <a:t>100% or relevant data</a:t>
                      </a:r>
                    </a:p>
                  </a:txBody>
                  <a:tcPr marL="67846" marR="67846" marT="25718" marB="25718"/>
                </a:tc>
                <a:tc>
                  <a:txBody>
                    <a:bodyPr/>
                    <a:lstStyle/>
                    <a:p>
                      <a:r>
                        <a:rPr lang="en-GB" sz="1500" dirty="0"/>
                        <a:t>Large just in case </a:t>
                      </a:r>
                    </a:p>
                  </a:txBody>
                  <a:tcPr marL="67846" marR="67846" marT="25718" marB="25718"/>
                </a:tc>
                <a:extLst>
                  <a:ext uri="{0D108BD9-81ED-4DB2-BD59-A6C34878D82A}">
                    <a16:rowId xmlns:a16="http://schemas.microsoft.com/office/drawing/2014/main" val="10005"/>
                  </a:ext>
                </a:extLst>
              </a:tr>
              <a:tr h="280035">
                <a:tc>
                  <a:txBody>
                    <a:bodyPr/>
                    <a:lstStyle/>
                    <a:p>
                      <a:r>
                        <a:rPr lang="en-GB" sz="1500" b="1" dirty="0"/>
                        <a:t>hypothesis</a:t>
                      </a:r>
                    </a:p>
                  </a:txBody>
                  <a:tcPr marL="67846" marR="67846" marT="25718" marB="25718"/>
                </a:tc>
                <a:tc>
                  <a:txBody>
                    <a:bodyPr/>
                    <a:lstStyle/>
                    <a:p>
                      <a:r>
                        <a:rPr lang="en-GB" sz="1500" dirty="0"/>
                        <a:t>Flexible </a:t>
                      </a:r>
                    </a:p>
                  </a:txBody>
                  <a:tcPr marL="67846" marR="67846" marT="25718" marB="25718">
                    <a:solidFill>
                      <a:srgbClr val="FFFF00"/>
                    </a:solidFill>
                  </a:tcPr>
                </a:tc>
                <a:tc>
                  <a:txBody>
                    <a:bodyPr/>
                    <a:lstStyle/>
                    <a:p>
                      <a:r>
                        <a:rPr lang="en-GB" sz="1500" dirty="0"/>
                        <a:t>Non </a:t>
                      </a:r>
                    </a:p>
                  </a:txBody>
                  <a:tcPr marL="67846" marR="67846" marT="25718" marB="25718"/>
                </a:tc>
                <a:tc>
                  <a:txBody>
                    <a:bodyPr/>
                    <a:lstStyle/>
                    <a:p>
                      <a:r>
                        <a:rPr lang="en-GB" sz="1500" dirty="0"/>
                        <a:t>Constant/fixed/null</a:t>
                      </a:r>
                    </a:p>
                  </a:txBody>
                  <a:tcPr marL="67846" marR="67846" marT="25718" marB="25718"/>
                </a:tc>
                <a:extLst>
                  <a:ext uri="{0D108BD9-81ED-4DB2-BD59-A6C34878D82A}">
                    <a16:rowId xmlns:a16="http://schemas.microsoft.com/office/drawing/2014/main" val="10006"/>
                  </a:ext>
                </a:extLst>
              </a:tr>
              <a:tr h="280035">
                <a:tc>
                  <a:txBody>
                    <a:bodyPr/>
                    <a:lstStyle/>
                    <a:p>
                      <a:r>
                        <a:rPr lang="en-GB" sz="1500" b="1" dirty="0"/>
                        <a:t>Testing strategy</a:t>
                      </a:r>
                    </a:p>
                  </a:txBody>
                  <a:tcPr marL="67846" marR="67846" marT="25718" marB="25718"/>
                </a:tc>
                <a:tc>
                  <a:txBody>
                    <a:bodyPr/>
                    <a:lstStyle/>
                    <a:p>
                      <a:r>
                        <a:rPr lang="en-GB" sz="1500" dirty="0"/>
                        <a:t>sequential</a:t>
                      </a:r>
                    </a:p>
                  </a:txBody>
                  <a:tcPr marL="67846" marR="67846" marT="25718" marB="25718">
                    <a:solidFill>
                      <a:srgbClr val="FFFF00"/>
                    </a:solidFill>
                  </a:tcPr>
                </a:tc>
                <a:tc>
                  <a:txBody>
                    <a:bodyPr/>
                    <a:lstStyle/>
                    <a:p>
                      <a:r>
                        <a:rPr lang="en-GB" sz="1500" dirty="0"/>
                        <a:t>Non</a:t>
                      </a:r>
                    </a:p>
                  </a:txBody>
                  <a:tcPr marL="67846" marR="67846" marT="25718" marB="25718"/>
                </a:tc>
                <a:tc>
                  <a:txBody>
                    <a:bodyPr/>
                    <a:lstStyle/>
                    <a:p>
                      <a:r>
                        <a:rPr lang="en-GB" sz="1500" dirty="0"/>
                        <a:t>One large test</a:t>
                      </a:r>
                    </a:p>
                  </a:txBody>
                  <a:tcPr marL="67846" marR="67846" marT="25718" marB="25718"/>
                </a:tc>
                <a:extLst>
                  <a:ext uri="{0D108BD9-81ED-4DB2-BD59-A6C34878D82A}">
                    <a16:rowId xmlns:a16="http://schemas.microsoft.com/office/drawing/2014/main" val="10007"/>
                  </a:ext>
                </a:extLst>
              </a:tr>
              <a:tr h="737235">
                <a:tc>
                  <a:txBody>
                    <a:bodyPr/>
                    <a:lstStyle/>
                    <a:p>
                      <a:r>
                        <a:rPr lang="en-GB" sz="1500" b="1" dirty="0"/>
                        <a:t>Is the change an improvement?</a:t>
                      </a:r>
                    </a:p>
                  </a:txBody>
                  <a:tcPr marL="67846" marR="67846" marT="25718" marB="25718"/>
                </a:tc>
                <a:tc>
                  <a:txBody>
                    <a:bodyPr/>
                    <a:lstStyle/>
                    <a:p>
                      <a:r>
                        <a:rPr lang="en-GB" sz="1500" dirty="0"/>
                        <a:t>Analytic</a:t>
                      </a:r>
                      <a:r>
                        <a:rPr lang="en-GB" sz="1500" baseline="0" dirty="0"/>
                        <a:t> stats SPC</a:t>
                      </a:r>
                    </a:p>
                    <a:p>
                      <a:r>
                        <a:rPr lang="en-GB" sz="1500" baseline="0" dirty="0"/>
                        <a:t>Control/ run charts/time ordered</a:t>
                      </a:r>
                      <a:endParaRPr lang="en-GB" sz="1500" dirty="0"/>
                    </a:p>
                  </a:txBody>
                  <a:tcPr marL="67846" marR="67846" marT="25718" marB="25718">
                    <a:solidFill>
                      <a:srgbClr val="FFFF00"/>
                    </a:solidFill>
                  </a:tcPr>
                </a:tc>
                <a:tc>
                  <a:txBody>
                    <a:bodyPr/>
                    <a:lstStyle/>
                    <a:p>
                      <a:r>
                        <a:rPr lang="en-GB" sz="1500" dirty="0"/>
                        <a:t>May rank up or down or % change (RAG rating)</a:t>
                      </a:r>
                    </a:p>
                  </a:txBody>
                  <a:tcPr marL="67846" marR="67846" marT="25718" marB="25718"/>
                </a:tc>
                <a:tc>
                  <a:txBody>
                    <a:bodyPr/>
                    <a:lstStyle/>
                    <a:p>
                      <a:r>
                        <a:rPr lang="en-GB" sz="1500" dirty="0"/>
                        <a:t>Enumerative</a:t>
                      </a:r>
                      <a:r>
                        <a:rPr lang="en-GB" sz="1500" baseline="0" dirty="0"/>
                        <a:t> Stats </a:t>
                      </a:r>
                    </a:p>
                    <a:p>
                      <a:r>
                        <a:rPr lang="en-GB" sz="1500" baseline="0" dirty="0"/>
                        <a:t>t- test/ p value /Chi</a:t>
                      </a:r>
                      <a:endParaRPr lang="en-GB" sz="1500" dirty="0"/>
                    </a:p>
                  </a:txBody>
                  <a:tcPr marL="67846" marR="67846" marT="25718" marB="25718"/>
                </a:tc>
                <a:extLst>
                  <a:ext uri="{0D108BD9-81ED-4DB2-BD59-A6C34878D82A}">
                    <a16:rowId xmlns:a16="http://schemas.microsoft.com/office/drawing/2014/main" val="10008"/>
                  </a:ext>
                </a:extLst>
              </a:tr>
              <a:tr h="474806">
                <a:tc>
                  <a:txBody>
                    <a:bodyPr/>
                    <a:lstStyle/>
                    <a:p>
                      <a:r>
                        <a:rPr lang="en-GB" sz="1500" b="1" dirty="0"/>
                        <a:t>Is data confidential?</a:t>
                      </a:r>
                    </a:p>
                  </a:txBody>
                  <a:tcPr marL="67846" marR="67846" marT="25718" marB="25718"/>
                </a:tc>
                <a:tc>
                  <a:txBody>
                    <a:bodyPr/>
                    <a:lstStyle/>
                    <a:p>
                      <a:r>
                        <a:rPr lang="en-GB" sz="1500" dirty="0"/>
                        <a:t>Only used by those improving</a:t>
                      </a:r>
                      <a:r>
                        <a:rPr lang="en-GB" sz="1500" baseline="0" dirty="0"/>
                        <a:t> </a:t>
                      </a:r>
                      <a:endParaRPr lang="en-GB" sz="1500" dirty="0"/>
                    </a:p>
                  </a:txBody>
                  <a:tcPr marL="67846" marR="67846" marT="25718" marB="25718">
                    <a:solidFill>
                      <a:srgbClr val="FFFF00"/>
                    </a:solidFill>
                  </a:tcPr>
                </a:tc>
                <a:tc>
                  <a:txBody>
                    <a:bodyPr/>
                    <a:lstStyle/>
                    <a:p>
                      <a:r>
                        <a:rPr lang="en-GB" sz="1500" dirty="0"/>
                        <a:t>Public</a:t>
                      </a:r>
                    </a:p>
                  </a:txBody>
                  <a:tcPr marL="67846" marR="67846" marT="25718" marB="25718"/>
                </a:tc>
                <a:tc>
                  <a:txBody>
                    <a:bodyPr/>
                    <a:lstStyle/>
                    <a:p>
                      <a:r>
                        <a:rPr lang="en-GB" sz="1500" dirty="0"/>
                        <a:t>Subjects concealed</a:t>
                      </a:r>
                    </a:p>
                  </a:txBody>
                  <a:tcPr marL="67846" marR="67846" marT="25718" marB="25718"/>
                </a:tc>
                <a:extLst>
                  <a:ext uri="{0D108BD9-81ED-4DB2-BD59-A6C34878D82A}">
                    <a16:rowId xmlns:a16="http://schemas.microsoft.com/office/drawing/2014/main" val="10009"/>
                  </a:ext>
                </a:extLst>
              </a:tr>
            </a:tbl>
          </a:graphicData>
        </a:graphic>
      </p:graphicFrame>
      <p:sp>
        <p:nvSpPr>
          <p:cNvPr id="2" name="Title 1">
            <a:extLst>
              <a:ext uri="{FF2B5EF4-FFF2-40B4-BE49-F238E27FC236}">
                <a16:creationId xmlns:a16="http://schemas.microsoft.com/office/drawing/2014/main" id="{C3C845F4-6291-4910-A8DD-3A1A445D49FD}"/>
              </a:ext>
            </a:extLst>
          </p:cNvPr>
          <p:cNvSpPr>
            <a:spLocks noGrp="1"/>
          </p:cNvSpPr>
          <p:nvPr>
            <p:ph type="title"/>
          </p:nvPr>
        </p:nvSpPr>
        <p:spPr>
          <a:xfrm>
            <a:off x="478971" y="927617"/>
            <a:ext cx="11295017" cy="611649"/>
          </a:xfrm>
          <a:solidFill>
            <a:srgbClr val="86C755"/>
          </a:solidFill>
        </p:spPr>
        <p:txBody>
          <a:bodyPr/>
          <a:lstStyle/>
          <a:p>
            <a:pPr algn="ctr"/>
            <a:r>
              <a:rPr lang="en-GB" dirty="0">
                <a:solidFill>
                  <a:schemeClr val="tx1"/>
                </a:solidFill>
                <a:latin typeface="+mj-lt"/>
              </a:rPr>
              <a:t>   Data for the purpose of seeing IF we are improving</a:t>
            </a:r>
          </a:p>
        </p:txBody>
      </p:sp>
      <p:pic>
        <p:nvPicPr>
          <p:cNvPr id="5" name="Picture 6">
            <a:extLst>
              <a:ext uri="{FF2B5EF4-FFF2-40B4-BE49-F238E27FC236}">
                <a16:creationId xmlns:a16="http://schemas.microsoft.com/office/drawing/2014/main" id="{63D0322D-182A-4109-84D6-58117C5155E9}"/>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478971" y="905663"/>
            <a:ext cx="596485" cy="633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4225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9223" y="480371"/>
            <a:ext cx="2364377" cy="6247864"/>
          </a:xfrm>
          <a:solidFill>
            <a:schemeClr val="bg2"/>
          </a:solidFill>
          <a:ln>
            <a:solidFill>
              <a:srgbClr val="33CC33"/>
            </a:solidFill>
          </a:ln>
        </p:spPr>
        <p:txBody>
          <a:bodyPr>
            <a:noAutofit/>
          </a:bodyPr>
          <a:lstStyle/>
          <a:p>
            <a:pPr algn="ctr"/>
            <a:r>
              <a:rPr lang="en-GB" sz="3600" dirty="0"/>
              <a:t>Hope </a:t>
            </a:r>
            <a:br>
              <a:rPr lang="en-GB" sz="3600" dirty="0"/>
            </a:br>
            <a:r>
              <a:rPr lang="en-GB" sz="3600" dirty="0"/>
              <a:t>is not a Plan</a:t>
            </a:r>
            <a:br>
              <a:rPr lang="en-GB" sz="3600" dirty="0"/>
            </a:br>
            <a:br>
              <a:rPr lang="en-GB" sz="3600" dirty="0"/>
            </a:br>
            <a:r>
              <a:rPr lang="en-GB" sz="3600" dirty="0"/>
              <a:t>Soon </a:t>
            </a:r>
            <a:br>
              <a:rPr lang="en-GB" sz="3600" dirty="0"/>
            </a:br>
            <a:r>
              <a:rPr lang="en-GB" sz="3600" dirty="0"/>
              <a:t>is not a time</a:t>
            </a:r>
            <a:br>
              <a:rPr lang="en-GB" sz="3600" dirty="0"/>
            </a:br>
            <a:br>
              <a:rPr lang="en-GB" sz="3600" dirty="0"/>
            </a:br>
            <a:r>
              <a:rPr lang="en-GB" sz="3600" dirty="0"/>
              <a:t>I think so </a:t>
            </a:r>
            <a:br>
              <a:rPr lang="en-GB" sz="3600" dirty="0"/>
            </a:br>
            <a:r>
              <a:rPr lang="en-GB" sz="3600" dirty="0"/>
              <a:t>is not evidence</a:t>
            </a:r>
            <a:r>
              <a:rPr lang="en-GB" sz="3600" dirty="0">
                <a:solidFill>
                  <a:schemeClr val="bg2"/>
                </a:solidFill>
              </a:rPr>
              <a:t> </a:t>
            </a:r>
          </a:p>
        </p:txBody>
      </p:sp>
      <p:pic>
        <p:nvPicPr>
          <p:cNvPr id="5" name="Content Placeholder 3"/>
          <p:cNvPicPr>
            <a:picLocks noGrp="1" noChangeAspect="1"/>
          </p:cNvPicPr>
          <p:nvPr>
            <p:ph idx="4294967295"/>
          </p:nvPr>
        </p:nvPicPr>
        <p:blipFill>
          <a:blip r:embed="rId2" cstate="screen">
            <a:extLst>
              <a:ext uri="{28A0092B-C50C-407E-A947-70E740481C1C}">
                <a14:useLocalDpi xmlns:a14="http://schemas.microsoft.com/office/drawing/2010/main"/>
              </a:ext>
            </a:extLst>
          </a:blip>
          <a:stretch>
            <a:fillRect/>
          </a:stretch>
        </p:blipFill>
        <p:spPr>
          <a:xfrm rot="16200000">
            <a:off x="-1298615" y="2003885"/>
            <a:ext cx="6247864" cy="3200836"/>
          </a:xfrm>
          <a:prstGeom prst="rect">
            <a:avLst/>
          </a:prstGeom>
          <a:ln>
            <a:solidFill>
              <a:srgbClr val="33CC33"/>
            </a:solidFill>
          </a:ln>
        </p:spPr>
      </p:pic>
      <p:sp>
        <p:nvSpPr>
          <p:cNvPr id="3" name="TextBox 2">
            <a:extLst>
              <a:ext uri="{FF2B5EF4-FFF2-40B4-BE49-F238E27FC236}">
                <a16:creationId xmlns:a16="http://schemas.microsoft.com/office/drawing/2014/main" id="{B481C4A5-4BB5-4B85-BE43-0FD708730A4E}"/>
              </a:ext>
            </a:extLst>
          </p:cNvPr>
          <p:cNvSpPr txBox="1"/>
          <p:nvPr/>
        </p:nvSpPr>
        <p:spPr>
          <a:xfrm>
            <a:off x="1919053" y="5846510"/>
            <a:ext cx="1506682" cy="215444"/>
          </a:xfrm>
          <a:prstGeom prst="rect">
            <a:avLst/>
          </a:prstGeom>
          <a:noFill/>
        </p:spPr>
        <p:txBody>
          <a:bodyPr wrap="square" rtlCol="0">
            <a:spAutoFit/>
          </a:bodyPr>
          <a:lstStyle/>
          <a:p>
            <a:r>
              <a:rPr lang="en-GB" sz="800" dirty="0"/>
              <a:t>T Woodhead Boston MFA 2010</a:t>
            </a:r>
          </a:p>
        </p:txBody>
      </p:sp>
      <p:sp>
        <p:nvSpPr>
          <p:cNvPr id="6" name="TextBox 5">
            <a:extLst>
              <a:ext uri="{FF2B5EF4-FFF2-40B4-BE49-F238E27FC236}">
                <a16:creationId xmlns:a16="http://schemas.microsoft.com/office/drawing/2014/main" id="{BAC99710-D12C-4F85-B25B-68B60B7A572F}"/>
              </a:ext>
            </a:extLst>
          </p:cNvPr>
          <p:cNvSpPr txBox="1"/>
          <p:nvPr/>
        </p:nvSpPr>
        <p:spPr>
          <a:xfrm>
            <a:off x="6191252" y="642296"/>
            <a:ext cx="5686697" cy="6001643"/>
          </a:xfrm>
          <a:prstGeom prst="rect">
            <a:avLst/>
          </a:prstGeom>
          <a:solidFill>
            <a:schemeClr val="accent1">
              <a:lumMod val="40000"/>
              <a:lumOff val="60000"/>
            </a:schemeClr>
          </a:solidFill>
          <a:ln>
            <a:solidFill>
              <a:srgbClr val="33CC33"/>
            </a:solidFill>
          </a:ln>
        </p:spPr>
        <p:txBody>
          <a:bodyPr wrap="square" rtlCol="0">
            <a:spAutoFit/>
          </a:bodyPr>
          <a:lstStyle/>
          <a:p>
            <a:pPr algn="ctr"/>
            <a:r>
              <a:rPr lang="en-US" sz="2400" b="1" u="sng" dirty="0"/>
              <a:t>Measuring across the pathway</a:t>
            </a:r>
          </a:p>
          <a:p>
            <a:pPr algn="ctr"/>
            <a:endParaRPr lang="en-US" sz="2400" b="1" u="sng" dirty="0"/>
          </a:p>
          <a:p>
            <a:pPr algn="ctr"/>
            <a:r>
              <a:rPr lang="en-US" sz="2400" b="1" u="sng" dirty="0"/>
              <a:t>Outcome Measures:</a:t>
            </a:r>
            <a:r>
              <a:rPr lang="en-US" sz="2400" b="1" dirty="0"/>
              <a:t> </a:t>
            </a:r>
            <a:r>
              <a:rPr lang="en-US" sz="2400" dirty="0"/>
              <a:t>Voice of the customer or patient.  How is the system performing? What is the result?</a:t>
            </a:r>
          </a:p>
          <a:p>
            <a:pPr marL="471488" lvl="1" algn="ctr">
              <a:buFontTx/>
              <a:buChar char="•"/>
            </a:pPr>
            <a:endParaRPr lang="en-US" sz="2400" b="1" dirty="0"/>
          </a:p>
          <a:p>
            <a:pPr algn="ctr"/>
            <a:r>
              <a:rPr lang="en-US" sz="2400" b="1" u="sng" dirty="0"/>
              <a:t>Process Measures:</a:t>
            </a:r>
            <a:r>
              <a:rPr lang="en-US" sz="2400" b="1" dirty="0"/>
              <a:t>  </a:t>
            </a:r>
            <a:r>
              <a:rPr lang="en-US" sz="2400" dirty="0"/>
              <a:t>Voice of the workings of the system.  Are the parts/steps in the system performing as planned? </a:t>
            </a:r>
          </a:p>
          <a:p>
            <a:pPr algn="ctr"/>
            <a:endParaRPr lang="en-US" sz="2400" b="1" dirty="0"/>
          </a:p>
          <a:p>
            <a:pPr algn="ctr"/>
            <a:r>
              <a:rPr lang="en-US" sz="2400" b="1" u="sng" dirty="0"/>
              <a:t>Balancing Measures:</a:t>
            </a:r>
            <a:r>
              <a:rPr lang="en-US" sz="2400" b="1" dirty="0"/>
              <a:t> </a:t>
            </a:r>
            <a:r>
              <a:rPr lang="en-US" sz="2400" dirty="0"/>
              <a:t>Looking at a system from different directions/dimensions. What happened to the system as we improved the outcome and process measures? (e.g. unanticipated consequences, other factors influencing outcome)</a:t>
            </a:r>
          </a:p>
        </p:txBody>
      </p:sp>
    </p:spTree>
    <p:extLst>
      <p:ext uri="{BB962C8B-B14F-4D97-AF65-F5344CB8AC3E}">
        <p14:creationId xmlns:p14="http://schemas.microsoft.com/office/powerpoint/2010/main" val="3212554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0B288-50BF-4034-8981-6E122121C316}"/>
              </a:ext>
            </a:extLst>
          </p:cNvPr>
          <p:cNvSpPr>
            <a:spLocks noGrp="1"/>
          </p:cNvSpPr>
          <p:nvPr>
            <p:ph type="title"/>
          </p:nvPr>
        </p:nvSpPr>
        <p:spPr>
          <a:xfrm>
            <a:off x="523784" y="329616"/>
            <a:ext cx="11060836" cy="760848"/>
          </a:xfrm>
          <a:solidFill>
            <a:schemeClr val="accent6"/>
          </a:solidFill>
        </p:spPr>
        <p:txBody>
          <a:bodyPr/>
          <a:lstStyle/>
          <a:p>
            <a:pPr algn="ctr"/>
            <a:r>
              <a:rPr lang="en-GB" dirty="0"/>
              <a:t>Our drivers/ our map/ our measurements </a:t>
            </a:r>
          </a:p>
        </p:txBody>
      </p:sp>
      <p:graphicFrame>
        <p:nvGraphicFramePr>
          <p:cNvPr id="4" name="Content Placeholder 3">
            <a:extLst>
              <a:ext uri="{FF2B5EF4-FFF2-40B4-BE49-F238E27FC236}">
                <a16:creationId xmlns:a16="http://schemas.microsoft.com/office/drawing/2014/main" id="{D5D0549B-6B06-4DCB-A100-8ABE20CC701F}"/>
              </a:ext>
            </a:extLst>
          </p:cNvPr>
          <p:cNvGraphicFramePr>
            <a:graphicFrameLocks noGrp="1"/>
          </p:cNvGraphicFramePr>
          <p:nvPr>
            <p:ph idx="1"/>
            <p:extLst>
              <p:ext uri="{D42A27DB-BD31-4B8C-83A1-F6EECF244321}">
                <p14:modId xmlns:p14="http://schemas.microsoft.com/office/powerpoint/2010/main" val="2662542916"/>
              </p:ext>
            </p:extLst>
          </p:nvPr>
        </p:nvGraphicFramePr>
        <p:xfrm>
          <a:off x="523784" y="1397099"/>
          <a:ext cx="11060836" cy="5455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D319F027-3607-4B84-A695-50089E2B0697}"/>
              </a:ext>
            </a:extLst>
          </p:cNvPr>
          <p:cNvSpPr txBox="1"/>
          <p:nvPr/>
        </p:nvSpPr>
        <p:spPr>
          <a:xfrm>
            <a:off x="7995920" y="1453010"/>
            <a:ext cx="3454639" cy="1077218"/>
          </a:xfrm>
          <a:prstGeom prst="rect">
            <a:avLst/>
          </a:prstGeom>
          <a:solidFill>
            <a:schemeClr val="bg2">
              <a:lumMod val="75000"/>
            </a:schemeClr>
          </a:solidFill>
        </p:spPr>
        <p:txBody>
          <a:bodyPr wrap="square" rtlCol="0">
            <a:spAutoFit/>
          </a:bodyPr>
          <a:lstStyle/>
          <a:p>
            <a:r>
              <a:rPr lang="en-GB" sz="1600" dirty="0"/>
              <a:t>We measure these we could sample 5 patients in clinic this week to see if we are doing this and steadily increase how well we are doing it?</a:t>
            </a:r>
          </a:p>
        </p:txBody>
      </p:sp>
      <p:sp>
        <p:nvSpPr>
          <p:cNvPr id="6" name="TextBox 5">
            <a:extLst>
              <a:ext uri="{FF2B5EF4-FFF2-40B4-BE49-F238E27FC236}">
                <a16:creationId xmlns:a16="http://schemas.microsoft.com/office/drawing/2014/main" id="{1536F86F-DBB3-40F0-92E7-1C049CD93C18}"/>
              </a:ext>
            </a:extLst>
          </p:cNvPr>
          <p:cNvSpPr txBox="1"/>
          <p:nvPr/>
        </p:nvSpPr>
        <p:spPr>
          <a:xfrm>
            <a:off x="7217546" y="2884109"/>
            <a:ext cx="3968032" cy="738664"/>
          </a:xfrm>
          <a:prstGeom prst="rect">
            <a:avLst/>
          </a:prstGeom>
          <a:solidFill>
            <a:schemeClr val="bg2">
              <a:lumMod val="75000"/>
            </a:schemeClr>
          </a:solidFill>
        </p:spPr>
        <p:txBody>
          <a:bodyPr wrap="square" rtlCol="0">
            <a:spAutoFit/>
          </a:bodyPr>
          <a:lstStyle/>
          <a:p>
            <a:r>
              <a:rPr lang="en-GB" sz="1400" dirty="0"/>
              <a:t>We measure these – We could rethink how we standardise this work, test and measure how successful we are? </a:t>
            </a:r>
          </a:p>
        </p:txBody>
      </p:sp>
      <p:sp>
        <p:nvSpPr>
          <p:cNvPr id="7" name="TextBox 6">
            <a:extLst>
              <a:ext uri="{FF2B5EF4-FFF2-40B4-BE49-F238E27FC236}">
                <a16:creationId xmlns:a16="http://schemas.microsoft.com/office/drawing/2014/main" id="{7E10E895-238C-4356-9FF5-FD31D5568C8F}"/>
              </a:ext>
            </a:extLst>
          </p:cNvPr>
          <p:cNvSpPr txBox="1"/>
          <p:nvPr/>
        </p:nvSpPr>
        <p:spPr>
          <a:xfrm>
            <a:off x="7217546" y="3647634"/>
            <a:ext cx="4367074" cy="954107"/>
          </a:xfrm>
          <a:prstGeom prst="rect">
            <a:avLst/>
          </a:prstGeom>
          <a:solidFill>
            <a:schemeClr val="bg2">
              <a:lumMod val="75000"/>
            </a:schemeClr>
          </a:solidFill>
        </p:spPr>
        <p:txBody>
          <a:bodyPr wrap="square" rtlCol="0">
            <a:spAutoFit/>
          </a:bodyPr>
          <a:lstStyle/>
          <a:p>
            <a:r>
              <a:rPr lang="en-GB" sz="1400" dirty="0"/>
              <a:t>Have we redesigned this and checked the experience of children and parents?</a:t>
            </a:r>
          </a:p>
          <a:p>
            <a:r>
              <a:rPr lang="en-GB" sz="1400" dirty="0"/>
              <a:t>Have we got all possible children seen this week/ month in the transition clinic ?</a:t>
            </a:r>
          </a:p>
        </p:txBody>
      </p:sp>
      <p:sp>
        <p:nvSpPr>
          <p:cNvPr id="8" name="TextBox 7">
            <a:extLst>
              <a:ext uri="{FF2B5EF4-FFF2-40B4-BE49-F238E27FC236}">
                <a16:creationId xmlns:a16="http://schemas.microsoft.com/office/drawing/2014/main" id="{05FE53F8-2744-4156-8033-3E56A6BEC6FF}"/>
              </a:ext>
            </a:extLst>
          </p:cNvPr>
          <p:cNvSpPr txBox="1"/>
          <p:nvPr/>
        </p:nvSpPr>
        <p:spPr>
          <a:xfrm>
            <a:off x="7326960" y="4842981"/>
            <a:ext cx="4341256" cy="523220"/>
          </a:xfrm>
          <a:prstGeom prst="rect">
            <a:avLst/>
          </a:prstGeom>
          <a:solidFill>
            <a:schemeClr val="bg2">
              <a:lumMod val="75000"/>
            </a:schemeClr>
          </a:solidFill>
        </p:spPr>
        <p:txBody>
          <a:bodyPr wrap="square" rtlCol="0">
            <a:spAutoFit/>
          </a:bodyPr>
          <a:lstStyle/>
          <a:p>
            <a:r>
              <a:rPr lang="en-GB" sz="1400" dirty="0"/>
              <a:t>Lets get some data from this week up there to see how we are doing and what more we can learn ?</a:t>
            </a:r>
          </a:p>
        </p:txBody>
      </p:sp>
    </p:spTree>
    <p:extLst>
      <p:ext uri="{BB962C8B-B14F-4D97-AF65-F5344CB8AC3E}">
        <p14:creationId xmlns:p14="http://schemas.microsoft.com/office/powerpoint/2010/main" val="2178211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F48BB-DEA5-456C-914B-A0620889F06E}"/>
              </a:ext>
            </a:extLst>
          </p:cNvPr>
          <p:cNvSpPr>
            <a:spLocks noGrp="1"/>
          </p:cNvSpPr>
          <p:nvPr>
            <p:ph type="title"/>
          </p:nvPr>
        </p:nvSpPr>
        <p:spPr>
          <a:xfrm>
            <a:off x="399494" y="364569"/>
            <a:ext cx="11274641" cy="1325563"/>
          </a:xfrm>
          <a:solidFill>
            <a:schemeClr val="accent1">
              <a:lumMod val="40000"/>
              <a:lumOff val="60000"/>
            </a:schemeClr>
          </a:solidFill>
        </p:spPr>
        <p:txBody>
          <a:bodyPr/>
          <a:lstStyle/>
          <a:p>
            <a:pPr algn="ctr"/>
            <a:r>
              <a:rPr lang="en-GB" dirty="0"/>
              <a:t>Having a measurement strategy for the system</a:t>
            </a:r>
          </a:p>
        </p:txBody>
      </p:sp>
      <p:graphicFrame>
        <p:nvGraphicFramePr>
          <p:cNvPr id="4" name="Content Placeholder 3">
            <a:extLst>
              <a:ext uri="{FF2B5EF4-FFF2-40B4-BE49-F238E27FC236}">
                <a16:creationId xmlns:a16="http://schemas.microsoft.com/office/drawing/2014/main" id="{A34933FF-CB5A-45A0-B2C3-C7676BF249B2}"/>
              </a:ext>
            </a:extLst>
          </p:cNvPr>
          <p:cNvGraphicFramePr>
            <a:graphicFrameLocks noGrp="1"/>
          </p:cNvGraphicFramePr>
          <p:nvPr>
            <p:ph idx="1"/>
          </p:nvPr>
        </p:nvGraphicFramePr>
        <p:xfrm>
          <a:off x="399494" y="1825625"/>
          <a:ext cx="11274640" cy="5014244"/>
        </p:xfrm>
        <a:graphic>
          <a:graphicData uri="http://schemas.openxmlformats.org/drawingml/2006/table">
            <a:tbl>
              <a:tblPr firstRow="1" bandRow="1">
                <a:tableStyleId>{5C22544A-7EE6-4342-B048-85BDC9FD1C3A}</a:tableStyleId>
              </a:tblPr>
              <a:tblGrid>
                <a:gridCol w="2818660">
                  <a:extLst>
                    <a:ext uri="{9D8B030D-6E8A-4147-A177-3AD203B41FA5}">
                      <a16:colId xmlns:a16="http://schemas.microsoft.com/office/drawing/2014/main" val="2349697099"/>
                    </a:ext>
                  </a:extLst>
                </a:gridCol>
                <a:gridCol w="2818660">
                  <a:extLst>
                    <a:ext uri="{9D8B030D-6E8A-4147-A177-3AD203B41FA5}">
                      <a16:colId xmlns:a16="http://schemas.microsoft.com/office/drawing/2014/main" val="1530504230"/>
                    </a:ext>
                  </a:extLst>
                </a:gridCol>
                <a:gridCol w="2818660">
                  <a:extLst>
                    <a:ext uri="{9D8B030D-6E8A-4147-A177-3AD203B41FA5}">
                      <a16:colId xmlns:a16="http://schemas.microsoft.com/office/drawing/2014/main" val="897978463"/>
                    </a:ext>
                  </a:extLst>
                </a:gridCol>
                <a:gridCol w="2818660">
                  <a:extLst>
                    <a:ext uri="{9D8B030D-6E8A-4147-A177-3AD203B41FA5}">
                      <a16:colId xmlns:a16="http://schemas.microsoft.com/office/drawing/2014/main" val="1137723459"/>
                    </a:ext>
                  </a:extLst>
                </a:gridCol>
              </a:tblGrid>
              <a:tr h="913731">
                <a:tc>
                  <a:txBody>
                    <a:bodyPr/>
                    <a:lstStyle/>
                    <a:p>
                      <a:pPr marL="0" marR="0" lvl="0" indent="0" algn="ctr"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1" i="0" u="none" strike="noStrike" cap="none" normalizeH="0" baseline="0" dirty="0">
                          <a:ln>
                            <a:noFill/>
                          </a:ln>
                          <a:solidFill>
                            <a:srgbClr val="000000"/>
                          </a:solidFill>
                          <a:effectLst/>
                          <a:latin typeface="Arial" charset="0"/>
                        </a:rPr>
                        <a:t>What are we trying to achieve </a:t>
                      </a:r>
                    </a:p>
                  </a:txBody>
                  <a:tcPr anchor="ctr" horzOverflow="overflow"/>
                </a:tc>
                <a:tc>
                  <a:txBody>
                    <a:bodyPr/>
                    <a:lstStyle/>
                    <a:p>
                      <a:pPr marL="0" marR="0" lvl="0" indent="0" algn="ctr"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1" i="0" u="none" strike="noStrike" cap="none" normalizeH="0" baseline="0" dirty="0">
                          <a:ln>
                            <a:noFill/>
                          </a:ln>
                          <a:solidFill>
                            <a:srgbClr val="000000"/>
                          </a:solidFill>
                          <a:effectLst/>
                          <a:latin typeface="Arial" charset="0"/>
                        </a:rPr>
                        <a:t>Outcome Measures</a:t>
                      </a:r>
                    </a:p>
                    <a:p>
                      <a:pPr marL="0" marR="0" lvl="0" indent="0" algn="ctr"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800" b="1" i="0" u="none" strike="noStrike" cap="none" normalizeH="0" baseline="0" dirty="0">
                          <a:ln>
                            <a:noFill/>
                          </a:ln>
                          <a:solidFill>
                            <a:srgbClr val="000000"/>
                          </a:solidFill>
                          <a:effectLst/>
                          <a:latin typeface="Arial" charset="0"/>
                        </a:rPr>
                        <a:t>The consequences of working better</a:t>
                      </a:r>
                    </a:p>
                  </a:txBody>
                  <a:tcPr anchor="ctr" horzOverflow="overflow"/>
                </a:tc>
                <a:tc>
                  <a:txBody>
                    <a:bodyPr/>
                    <a:lstStyle/>
                    <a:p>
                      <a:pPr marL="0" marR="0" lvl="0" indent="0" algn="ctr"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1" i="0" u="none" strike="noStrike" cap="none" normalizeH="0" baseline="0" dirty="0">
                          <a:ln>
                            <a:noFill/>
                          </a:ln>
                          <a:solidFill>
                            <a:srgbClr val="000000"/>
                          </a:solidFill>
                          <a:effectLst/>
                          <a:latin typeface="Arial" charset="0"/>
                        </a:rPr>
                        <a:t>Process Measures</a:t>
                      </a:r>
                    </a:p>
                    <a:p>
                      <a:pPr marL="0" marR="0" lvl="0" indent="0" algn="ctr"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800" b="1" i="0" u="none" strike="noStrike" cap="none" normalizeH="0" baseline="0" dirty="0">
                          <a:ln>
                            <a:noFill/>
                          </a:ln>
                          <a:solidFill>
                            <a:srgbClr val="000000"/>
                          </a:solidFill>
                          <a:effectLst/>
                          <a:latin typeface="Arial" charset="0"/>
                        </a:rPr>
                        <a:t>The way we do the work</a:t>
                      </a:r>
                    </a:p>
                  </a:txBody>
                  <a:tcPr anchor="ctr" horzOverflow="overflow"/>
                </a:tc>
                <a:tc>
                  <a:txBody>
                    <a:bodyPr/>
                    <a:lstStyle/>
                    <a:p>
                      <a:pPr marL="0" marR="0" lvl="0" indent="0" algn="ctr"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1" i="0" u="none" strike="noStrike" cap="none" normalizeH="0" baseline="0" dirty="0">
                          <a:ln>
                            <a:noFill/>
                          </a:ln>
                          <a:solidFill>
                            <a:srgbClr val="000000"/>
                          </a:solidFill>
                          <a:effectLst/>
                          <a:latin typeface="Arial" charset="0"/>
                        </a:rPr>
                        <a:t>Balancing Measures</a:t>
                      </a:r>
                    </a:p>
                    <a:p>
                      <a:pPr marL="0" marR="0" lvl="0" indent="0" algn="ctr"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800" b="1" i="0" u="none" strike="noStrike" cap="none" normalizeH="0" baseline="0" dirty="0">
                          <a:ln>
                            <a:noFill/>
                          </a:ln>
                          <a:solidFill>
                            <a:srgbClr val="000000"/>
                          </a:solidFill>
                          <a:effectLst/>
                          <a:latin typeface="Arial" charset="0"/>
                        </a:rPr>
                        <a:t>Signs the solutions are not good enough yet </a:t>
                      </a:r>
                    </a:p>
                  </a:txBody>
                  <a:tcPr anchor="ctr" horzOverflow="overflow"/>
                </a:tc>
                <a:extLst>
                  <a:ext uri="{0D108BD9-81ED-4DB2-BD59-A6C34878D82A}">
                    <a16:rowId xmlns:a16="http://schemas.microsoft.com/office/drawing/2014/main" val="907487541"/>
                  </a:ext>
                </a:extLst>
              </a:tr>
              <a:tr h="3753519">
                <a:tc>
                  <a:txBody>
                    <a:bodyPr/>
                    <a:lstStyle/>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All patient in the transition cohort have the evidenced based journey from 14 till they are managed in young adult services </a:t>
                      </a:r>
                    </a:p>
                  </a:txBody>
                  <a:tcPr horzOverflow="overflow"/>
                </a:tc>
                <a:tc>
                  <a:txBody>
                    <a:bodyPr/>
                    <a:lstStyle/>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Transition process in place</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endParaRPr kumimoji="0" lang="en-US" sz="1600" b="0" i="0" u="none" strike="noStrike" cap="none" normalizeH="0" baseline="0" dirty="0">
                        <a:ln>
                          <a:noFill/>
                        </a:ln>
                        <a:solidFill>
                          <a:srgbClr val="000099"/>
                        </a:solidFill>
                        <a:effectLst/>
                        <a:latin typeface="Arial" charset="0"/>
                      </a:endParaRP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All relevant young people are included in the transition process</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endParaRPr kumimoji="0" lang="en-US" sz="1600" b="0" i="0" u="none" strike="noStrike" cap="none" normalizeH="0" baseline="0" dirty="0">
                        <a:ln>
                          <a:noFill/>
                        </a:ln>
                        <a:solidFill>
                          <a:srgbClr val="000099"/>
                        </a:solidFill>
                        <a:effectLst/>
                        <a:latin typeface="Arial" charset="0"/>
                      </a:endParaRP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All young people have or are moving into adult care with confidence and with the right plans, psychological support and on going clinical oversight as deemed by the standards</a:t>
                      </a:r>
                    </a:p>
                  </a:txBody>
                  <a:tcPr horzOverflow="overflow"/>
                </a:tc>
                <a:tc>
                  <a:txBody>
                    <a:bodyPr/>
                    <a:lstStyle/>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Ready Steady Go documents in place and used </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Specific transition clinics occur regularly</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MDT meetings/ similar with Young Adult service regularly review cases</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Communications for young adults routinely provided</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Feedback system in place for reviewing concerns </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latin typeface="Arial" charset="0"/>
                        </a:rPr>
                        <a:t>Monthly review of all transition patients and their participation in the </a:t>
                      </a:r>
                      <a:r>
                        <a:rPr kumimoji="0" lang="en-US" sz="1600" b="0" i="0" u="none" strike="noStrike" cap="none" normalizeH="0" baseline="0" dirty="0" err="1">
                          <a:ln>
                            <a:noFill/>
                          </a:ln>
                          <a:solidFill>
                            <a:srgbClr val="000099"/>
                          </a:solidFill>
                          <a:effectLst/>
                          <a:latin typeface="Arial" charset="0"/>
                        </a:rPr>
                        <a:t>programme</a:t>
                      </a:r>
                      <a:endParaRPr kumimoji="0" lang="en-US" sz="1600" b="0" i="0" u="none" strike="noStrike" cap="none" normalizeH="0" baseline="0" dirty="0">
                        <a:ln>
                          <a:noFill/>
                        </a:ln>
                        <a:solidFill>
                          <a:srgbClr val="000099"/>
                        </a:solidFill>
                        <a:effectLst/>
                        <a:latin typeface="Arial" charset="0"/>
                      </a:endParaRPr>
                    </a:p>
                  </a:txBody>
                  <a:tcPr horzOverflow="overflow"/>
                </a:tc>
                <a:tc>
                  <a:txBody>
                    <a:bodyPr/>
                    <a:lstStyle/>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outerShdw blurRad="38100" dist="38100" dir="2700000" algn="tl">
                              <a:srgbClr val="DDDDDD"/>
                            </a:outerShdw>
                          </a:effectLst>
                          <a:latin typeface="Arial" charset="0"/>
                        </a:rPr>
                        <a:t>Young people not attending transition clinics (capacity )</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endParaRPr kumimoji="0" lang="en-US" sz="1600" b="0" i="0" u="none" strike="noStrike" cap="none" normalizeH="0" baseline="0" dirty="0">
                        <a:ln>
                          <a:noFill/>
                        </a:ln>
                        <a:solidFill>
                          <a:srgbClr val="000099"/>
                        </a:solidFill>
                        <a:effectLst>
                          <a:outerShdw blurRad="38100" dist="38100" dir="2700000" algn="tl">
                            <a:srgbClr val="DDDDDD"/>
                          </a:outerShdw>
                        </a:effectLst>
                        <a:latin typeface="Arial" charset="0"/>
                      </a:endParaRP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outerShdw blurRad="38100" dist="38100" dir="2700000" algn="tl">
                              <a:srgbClr val="DDDDDD"/>
                            </a:outerShdw>
                          </a:effectLst>
                          <a:latin typeface="Arial" charset="0"/>
                        </a:rPr>
                        <a:t>Young people not attending transition clinics (DNA)</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endParaRPr kumimoji="0" lang="en-US" sz="1600" b="0" i="0" u="none" strike="noStrike" cap="none" normalizeH="0" baseline="0" dirty="0">
                        <a:ln>
                          <a:noFill/>
                        </a:ln>
                        <a:solidFill>
                          <a:srgbClr val="000099"/>
                        </a:solidFill>
                        <a:effectLst>
                          <a:outerShdw blurRad="38100" dist="38100" dir="2700000" algn="tl">
                            <a:srgbClr val="DDDDDD"/>
                          </a:outerShdw>
                        </a:effectLst>
                        <a:latin typeface="Arial" charset="0"/>
                      </a:endParaRP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outerShdw blurRad="38100" dist="38100" dir="2700000" algn="tl">
                              <a:srgbClr val="DDDDDD"/>
                            </a:outerShdw>
                          </a:effectLst>
                          <a:latin typeface="Arial" charset="0"/>
                        </a:rPr>
                        <a:t>Number of emergency admissions of patients in the transition cohort.</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endParaRPr kumimoji="0" lang="en-US" sz="1600" b="0" i="0" u="none" strike="noStrike" cap="none" normalizeH="0" baseline="0" dirty="0">
                        <a:ln>
                          <a:noFill/>
                        </a:ln>
                        <a:solidFill>
                          <a:srgbClr val="000099"/>
                        </a:solidFill>
                        <a:effectLst>
                          <a:outerShdw blurRad="38100" dist="38100" dir="2700000" algn="tl">
                            <a:srgbClr val="DDDDDD"/>
                          </a:outerShdw>
                        </a:effectLst>
                        <a:latin typeface="Arial" charset="0"/>
                      </a:endParaRP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r>
                        <a:rPr kumimoji="0" lang="en-US" sz="1600" b="0" i="0" u="none" strike="noStrike" cap="none" normalizeH="0" baseline="0" dirty="0">
                          <a:ln>
                            <a:noFill/>
                          </a:ln>
                          <a:solidFill>
                            <a:srgbClr val="000099"/>
                          </a:solidFill>
                          <a:effectLst>
                            <a:outerShdw blurRad="38100" dist="38100" dir="2700000" algn="tl">
                              <a:srgbClr val="DDDDDD"/>
                            </a:outerShdw>
                          </a:effectLst>
                          <a:latin typeface="Arial" charset="0"/>
                        </a:rPr>
                        <a:t>Patient and family negative feedback during and after transition </a:t>
                      </a:r>
                    </a:p>
                    <a:p>
                      <a:pPr marL="0" marR="0" lvl="0" indent="0" algn="l" defTabSz="914400" rtl="0" eaLnBrk="1" fontAlgn="base" latinLnBrk="0" hangingPunct="1">
                        <a:lnSpc>
                          <a:spcPct val="94000"/>
                        </a:lnSpc>
                        <a:spcBef>
                          <a:spcPct val="28000"/>
                        </a:spcBef>
                        <a:spcAft>
                          <a:spcPct val="0"/>
                        </a:spcAft>
                        <a:buClr>
                          <a:srgbClr val="8CF4EA"/>
                        </a:buClr>
                        <a:buSzPct val="100000"/>
                        <a:buFont typeface="Wingdings" charset="2"/>
                        <a:buNone/>
                        <a:tabLst/>
                      </a:pPr>
                      <a:endParaRPr kumimoji="0" lang="en-US" sz="1600" b="0" i="0" u="none" strike="noStrike" cap="none" normalizeH="0" baseline="0" dirty="0">
                        <a:ln>
                          <a:noFill/>
                        </a:ln>
                        <a:solidFill>
                          <a:srgbClr val="000099"/>
                        </a:solidFill>
                        <a:effectLst>
                          <a:outerShdw blurRad="38100" dist="38100" dir="2700000" algn="tl">
                            <a:srgbClr val="DDDDDD"/>
                          </a:outerShdw>
                        </a:effectLst>
                        <a:latin typeface="Arial" charset="0"/>
                      </a:endParaRPr>
                    </a:p>
                  </a:txBody>
                  <a:tcPr horzOverflow="overflow"/>
                </a:tc>
                <a:extLst>
                  <a:ext uri="{0D108BD9-81ED-4DB2-BD59-A6C34878D82A}">
                    <a16:rowId xmlns:a16="http://schemas.microsoft.com/office/drawing/2014/main" val="4196563537"/>
                  </a:ext>
                </a:extLst>
              </a:tr>
            </a:tbl>
          </a:graphicData>
        </a:graphic>
      </p:graphicFrame>
      <p:sp>
        <p:nvSpPr>
          <p:cNvPr id="3" name="TextBox 2">
            <a:extLst>
              <a:ext uri="{FF2B5EF4-FFF2-40B4-BE49-F238E27FC236}">
                <a16:creationId xmlns:a16="http://schemas.microsoft.com/office/drawing/2014/main" id="{E8297F80-9EB3-B35F-8198-2B8BC35104A1}"/>
              </a:ext>
            </a:extLst>
          </p:cNvPr>
          <p:cNvSpPr txBox="1"/>
          <p:nvPr/>
        </p:nvSpPr>
        <p:spPr>
          <a:xfrm>
            <a:off x="6339840" y="1320800"/>
            <a:ext cx="2164080" cy="369332"/>
          </a:xfrm>
          <a:prstGeom prst="rect">
            <a:avLst/>
          </a:prstGeom>
          <a:solidFill>
            <a:schemeClr val="accent6"/>
          </a:solidFill>
        </p:spPr>
        <p:txBody>
          <a:bodyPr wrap="square" rtlCol="0">
            <a:spAutoFit/>
          </a:bodyPr>
          <a:lstStyle/>
          <a:p>
            <a:r>
              <a:rPr lang="en-US" dirty="0"/>
              <a:t>Measure weekly now </a:t>
            </a:r>
            <a:endParaRPr lang="en-GB" dirty="0"/>
          </a:p>
        </p:txBody>
      </p:sp>
      <p:sp>
        <p:nvSpPr>
          <p:cNvPr id="5" name="TextBox 4">
            <a:extLst>
              <a:ext uri="{FF2B5EF4-FFF2-40B4-BE49-F238E27FC236}">
                <a16:creationId xmlns:a16="http://schemas.microsoft.com/office/drawing/2014/main" id="{79342868-C818-C3B7-0446-D09B5F9693F7}"/>
              </a:ext>
            </a:extLst>
          </p:cNvPr>
          <p:cNvSpPr txBox="1"/>
          <p:nvPr/>
        </p:nvSpPr>
        <p:spPr>
          <a:xfrm>
            <a:off x="9123680" y="1320800"/>
            <a:ext cx="2164080" cy="369332"/>
          </a:xfrm>
          <a:prstGeom prst="rect">
            <a:avLst/>
          </a:prstGeom>
          <a:solidFill>
            <a:schemeClr val="accent6"/>
          </a:solidFill>
        </p:spPr>
        <p:txBody>
          <a:bodyPr wrap="square" rtlCol="0">
            <a:spAutoFit/>
          </a:bodyPr>
          <a:lstStyle/>
          <a:p>
            <a:r>
              <a:rPr lang="en-US" dirty="0"/>
              <a:t>Keep track of these</a:t>
            </a:r>
            <a:endParaRPr lang="en-GB" dirty="0"/>
          </a:p>
        </p:txBody>
      </p:sp>
      <p:sp>
        <p:nvSpPr>
          <p:cNvPr id="6" name="TextBox 5">
            <a:extLst>
              <a:ext uri="{FF2B5EF4-FFF2-40B4-BE49-F238E27FC236}">
                <a16:creationId xmlns:a16="http://schemas.microsoft.com/office/drawing/2014/main" id="{6EBB27C8-C918-635C-A6FF-B1BD49970474}"/>
              </a:ext>
            </a:extLst>
          </p:cNvPr>
          <p:cNvSpPr txBox="1"/>
          <p:nvPr/>
        </p:nvSpPr>
        <p:spPr>
          <a:xfrm>
            <a:off x="2763520" y="1320800"/>
            <a:ext cx="3495039" cy="369332"/>
          </a:xfrm>
          <a:prstGeom prst="rect">
            <a:avLst/>
          </a:prstGeom>
          <a:solidFill>
            <a:schemeClr val="accent6"/>
          </a:solidFill>
        </p:spPr>
        <p:txBody>
          <a:bodyPr wrap="square" rtlCol="0">
            <a:spAutoFit/>
          </a:bodyPr>
          <a:lstStyle/>
          <a:p>
            <a:r>
              <a:rPr lang="en-US" dirty="0"/>
              <a:t>Be patient this will change slowly</a:t>
            </a:r>
            <a:endParaRPr lang="en-GB" dirty="0"/>
          </a:p>
        </p:txBody>
      </p:sp>
    </p:spTree>
    <p:extLst>
      <p:ext uri="{BB962C8B-B14F-4D97-AF65-F5344CB8AC3E}">
        <p14:creationId xmlns:p14="http://schemas.microsoft.com/office/powerpoint/2010/main" val="283463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2D7F1-302B-8FE5-0BE7-4E0A249D5001}"/>
              </a:ext>
            </a:extLst>
          </p:cNvPr>
          <p:cNvSpPr>
            <a:spLocks noGrp="1"/>
          </p:cNvSpPr>
          <p:nvPr>
            <p:ph type="title"/>
          </p:nvPr>
        </p:nvSpPr>
        <p:spPr>
          <a:solidFill>
            <a:schemeClr val="accent6"/>
          </a:solidFill>
        </p:spPr>
        <p:txBody>
          <a:bodyPr>
            <a:normAutofit fontScale="90000"/>
          </a:bodyPr>
          <a:lstStyle/>
          <a:p>
            <a:r>
              <a:rPr lang="en-US" dirty="0"/>
              <a:t>System overview and recommendations </a:t>
            </a:r>
            <a:br>
              <a:rPr lang="en-US" dirty="0"/>
            </a:br>
            <a:r>
              <a:rPr lang="en-US" dirty="0"/>
              <a:t>The Inbetweeners- </a:t>
            </a:r>
            <a:r>
              <a:rPr lang="en-US" sz="2000" dirty="0"/>
              <a:t>06-2023</a:t>
            </a:r>
            <a:r>
              <a:rPr lang="en-US" sz="2000" dirty="0">
                <a:hlinkClick r:id="rId2"/>
              </a:rPr>
              <a:t>http://www.ncepod.org.uk/2023transition/The%20Inbetweeners_full%20report.pdf</a:t>
            </a:r>
            <a:endParaRPr lang="en-GB" sz="2000" dirty="0"/>
          </a:p>
        </p:txBody>
      </p:sp>
      <p:sp>
        <p:nvSpPr>
          <p:cNvPr id="3" name="Content Placeholder 2">
            <a:extLst>
              <a:ext uri="{FF2B5EF4-FFF2-40B4-BE49-F238E27FC236}">
                <a16:creationId xmlns:a16="http://schemas.microsoft.com/office/drawing/2014/main" id="{2BF869AF-C4FE-48DC-D3B5-3D3B0301B86C}"/>
              </a:ext>
            </a:extLst>
          </p:cNvPr>
          <p:cNvSpPr>
            <a:spLocks noGrp="1"/>
          </p:cNvSpPr>
          <p:nvPr>
            <p:ph sz="half" idx="1"/>
          </p:nvPr>
        </p:nvSpPr>
        <p:spPr>
          <a:xfrm>
            <a:off x="838200" y="1825625"/>
            <a:ext cx="5181600" cy="4667250"/>
          </a:xfrm>
          <a:solidFill>
            <a:schemeClr val="accent2">
              <a:lumMod val="60000"/>
              <a:lumOff val="40000"/>
            </a:schemeClr>
          </a:solidFill>
        </p:spPr>
        <p:txBody>
          <a:bodyPr>
            <a:normAutofit fontScale="77500" lnSpcReduction="20000"/>
          </a:bodyPr>
          <a:lstStyle/>
          <a:p>
            <a:pPr marL="514350" indent="-514350">
              <a:buFont typeface="+mj-lt"/>
              <a:buAutoNum type="arabicPeriod"/>
            </a:pPr>
            <a:r>
              <a:rPr lang="en-US" dirty="0"/>
              <a:t>Developmentally appropriate care is what we do every day.</a:t>
            </a:r>
            <a:endParaRPr lang="en-GB" i="1" dirty="0"/>
          </a:p>
          <a:p>
            <a:pPr marL="514350" indent="-514350">
              <a:buFont typeface="+mj-lt"/>
              <a:buAutoNum type="arabicPeriod"/>
            </a:pPr>
            <a:r>
              <a:rPr lang="en-GB" dirty="0"/>
              <a:t>Involving children and young people and their carers in planning care is the approach we take.</a:t>
            </a:r>
          </a:p>
          <a:p>
            <a:pPr marL="514350" indent="-514350">
              <a:buFont typeface="+mj-lt"/>
              <a:buAutoNum type="arabicPeriod"/>
            </a:pPr>
            <a:r>
              <a:rPr lang="en-GB" dirty="0"/>
              <a:t>We communicate and co-ordinate ourselves as care providers effectively and efficiently to support each patient in our care.</a:t>
            </a:r>
          </a:p>
          <a:p>
            <a:pPr marL="514350" indent="-514350">
              <a:buFont typeface="+mj-lt"/>
              <a:buAutoNum type="arabicPeriod"/>
            </a:pPr>
            <a:r>
              <a:rPr lang="en-GB" dirty="0"/>
              <a:t>We organise our services so transition is an effective experience for every young person.</a:t>
            </a:r>
          </a:p>
          <a:p>
            <a:pPr marL="514350" indent="-514350">
              <a:buFont typeface="+mj-lt"/>
              <a:buAutoNum type="arabicPeriod"/>
            </a:pPr>
            <a:r>
              <a:rPr lang="en-GB" dirty="0"/>
              <a:t>There is strong leadership at Board and speciality level to enable and improve transition to adult services for every patient .</a:t>
            </a:r>
            <a:endParaRPr lang="en-US" dirty="0"/>
          </a:p>
        </p:txBody>
      </p:sp>
      <p:sp>
        <p:nvSpPr>
          <p:cNvPr id="4" name="Content Placeholder 3">
            <a:extLst>
              <a:ext uri="{FF2B5EF4-FFF2-40B4-BE49-F238E27FC236}">
                <a16:creationId xmlns:a16="http://schemas.microsoft.com/office/drawing/2014/main" id="{9F2045DD-B699-2224-103B-E404B96AD853}"/>
              </a:ext>
            </a:extLst>
          </p:cNvPr>
          <p:cNvSpPr>
            <a:spLocks noGrp="1"/>
          </p:cNvSpPr>
          <p:nvPr>
            <p:ph sz="half" idx="2"/>
          </p:nvPr>
        </p:nvSpPr>
        <p:spPr>
          <a:xfrm>
            <a:off x="6172200" y="1825624"/>
            <a:ext cx="5181600" cy="4667249"/>
          </a:xfrm>
          <a:solidFill>
            <a:schemeClr val="bg2"/>
          </a:solidFill>
        </p:spPr>
        <p:txBody>
          <a:bodyPr>
            <a:normAutofit fontScale="77500" lnSpcReduction="20000"/>
          </a:bodyPr>
          <a:lstStyle/>
          <a:p>
            <a:pPr marL="0" indent="0" algn="ctr">
              <a:buNone/>
            </a:pPr>
            <a:r>
              <a:rPr lang="en-US" b="1" dirty="0"/>
              <a:t>Three questions to answer for each of 1-5</a:t>
            </a:r>
          </a:p>
          <a:p>
            <a:pPr marL="0" indent="0">
              <a:buNone/>
            </a:pPr>
            <a:endParaRPr lang="en-US" dirty="0"/>
          </a:p>
          <a:p>
            <a:pPr marL="0" indent="0">
              <a:buNone/>
            </a:pPr>
            <a:r>
              <a:rPr lang="en-US" dirty="0"/>
              <a:t>1. What is the pathway/ how does this happen?</a:t>
            </a:r>
          </a:p>
          <a:p>
            <a:pPr marL="0" indent="0">
              <a:buNone/>
            </a:pPr>
            <a:endParaRPr lang="en-US" dirty="0"/>
          </a:p>
          <a:p>
            <a:pPr marL="0" indent="0">
              <a:buNone/>
            </a:pPr>
            <a:r>
              <a:rPr lang="en-US" dirty="0"/>
              <a:t>2. What resources would we usefully have in the future to make this even better than it is now?</a:t>
            </a:r>
          </a:p>
          <a:p>
            <a:pPr marL="0" indent="0">
              <a:buNone/>
            </a:pPr>
            <a:endParaRPr lang="en-US" dirty="0"/>
          </a:p>
          <a:p>
            <a:pPr marL="0" indent="0">
              <a:buNone/>
            </a:pPr>
            <a:r>
              <a:rPr lang="en-US" dirty="0"/>
              <a:t>3. What evidence do we have of the young persons experience of care and the known clinical requirements for high quality care. What should we measure, share, develop so as to demonstrate the quality of what we do and the gaps we still need to work on?</a:t>
            </a:r>
            <a:endParaRPr lang="en-GB" dirty="0"/>
          </a:p>
        </p:txBody>
      </p:sp>
    </p:spTree>
    <p:extLst>
      <p:ext uri="{BB962C8B-B14F-4D97-AF65-F5344CB8AC3E}">
        <p14:creationId xmlns:p14="http://schemas.microsoft.com/office/powerpoint/2010/main" val="1921740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EF0661-3C24-49E7-817C-270DD59EB3F7}"/>
              </a:ext>
            </a:extLst>
          </p:cNvPr>
          <p:cNvSpPr>
            <a:spLocks noGrp="1"/>
          </p:cNvSpPr>
          <p:nvPr>
            <p:ph sz="quarter" idx="10"/>
          </p:nvPr>
        </p:nvSpPr>
        <p:spPr>
          <a:xfrm>
            <a:off x="1889760" y="1899820"/>
            <a:ext cx="9858103" cy="4581900"/>
          </a:xfrm>
        </p:spPr>
        <p:txBody>
          <a:bodyPr>
            <a:normAutofit lnSpcReduction="10000"/>
          </a:bodyPr>
          <a:lstStyle/>
          <a:p>
            <a:r>
              <a:rPr lang="en-US" sz="3200" dirty="0"/>
              <a:t>Is it safer ?</a:t>
            </a:r>
          </a:p>
          <a:p>
            <a:r>
              <a:rPr lang="en-US" sz="3200" dirty="0"/>
              <a:t>Is it more timely?</a:t>
            </a:r>
          </a:p>
          <a:p>
            <a:r>
              <a:rPr lang="en-US" sz="3200" dirty="0"/>
              <a:t>Is it closer to best practice/ is best practice ?</a:t>
            </a:r>
          </a:p>
          <a:p>
            <a:r>
              <a:rPr lang="en-US" sz="3200" dirty="0"/>
              <a:t>Is it better use of the patients time/ our time/ resources?</a:t>
            </a:r>
          </a:p>
          <a:p>
            <a:r>
              <a:rPr lang="en-US" sz="3200" dirty="0"/>
              <a:t>Is it fairer for all our patients &amp; no one is excluded?</a:t>
            </a:r>
          </a:p>
          <a:p>
            <a:r>
              <a:rPr lang="en-US" sz="3200" dirty="0"/>
              <a:t>Is it focused on the person/ patient’s needs &amp; experience?</a:t>
            </a:r>
          </a:p>
          <a:p>
            <a:r>
              <a:rPr lang="en-US" sz="3200" dirty="0"/>
              <a:t>Is it sustainable over time? </a:t>
            </a:r>
            <a:endParaRPr lang="en-GB" sz="3200" dirty="0"/>
          </a:p>
        </p:txBody>
      </p:sp>
      <p:sp>
        <p:nvSpPr>
          <p:cNvPr id="3" name="Title 2">
            <a:extLst>
              <a:ext uri="{FF2B5EF4-FFF2-40B4-BE49-F238E27FC236}">
                <a16:creationId xmlns:a16="http://schemas.microsoft.com/office/drawing/2014/main" id="{4B401730-FF1A-4DCB-B964-1058827C8122}"/>
              </a:ext>
            </a:extLst>
          </p:cNvPr>
          <p:cNvSpPr>
            <a:spLocks noGrp="1"/>
          </p:cNvSpPr>
          <p:nvPr>
            <p:ph type="title"/>
          </p:nvPr>
        </p:nvSpPr>
        <p:spPr>
          <a:xfrm>
            <a:off x="1889760" y="854465"/>
            <a:ext cx="9858103" cy="611649"/>
          </a:xfrm>
          <a:solidFill>
            <a:schemeClr val="accent1">
              <a:lumMod val="20000"/>
              <a:lumOff val="80000"/>
            </a:schemeClr>
          </a:solidFill>
        </p:spPr>
        <p:txBody>
          <a:bodyPr/>
          <a:lstStyle/>
          <a:p>
            <a:r>
              <a:rPr lang="en-US" sz="3200" dirty="0">
                <a:solidFill>
                  <a:schemeClr val="tx1"/>
                </a:solidFill>
              </a:rPr>
              <a:t>The definition of improvement is one or more of these</a:t>
            </a:r>
            <a:endParaRPr lang="en-GB" sz="3200" dirty="0">
              <a:solidFill>
                <a:schemeClr val="tx1"/>
              </a:solidFill>
            </a:endParaRPr>
          </a:p>
        </p:txBody>
      </p:sp>
      <p:sp>
        <p:nvSpPr>
          <p:cNvPr id="5" name="TextBox 4">
            <a:extLst>
              <a:ext uri="{FF2B5EF4-FFF2-40B4-BE49-F238E27FC236}">
                <a16:creationId xmlns:a16="http://schemas.microsoft.com/office/drawing/2014/main" id="{A5FC1609-4EE3-4ADE-8908-074276E2B30B}"/>
              </a:ext>
            </a:extLst>
          </p:cNvPr>
          <p:cNvSpPr txBox="1"/>
          <p:nvPr/>
        </p:nvSpPr>
        <p:spPr>
          <a:xfrm>
            <a:off x="783771" y="1649628"/>
            <a:ext cx="1027611" cy="4832092"/>
          </a:xfrm>
          <a:prstGeom prst="rect">
            <a:avLst/>
          </a:prstGeom>
          <a:solidFill>
            <a:schemeClr val="accent1">
              <a:lumMod val="20000"/>
              <a:lumOff val="80000"/>
            </a:schemeClr>
          </a:solidFill>
        </p:spPr>
        <p:txBody>
          <a:bodyPr wrap="square" rtlCol="0">
            <a:spAutoFit/>
          </a:bodyPr>
          <a:lstStyle/>
          <a:p>
            <a:pPr algn="ctr"/>
            <a:r>
              <a:rPr lang="en-US" sz="4400" dirty="0"/>
              <a:t>S</a:t>
            </a:r>
          </a:p>
          <a:p>
            <a:pPr algn="ctr"/>
            <a:r>
              <a:rPr lang="en-US" sz="4400" dirty="0"/>
              <a:t>T</a:t>
            </a:r>
          </a:p>
          <a:p>
            <a:pPr algn="ctr"/>
            <a:r>
              <a:rPr lang="en-US" sz="4400" dirty="0"/>
              <a:t>E</a:t>
            </a:r>
          </a:p>
          <a:p>
            <a:pPr algn="ctr"/>
            <a:r>
              <a:rPr lang="en-US" sz="4400" dirty="0"/>
              <a:t>E</a:t>
            </a:r>
          </a:p>
          <a:p>
            <a:pPr algn="ctr"/>
            <a:r>
              <a:rPr lang="en-US" sz="4400" dirty="0"/>
              <a:t>E</a:t>
            </a:r>
          </a:p>
          <a:p>
            <a:pPr algn="ctr"/>
            <a:r>
              <a:rPr lang="en-US" sz="4400" dirty="0"/>
              <a:t>P</a:t>
            </a:r>
          </a:p>
          <a:p>
            <a:pPr algn="ctr"/>
            <a:r>
              <a:rPr lang="en-US" sz="4400" dirty="0"/>
              <a:t>S</a:t>
            </a:r>
            <a:endParaRPr lang="en-GB" sz="4400" dirty="0"/>
          </a:p>
        </p:txBody>
      </p:sp>
      <p:sp>
        <p:nvSpPr>
          <p:cNvPr id="4" name="Rectangle 2">
            <a:extLst>
              <a:ext uri="{FF2B5EF4-FFF2-40B4-BE49-F238E27FC236}">
                <a16:creationId xmlns:a16="http://schemas.microsoft.com/office/drawing/2014/main" id="{80C71467-A056-4D82-B9DA-FCCBB55A1BAF}"/>
              </a:ext>
            </a:extLst>
          </p:cNvPr>
          <p:cNvSpPr>
            <a:spLocks noChangeArrowheads="1"/>
          </p:cNvSpPr>
          <p:nvPr/>
        </p:nvSpPr>
        <p:spPr bwMode="auto">
          <a:xfrm>
            <a:off x="0" y="300889"/>
            <a:ext cx="10139082" cy="400110"/>
          </a:xfrm>
          <a:prstGeom prst="rect">
            <a:avLst/>
          </a:prstGeom>
          <a:solidFill>
            <a:srgbClr val="A5C24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a:ln>
                  <a:noFill/>
                </a:ln>
                <a:solidFill>
                  <a:srgbClr val="000000"/>
                </a:solidFill>
                <a:effectLst/>
                <a:latin typeface="Berlin Sans FB Demi" panose="020E0802020502020306" pitchFamily="34" charset="0"/>
                <a:ea typeface="Calibri" panose="020F0502020204030204" pitchFamily="34" charset="0"/>
                <a:cs typeface="Times New Roman" panose="02020603050405020304" pitchFamily="18" charset="0"/>
              </a:rPr>
              <a:t>SEAMLESS TRANSITION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pic>
        <p:nvPicPr>
          <p:cNvPr id="1025" name="Picture 6">
            <a:extLst>
              <a:ext uri="{FF2B5EF4-FFF2-40B4-BE49-F238E27FC236}">
                <a16:creationId xmlns:a16="http://schemas.microsoft.com/office/drawing/2014/main" id="{A619CFBE-A96C-484B-BA54-37D9B60523C4}"/>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14400" y="724446"/>
            <a:ext cx="737184" cy="7830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4180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5C827-2F23-B268-2330-05FF79D16ACF}"/>
              </a:ext>
            </a:extLst>
          </p:cNvPr>
          <p:cNvSpPr>
            <a:spLocks noGrp="1"/>
          </p:cNvSpPr>
          <p:nvPr>
            <p:ph type="title"/>
          </p:nvPr>
        </p:nvSpPr>
        <p:spPr>
          <a:solidFill>
            <a:srgbClr val="92D050"/>
          </a:solidFill>
        </p:spPr>
        <p:txBody>
          <a:bodyPr/>
          <a:lstStyle/>
          <a:p>
            <a:pPr algn="ctr"/>
            <a:r>
              <a:rPr lang="en-US" dirty="0"/>
              <a:t>Measurement for IMPROVEMENT requires us to think like clinicians (about how we work)</a:t>
            </a:r>
            <a:endParaRPr lang="en-GB" dirty="0"/>
          </a:p>
        </p:txBody>
      </p:sp>
      <p:sp>
        <p:nvSpPr>
          <p:cNvPr id="3" name="Content Placeholder 2">
            <a:extLst>
              <a:ext uri="{FF2B5EF4-FFF2-40B4-BE49-F238E27FC236}">
                <a16:creationId xmlns:a16="http://schemas.microsoft.com/office/drawing/2014/main" id="{66DBDB25-D10A-E29F-4F5F-0424556F8233}"/>
              </a:ext>
            </a:extLst>
          </p:cNvPr>
          <p:cNvSpPr>
            <a:spLocks noGrp="1"/>
          </p:cNvSpPr>
          <p:nvPr>
            <p:ph sz="half" idx="1"/>
          </p:nvPr>
        </p:nvSpPr>
        <p:spPr>
          <a:xfrm>
            <a:off x="838200" y="1825625"/>
            <a:ext cx="3235960" cy="4667250"/>
          </a:xfrm>
          <a:solidFill>
            <a:schemeClr val="accent2">
              <a:lumMod val="60000"/>
              <a:lumOff val="40000"/>
            </a:schemeClr>
          </a:solidFill>
        </p:spPr>
        <p:txBody>
          <a:bodyPr>
            <a:normAutofit fontScale="70000" lnSpcReduction="20000"/>
          </a:bodyPr>
          <a:lstStyle/>
          <a:p>
            <a:r>
              <a:rPr lang="en-US" dirty="0"/>
              <a:t>What is the situation?</a:t>
            </a:r>
          </a:p>
          <a:p>
            <a:r>
              <a:rPr lang="en-US" dirty="0"/>
              <a:t>What will tell me what is going on?</a:t>
            </a:r>
          </a:p>
          <a:p>
            <a:r>
              <a:rPr lang="en-US" dirty="0"/>
              <a:t>How do I measure these things?</a:t>
            </a:r>
          </a:p>
          <a:p>
            <a:r>
              <a:rPr lang="en-US" dirty="0"/>
              <a:t>What do I do to drive these measurements in the right direction?</a:t>
            </a:r>
          </a:p>
          <a:p>
            <a:r>
              <a:rPr lang="en-US" dirty="0"/>
              <a:t>Do I need to change how I measure them as the ‘system / person’ improves</a:t>
            </a:r>
          </a:p>
          <a:p>
            <a:endParaRPr lang="en-US" dirty="0"/>
          </a:p>
          <a:p>
            <a:r>
              <a:rPr lang="en-US" dirty="0"/>
              <a:t>What do I see as I sustain the improvements</a:t>
            </a:r>
            <a:endParaRPr lang="en-GB" dirty="0"/>
          </a:p>
        </p:txBody>
      </p:sp>
      <p:sp>
        <p:nvSpPr>
          <p:cNvPr id="4" name="Content Placeholder 3">
            <a:extLst>
              <a:ext uri="{FF2B5EF4-FFF2-40B4-BE49-F238E27FC236}">
                <a16:creationId xmlns:a16="http://schemas.microsoft.com/office/drawing/2014/main" id="{FE00E5B0-8DD2-98EF-A4FF-D8AD555DF283}"/>
              </a:ext>
            </a:extLst>
          </p:cNvPr>
          <p:cNvSpPr>
            <a:spLocks noGrp="1"/>
          </p:cNvSpPr>
          <p:nvPr>
            <p:ph sz="half" idx="2"/>
          </p:nvPr>
        </p:nvSpPr>
        <p:spPr>
          <a:xfrm>
            <a:off x="5120640" y="1825624"/>
            <a:ext cx="6233160" cy="4900295"/>
          </a:xfrm>
        </p:spPr>
        <p:txBody>
          <a:bodyPr>
            <a:normAutofit fontScale="70000" lnSpcReduction="20000"/>
          </a:bodyPr>
          <a:lstStyle/>
          <a:p>
            <a:r>
              <a:rPr lang="en-US" dirty="0"/>
              <a:t>Fishbone, process map, stakeholder discussions, existing data, discussions, honesty</a:t>
            </a:r>
          </a:p>
          <a:p>
            <a:r>
              <a:rPr lang="en-US" dirty="0"/>
              <a:t>How would my theories be seen to change things if they work in practice? </a:t>
            </a:r>
          </a:p>
          <a:p>
            <a:pPr marL="0" indent="0">
              <a:buNone/>
            </a:pPr>
            <a:endParaRPr lang="en-US" dirty="0"/>
          </a:p>
          <a:p>
            <a:r>
              <a:rPr lang="en-US" dirty="0"/>
              <a:t>What will we measure so we know change is moving things in the right direction?</a:t>
            </a:r>
          </a:p>
          <a:p>
            <a:r>
              <a:rPr lang="en-US" dirty="0"/>
              <a:t>What else can I adapt/ adopt to keep up the progress?</a:t>
            </a:r>
          </a:p>
          <a:p>
            <a:endParaRPr lang="en-US" dirty="0"/>
          </a:p>
          <a:p>
            <a:endParaRPr lang="en-US" dirty="0"/>
          </a:p>
          <a:p>
            <a:pPr marL="514350" indent="-514350">
              <a:buFont typeface="+mj-lt"/>
              <a:buAutoNum type="arabicPeriod"/>
            </a:pPr>
            <a:r>
              <a:rPr lang="en-US" dirty="0"/>
              <a:t>It feels better (me and patient)</a:t>
            </a:r>
          </a:p>
          <a:p>
            <a:pPr marL="514350" indent="-514350">
              <a:buFont typeface="+mj-lt"/>
              <a:buAutoNum type="arabicPeriod"/>
            </a:pPr>
            <a:r>
              <a:rPr lang="en-US" dirty="0"/>
              <a:t>It is better (process measures)</a:t>
            </a:r>
          </a:p>
          <a:p>
            <a:pPr marL="514350" indent="-514350">
              <a:buFont typeface="+mj-lt"/>
              <a:buAutoNum type="arabicPeriod"/>
            </a:pPr>
            <a:r>
              <a:rPr lang="en-US" dirty="0"/>
              <a:t>The outcome has improved (the whole purpose of the changes) </a:t>
            </a:r>
          </a:p>
          <a:p>
            <a:pPr marL="514350" indent="-514350">
              <a:buFont typeface="+mj-lt"/>
              <a:buAutoNum type="arabicPeriod"/>
            </a:pPr>
            <a:r>
              <a:rPr lang="en-US" dirty="0"/>
              <a:t>Nothing untoward is happening behind the scenes</a:t>
            </a:r>
            <a:endParaRPr lang="en-GB" dirty="0"/>
          </a:p>
        </p:txBody>
      </p:sp>
      <p:sp>
        <p:nvSpPr>
          <p:cNvPr id="5" name="Arrow: Right 4">
            <a:extLst>
              <a:ext uri="{FF2B5EF4-FFF2-40B4-BE49-F238E27FC236}">
                <a16:creationId xmlns:a16="http://schemas.microsoft.com/office/drawing/2014/main" id="{2E81A170-15D7-27E5-5CE3-71707FA04C1E}"/>
              </a:ext>
            </a:extLst>
          </p:cNvPr>
          <p:cNvSpPr/>
          <p:nvPr/>
        </p:nvSpPr>
        <p:spPr>
          <a:xfrm>
            <a:off x="4541520" y="2090341"/>
            <a:ext cx="650240" cy="3454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rrow: Right 6">
            <a:extLst>
              <a:ext uri="{FF2B5EF4-FFF2-40B4-BE49-F238E27FC236}">
                <a16:creationId xmlns:a16="http://schemas.microsoft.com/office/drawing/2014/main" id="{B4537F02-73AC-F8CC-E93E-4B86FAAB8853}"/>
              </a:ext>
            </a:extLst>
          </p:cNvPr>
          <p:cNvSpPr/>
          <p:nvPr/>
        </p:nvSpPr>
        <p:spPr>
          <a:xfrm>
            <a:off x="4526280" y="3697168"/>
            <a:ext cx="650240" cy="3454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Right 7">
            <a:extLst>
              <a:ext uri="{FF2B5EF4-FFF2-40B4-BE49-F238E27FC236}">
                <a16:creationId xmlns:a16="http://schemas.microsoft.com/office/drawing/2014/main" id="{A63E98BE-E48F-9404-0CA2-6186FBD3B909}"/>
              </a:ext>
            </a:extLst>
          </p:cNvPr>
          <p:cNvSpPr/>
          <p:nvPr/>
        </p:nvSpPr>
        <p:spPr>
          <a:xfrm>
            <a:off x="4328160" y="5303995"/>
            <a:ext cx="792480" cy="7049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66105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E56F9-FC47-4420-95EE-0A74A5255286}"/>
              </a:ext>
            </a:extLst>
          </p:cNvPr>
          <p:cNvSpPr>
            <a:spLocks noGrp="1"/>
          </p:cNvSpPr>
          <p:nvPr>
            <p:ph type="title"/>
          </p:nvPr>
        </p:nvSpPr>
        <p:spPr>
          <a:xfrm>
            <a:off x="5394959" y="365125"/>
            <a:ext cx="6681707" cy="988187"/>
          </a:xfrm>
          <a:solidFill>
            <a:srgbClr val="86C755"/>
          </a:solidFill>
        </p:spPr>
        <p:txBody>
          <a:bodyPr/>
          <a:lstStyle/>
          <a:p>
            <a:pPr algn="ctr"/>
            <a:r>
              <a:rPr lang="en-US" dirty="0"/>
              <a:t>The measurement journey </a:t>
            </a:r>
            <a:endParaRPr lang="en-GB" dirty="0"/>
          </a:p>
        </p:txBody>
      </p:sp>
      <p:pic>
        <p:nvPicPr>
          <p:cNvPr id="5" name="image12.png" descr="image4.png">
            <a:extLst>
              <a:ext uri="{FF2B5EF4-FFF2-40B4-BE49-F238E27FC236}">
                <a16:creationId xmlns:a16="http://schemas.microsoft.com/office/drawing/2014/main" id="{375EE9BF-6D8E-4A5D-AAD3-02B8EA2A2F13}"/>
              </a:ext>
            </a:extLst>
          </p:cNvPr>
          <p:cNvPicPr>
            <a:picLocks noGrp="1" noChangeAspect="1"/>
          </p:cNvPicPr>
          <p:nvPr>
            <p:ph sz="half" idx="1"/>
          </p:nvPr>
        </p:nvPicPr>
        <p:blipFill>
          <a:blip r:embed="rId2"/>
          <a:stretch>
            <a:fillRect/>
          </a:stretch>
        </p:blipFill>
        <p:spPr>
          <a:xfrm>
            <a:off x="825864" y="553878"/>
            <a:ext cx="3945776" cy="5750243"/>
          </a:xfrm>
          <a:prstGeom prst="rect">
            <a:avLst/>
          </a:prstGeom>
          <a:ln w="12700">
            <a:miter lim="400000"/>
          </a:ln>
        </p:spPr>
      </p:pic>
      <p:pic>
        <p:nvPicPr>
          <p:cNvPr id="15" name="Content Placeholder 14">
            <a:extLst>
              <a:ext uri="{FF2B5EF4-FFF2-40B4-BE49-F238E27FC236}">
                <a16:creationId xmlns:a16="http://schemas.microsoft.com/office/drawing/2014/main" id="{9147AA45-9887-4DB6-A3A0-1C295BF3527C}"/>
              </a:ext>
            </a:extLst>
          </p:cNvPr>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5773683" y="1828801"/>
            <a:ext cx="6302984" cy="4580708"/>
          </a:xfrm>
        </p:spPr>
      </p:pic>
    </p:spTree>
    <p:extLst>
      <p:ext uri="{BB962C8B-B14F-4D97-AF65-F5344CB8AC3E}">
        <p14:creationId xmlns:p14="http://schemas.microsoft.com/office/powerpoint/2010/main" val="3152000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6754"/>
            <a:ext cx="12192000" cy="1062446"/>
          </a:xfrm>
          <a:solidFill>
            <a:srgbClr val="86C755"/>
          </a:solidFill>
        </p:spPr>
        <p:txBody>
          <a:bodyPr>
            <a:normAutofit/>
          </a:bodyPr>
          <a:lstStyle/>
          <a:p>
            <a:r>
              <a:rPr lang="en-GB" sz="3200" b="1" dirty="0"/>
              <a:t>Small tests of change build will and knowledge of what works (or does not) </a:t>
            </a:r>
          </a:p>
        </p:txBody>
      </p:sp>
      <p:pic>
        <p:nvPicPr>
          <p:cNvPr id="4" name="Content Placeholder 3"/>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0" y="1484432"/>
            <a:ext cx="11547565" cy="5445224"/>
          </a:xfrm>
        </p:spPr>
      </p:pic>
      <p:sp>
        <p:nvSpPr>
          <p:cNvPr id="3" name="TextBox 2">
            <a:extLst>
              <a:ext uri="{FF2B5EF4-FFF2-40B4-BE49-F238E27FC236}">
                <a16:creationId xmlns:a16="http://schemas.microsoft.com/office/drawing/2014/main" id="{A50A84BC-B1E7-46DA-A4A1-B9BEBD8C7DBE}"/>
              </a:ext>
            </a:extLst>
          </p:cNvPr>
          <p:cNvSpPr txBox="1"/>
          <p:nvPr/>
        </p:nvSpPr>
        <p:spPr>
          <a:xfrm>
            <a:off x="2960914" y="1641100"/>
            <a:ext cx="4206240" cy="338554"/>
          </a:xfrm>
          <a:prstGeom prst="rect">
            <a:avLst/>
          </a:prstGeom>
          <a:solidFill>
            <a:schemeClr val="accent1">
              <a:lumMod val="20000"/>
              <a:lumOff val="80000"/>
            </a:schemeClr>
          </a:solidFill>
        </p:spPr>
        <p:txBody>
          <a:bodyPr wrap="square" rtlCol="0">
            <a:spAutoFit/>
          </a:bodyPr>
          <a:lstStyle/>
          <a:p>
            <a:pPr algn="ctr"/>
            <a:r>
              <a:rPr lang="en-US" sz="1600" dirty="0"/>
              <a:t>The small problem we are focusing on right now </a:t>
            </a:r>
            <a:endParaRPr lang="en-GB" sz="1600" dirty="0"/>
          </a:p>
        </p:txBody>
      </p:sp>
      <p:sp>
        <p:nvSpPr>
          <p:cNvPr id="5" name="TextBox 4">
            <a:extLst>
              <a:ext uri="{FF2B5EF4-FFF2-40B4-BE49-F238E27FC236}">
                <a16:creationId xmlns:a16="http://schemas.microsoft.com/office/drawing/2014/main" id="{94C786AB-C3D6-42E6-8E43-7A49D220E81F}"/>
              </a:ext>
            </a:extLst>
          </p:cNvPr>
          <p:cNvSpPr txBox="1"/>
          <p:nvPr/>
        </p:nvSpPr>
        <p:spPr>
          <a:xfrm>
            <a:off x="2958013" y="2107474"/>
            <a:ext cx="7750628" cy="584775"/>
          </a:xfrm>
          <a:prstGeom prst="rect">
            <a:avLst/>
          </a:prstGeom>
          <a:solidFill>
            <a:schemeClr val="accent1">
              <a:lumMod val="20000"/>
              <a:lumOff val="80000"/>
            </a:schemeClr>
          </a:solidFill>
        </p:spPr>
        <p:txBody>
          <a:bodyPr wrap="square" rtlCol="0">
            <a:spAutoFit/>
          </a:bodyPr>
          <a:lstStyle/>
          <a:p>
            <a:r>
              <a:rPr lang="en-US" sz="1600" dirty="0"/>
              <a:t>What we are aiming to achieve with this change/ what is our theory behind why this is the thing to do next  </a:t>
            </a:r>
            <a:endParaRPr lang="en-GB" sz="1600" dirty="0"/>
          </a:p>
        </p:txBody>
      </p:sp>
      <p:sp>
        <p:nvSpPr>
          <p:cNvPr id="6" name="TextBox 5">
            <a:extLst>
              <a:ext uri="{FF2B5EF4-FFF2-40B4-BE49-F238E27FC236}">
                <a16:creationId xmlns:a16="http://schemas.microsoft.com/office/drawing/2014/main" id="{FCE1E9A7-CCC0-4D94-B60E-0698709F868E}"/>
              </a:ext>
            </a:extLst>
          </p:cNvPr>
          <p:cNvSpPr txBox="1"/>
          <p:nvPr/>
        </p:nvSpPr>
        <p:spPr>
          <a:xfrm>
            <a:off x="1001486" y="3622766"/>
            <a:ext cx="1088571" cy="1323439"/>
          </a:xfrm>
          <a:prstGeom prst="rect">
            <a:avLst/>
          </a:prstGeom>
          <a:solidFill>
            <a:schemeClr val="accent1">
              <a:lumMod val="20000"/>
              <a:lumOff val="80000"/>
            </a:schemeClr>
          </a:solidFill>
        </p:spPr>
        <p:txBody>
          <a:bodyPr wrap="square" rtlCol="0">
            <a:spAutoFit/>
          </a:bodyPr>
          <a:lstStyle/>
          <a:p>
            <a:pPr algn="ctr"/>
            <a:r>
              <a:rPr lang="en-US" sz="1600" dirty="0"/>
              <a:t>Describe the change we are making </a:t>
            </a:r>
            <a:endParaRPr lang="en-GB" sz="1600" dirty="0"/>
          </a:p>
        </p:txBody>
      </p:sp>
      <p:sp>
        <p:nvSpPr>
          <p:cNvPr id="9" name="TextBox 8">
            <a:extLst>
              <a:ext uri="{FF2B5EF4-FFF2-40B4-BE49-F238E27FC236}">
                <a16:creationId xmlns:a16="http://schemas.microsoft.com/office/drawing/2014/main" id="{A13414D9-0394-4343-A265-D9BA070B248A}"/>
              </a:ext>
            </a:extLst>
          </p:cNvPr>
          <p:cNvSpPr txBox="1"/>
          <p:nvPr/>
        </p:nvSpPr>
        <p:spPr>
          <a:xfrm>
            <a:off x="8978538" y="3500288"/>
            <a:ext cx="1558834" cy="1077218"/>
          </a:xfrm>
          <a:prstGeom prst="rect">
            <a:avLst/>
          </a:prstGeom>
          <a:solidFill>
            <a:schemeClr val="accent1">
              <a:lumMod val="20000"/>
              <a:lumOff val="80000"/>
            </a:schemeClr>
          </a:solidFill>
        </p:spPr>
        <p:txBody>
          <a:bodyPr wrap="square" rtlCol="0">
            <a:spAutoFit/>
          </a:bodyPr>
          <a:lstStyle/>
          <a:p>
            <a:r>
              <a:rPr lang="en-US" sz="1600" dirty="0"/>
              <a:t>How would we know this change had improved things </a:t>
            </a:r>
            <a:endParaRPr lang="en-GB" sz="1600" dirty="0"/>
          </a:p>
        </p:txBody>
      </p:sp>
      <p:sp>
        <p:nvSpPr>
          <p:cNvPr id="10" name="TextBox 9">
            <a:extLst>
              <a:ext uri="{FF2B5EF4-FFF2-40B4-BE49-F238E27FC236}">
                <a16:creationId xmlns:a16="http://schemas.microsoft.com/office/drawing/2014/main" id="{7B19EF45-90A6-4046-81D0-2032D93E10D9}"/>
              </a:ext>
            </a:extLst>
          </p:cNvPr>
          <p:cNvSpPr txBox="1"/>
          <p:nvPr/>
        </p:nvSpPr>
        <p:spPr>
          <a:xfrm>
            <a:off x="2007327" y="6273225"/>
            <a:ext cx="7750628" cy="584775"/>
          </a:xfrm>
          <a:prstGeom prst="rect">
            <a:avLst/>
          </a:prstGeom>
          <a:solidFill>
            <a:schemeClr val="accent1">
              <a:lumMod val="20000"/>
              <a:lumOff val="80000"/>
            </a:schemeClr>
          </a:solidFill>
        </p:spPr>
        <p:txBody>
          <a:bodyPr wrap="square" rtlCol="0">
            <a:spAutoFit/>
          </a:bodyPr>
          <a:lstStyle/>
          <a:p>
            <a:r>
              <a:rPr lang="en-US" sz="1600" dirty="0"/>
              <a:t>Before we test this out what do we predict is going to happen- this then feeds into what we could/ should measure-   we have a theory so this is how we build it into out plan </a:t>
            </a:r>
            <a:endParaRPr lang="en-GB" sz="1600" dirty="0"/>
          </a:p>
        </p:txBody>
      </p:sp>
      <p:sp>
        <p:nvSpPr>
          <p:cNvPr id="11" name="TextBox 10">
            <a:extLst>
              <a:ext uri="{FF2B5EF4-FFF2-40B4-BE49-F238E27FC236}">
                <a16:creationId xmlns:a16="http://schemas.microsoft.com/office/drawing/2014/main" id="{D48C98B4-D2A5-4539-8C23-CD26B4022509}"/>
              </a:ext>
            </a:extLst>
          </p:cNvPr>
          <p:cNvSpPr txBox="1"/>
          <p:nvPr/>
        </p:nvSpPr>
        <p:spPr>
          <a:xfrm>
            <a:off x="3721825" y="4697492"/>
            <a:ext cx="1898469" cy="830997"/>
          </a:xfrm>
          <a:prstGeom prst="rect">
            <a:avLst/>
          </a:prstGeom>
          <a:solidFill>
            <a:schemeClr val="accent1">
              <a:lumMod val="20000"/>
              <a:lumOff val="80000"/>
            </a:schemeClr>
          </a:solidFill>
        </p:spPr>
        <p:txBody>
          <a:bodyPr wrap="square" rtlCol="0">
            <a:spAutoFit/>
          </a:bodyPr>
          <a:lstStyle/>
          <a:p>
            <a:r>
              <a:rPr lang="en-US" sz="1600" dirty="0"/>
              <a:t>What happened</a:t>
            </a:r>
          </a:p>
          <a:p>
            <a:r>
              <a:rPr lang="en-US" sz="1600" dirty="0"/>
              <a:t>What did our measurement show</a:t>
            </a:r>
            <a:endParaRPr lang="en-GB" sz="1600" dirty="0"/>
          </a:p>
        </p:txBody>
      </p:sp>
      <p:sp>
        <p:nvSpPr>
          <p:cNvPr id="12" name="TextBox 11">
            <a:extLst>
              <a:ext uri="{FF2B5EF4-FFF2-40B4-BE49-F238E27FC236}">
                <a16:creationId xmlns:a16="http://schemas.microsoft.com/office/drawing/2014/main" id="{5AA0A4C6-A1F0-4608-9D9C-995B5669CEDF}"/>
              </a:ext>
            </a:extLst>
          </p:cNvPr>
          <p:cNvSpPr txBox="1"/>
          <p:nvPr/>
        </p:nvSpPr>
        <p:spPr>
          <a:xfrm>
            <a:off x="6531428" y="3361155"/>
            <a:ext cx="1271452" cy="584775"/>
          </a:xfrm>
          <a:prstGeom prst="rect">
            <a:avLst/>
          </a:prstGeom>
          <a:solidFill>
            <a:schemeClr val="accent1">
              <a:lumMod val="20000"/>
              <a:lumOff val="80000"/>
            </a:schemeClr>
          </a:solidFill>
        </p:spPr>
        <p:txBody>
          <a:bodyPr wrap="square" rtlCol="0">
            <a:spAutoFit/>
          </a:bodyPr>
          <a:lstStyle/>
          <a:p>
            <a:r>
              <a:rPr lang="en-US" sz="1600" dirty="0"/>
              <a:t>Describe step by step</a:t>
            </a:r>
            <a:endParaRPr lang="en-GB" sz="1600" dirty="0"/>
          </a:p>
        </p:txBody>
      </p:sp>
      <p:sp>
        <p:nvSpPr>
          <p:cNvPr id="13" name="TextBox 12">
            <a:extLst>
              <a:ext uri="{FF2B5EF4-FFF2-40B4-BE49-F238E27FC236}">
                <a16:creationId xmlns:a16="http://schemas.microsoft.com/office/drawing/2014/main" id="{AB0442D5-AE51-49BB-A24B-ED198130F401}"/>
              </a:ext>
            </a:extLst>
          </p:cNvPr>
          <p:cNvSpPr txBox="1"/>
          <p:nvPr/>
        </p:nvSpPr>
        <p:spPr>
          <a:xfrm>
            <a:off x="5895703" y="4697492"/>
            <a:ext cx="1698172" cy="1077218"/>
          </a:xfrm>
          <a:prstGeom prst="rect">
            <a:avLst/>
          </a:prstGeom>
          <a:solidFill>
            <a:schemeClr val="accent1">
              <a:lumMod val="20000"/>
              <a:lumOff val="80000"/>
            </a:schemeClr>
          </a:solidFill>
        </p:spPr>
        <p:txBody>
          <a:bodyPr wrap="square" rtlCol="0">
            <a:spAutoFit/>
          </a:bodyPr>
          <a:lstStyle/>
          <a:p>
            <a:r>
              <a:rPr lang="en-US" sz="1600" dirty="0"/>
              <a:t>Do it as agreed any change is in the next test not this one </a:t>
            </a:r>
            <a:endParaRPr lang="en-GB" sz="1600" dirty="0"/>
          </a:p>
        </p:txBody>
      </p:sp>
    </p:spTree>
    <p:extLst>
      <p:ext uri="{BB962C8B-B14F-4D97-AF65-F5344CB8AC3E}">
        <p14:creationId xmlns:p14="http://schemas.microsoft.com/office/powerpoint/2010/main" val="1637293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9" grpId="0" animBg="1"/>
      <p:bldP spid="10" grpId="0" animBg="1"/>
      <p:bldP spid="11"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B3CC7-16F0-484B-855A-43A9CBA09AB2}"/>
              </a:ext>
            </a:extLst>
          </p:cNvPr>
          <p:cNvSpPr>
            <a:spLocks noGrp="1"/>
          </p:cNvSpPr>
          <p:nvPr>
            <p:ph type="title"/>
          </p:nvPr>
        </p:nvSpPr>
        <p:spPr>
          <a:xfrm>
            <a:off x="0" y="365125"/>
            <a:ext cx="12192000" cy="685421"/>
          </a:xfrm>
          <a:solidFill>
            <a:srgbClr val="86C755"/>
          </a:solidFill>
        </p:spPr>
        <p:txBody>
          <a:bodyPr>
            <a:normAutofit fontScale="90000"/>
          </a:bodyPr>
          <a:lstStyle/>
          <a:p>
            <a:pPr algn="ctr"/>
            <a:r>
              <a:rPr lang="en-US" dirty="0"/>
              <a:t>Meet, discuss and then agree the next steps</a:t>
            </a:r>
            <a:endParaRPr lang="en-GB" dirty="0"/>
          </a:p>
        </p:txBody>
      </p:sp>
      <p:sp>
        <p:nvSpPr>
          <p:cNvPr id="3" name="Content Placeholder 2">
            <a:extLst>
              <a:ext uri="{FF2B5EF4-FFF2-40B4-BE49-F238E27FC236}">
                <a16:creationId xmlns:a16="http://schemas.microsoft.com/office/drawing/2014/main" id="{D2A2BB22-F59E-4E26-93AA-BDC673E4A542}"/>
              </a:ext>
            </a:extLst>
          </p:cNvPr>
          <p:cNvSpPr>
            <a:spLocks noGrp="1"/>
          </p:cNvSpPr>
          <p:nvPr>
            <p:ph sz="half" idx="1"/>
          </p:nvPr>
        </p:nvSpPr>
        <p:spPr>
          <a:solidFill>
            <a:schemeClr val="accent1">
              <a:lumMod val="20000"/>
              <a:lumOff val="80000"/>
            </a:schemeClr>
          </a:solidFill>
        </p:spPr>
        <p:txBody>
          <a:bodyPr>
            <a:normAutofit fontScale="92500" lnSpcReduction="20000"/>
          </a:bodyPr>
          <a:lstStyle/>
          <a:p>
            <a:pPr marL="0" indent="0" algn="ctr">
              <a:buNone/>
            </a:pPr>
            <a:r>
              <a:rPr lang="en-US" sz="4400" dirty="0"/>
              <a:t>ADOPT</a:t>
            </a:r>
          </a:p>
          <a:p>
            <a:pPr marL="0" indent="0" algn="ctr">
              <a:buNone/>
            </a:pPr>
            <a:endParaRPr lang="en-US" sz="4400" dirty="0"/>
          </a:p>
          <a:p>
            <a:pPr marL="0" indent="0" algn="ctr">
              <a:buNone/>
            </a:pPr>
            <a:endParaRPr lang="en-GB" sz="4400" dirty="0"/>
          </a:p>
        </p:txBody>
      </p:sp>
      <p:sp>
        <p:nvSpPr>
          <p:cNvPr id="4" name="Content Placeholder 3">
            <a:extLst>
              <a:ext uri="{FF2B5EF4-FFF2-40B4-BE49-F238E27FC236}">
                <a16:creationId xmlns:a16="http://schemas.microsoft.com/office/drawing/2014/main" id="{016D377A-8181-462B-AD1A-5A8C2BC720D9}"/>
              </a:ext>
            </a:extLst>
          </p:cNvPr>
          <p:cNvSpPr>
            <a:spLocks noGrp="1"/>
          </p:cNvSpPr>
          <p:nvPr>
            <p:ph sz="half" idx="2"/>
          </p:nvPr>
        </p:nvSpPr>
        <p:spPr/>
        <p:txBody>
          <a:bodyPr>
            <a:normAutofit fontScale="92500" lnSpcReduction="20000"/>
          </a:bodyPr>
          <a:lstStyle/>
          <a:p>
            <a:r>
              <a:rPr lang="en-US" dirty="0"/>
              <a:t>It seemed to deliver the improvement we were looking for</a:t>
            </a:r>
          </a:p>
          <a:p>
            <a:r>
              <a:rPr lang="en-US" dirty="0"/>
              <a:t>We could actually &amp; always do the work in this way</a:t>
            </a:r>
          </a:p>
          <a:p>
            <a:r>
              <a:rPr lang="en-US" dirty="0"/>
              <a:t>We will get better at working like this with a bit more practice</a:t>
            </a:r>
          </a:p>
          <a:p>
            <a:r>
              <a:rPr lang="en-US" dirty="0"/>
              <a:t>We need to test it out on other situations to check it is just as much an improvement what ever the ward/ day/ time/ patient </a:t>
            </a:r>
            <a:r>
              <a:rPr lang="en-US" dirty="0" err="1"/>
              <a:t>etc</a:t>
            </a:r>
            <a:endParaRPr lang="en-US" dirty="0"/>
          </a:p>
          <a:p>
            <a:r>
              <a:rPr lang="en-US" dirty="0"/>
              <a:t>This isn’t permanent unless we decide but we want to test this out further -   </a:t>
            </a:r>
            <a:endParaRPr lang="en-GB" dirty="0"/>
          </a:p>
        </p:txBody>
      </p:sp>
      <p:pic>
        <p:nvPicPr>
          <p:cNvPr id="5" name="Content Placeholder 14">
            <a:extLst>
              <a:ext uri="{FF2B5EF4-FFF2-40B4-BE49-F238E27FC236}">
                <a16:creationId xmlns:a16="http://schemas.microsoft.com/office/drawing/2014/main" id="{B6E46A6C-41EB-4BD6-A9D6-E31CF1D61FB6}"/>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262665" y="2729508"/>
            <a:ext cx="4332670" cy="3148778"/>
          </a:xfrm>
          <a:prstGeom prst="rect">
            <a:avLst/>
          </a:prstGeom>
        </p:spPr>
      </p:pic>
      <p:pic>
        <p:nvPicPr>
          <p:cNvPr id="6" name="Picture 6">
            <a:extLst>
              <a:ext uri="{FF2B5EF4-FFF2-40B4-BE49-F238E27FC236}">
                <a16:creationId xmlns:a16="http://schemas.microsoft.com/office/drawing/2014/main" id="{023FDAD5-3CD1-4217-9EE4-28EB8ED47EFB}"/>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98846" y="372862"/>
            <a:ext cx="667652" cy="626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8760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B3CC7-16F0-484B-855A-43A9CBA09AB2}"/>
              </a:ext>
            </a:extLst>
          </p:cNvPr>
          <p:cNvSpPr>
            <a:spLocks noGrp="1"/>
          </p:cNvSpPr>
          <p:nvPr>
            <p:ph type="title"/>
          </p:nvPr>
        </p:nvSpPr>
        <p:spPr>
          <a:xfrm>
            <a:off x="0" y="365125"/>
            <a:ext cx="12192000" cy="702101"/>
          </a:xfrm>
          <a:solidFill>
            <a:srgbClr val="86C755"/>
          </a:solidFill>
        </p:spPr>
        <p:txBody>
          <a:bodyPr/>
          <a:lstStyle/>
          <a:p>
            <a:pPr algn="ctr"/>
            <a:r>
              <a:rPr lang="en-US" dirty="0"/>
              <a:t>Meet, discuss and then agree the next steps</a:t>
            </a:r>
            <a:endParaRPr lang="en-GB" dirty="0"/>
          </a:p>
        </p:txBody>
      </p:sp>
      <p:sp>
        <p:nvSpPr>
          <p:cNvPr id="3" name="Content Placeholder 2">
            <a:extLst>
              <a:ext uri="{FF2B5EF4-FFF2-40B4-BE49-F238E27FC236}">
                <a16:creationId xmlns:a16="http://schemas.microsoft.com/office/drawing/2014/main" id="{D2A2BB22-F59E-4E26-93AA-BDC673E4A542}"/>
              </a:ext>
            </a:extLst>
          </p:cNvPr>
          <p:cNvSpPr>
            <a:spLocks noGrp="1"/>
          </p:cNvSpPr>
          <p:nvPr>
            <p:ph sz="half" idx="1"/>
          </p:nvPr>
        </p:nvSpPr>
        <p:spPr>
          <a:solidFill>
            <a:schemeClr val="accent1">
              <a:lumMod val="20000"/>
              <a:lumOff val="80000"/>
            </a:schemeClr>
          </a:solidFill>
        </p:spPr>
        <p:txBody>
          <a:bodyPr>
            <a:normAutofit/>
          </a:bodyPr>
          <a:lstStyle/>
          <a:p>
            <a:pPr marL="0" indent="0" algn="ctr">
              <a:buNone/>
            </a:pPr>
            <a:r>
              <a:rPr lang="en-US" sz="4400" dirty="0"/>
              <a:t>ADAPT</a:t>
            </a:r>
          </a:p>
          <a:p>
            <a:pPr marL="0" indent="0" algn="ctr">
              <a:buNone/>
            </a:pPr>
            <a:endParaRPr lang="en-US" sz="4400" dirty="0"/>
          </a:p>
          <a:p>
            <a:pPr marL="0" indent="0" algn="ctr">
              <a:buNone/>
            </a:pPr>
            <a:endParaRPr lang="en-GB" sz="4400" dirty="0"/>
          </a:p>
        </p:txBody>
      </p:sp>
      <p:sp>
        <p:nvSpPr>
          <p:cNvPr id="4" name="Content Placeholder 3">
            <a:extLst>
              <a:ext uri="{FF2B5EF4-FFF2-40B4-BE49-F238E27FC236}">
                <a16:creationId xmlns:a16="http://schemas.microsoft.com/office/drawing/2014/main" id="{016D377A-8181-462B-AD1A-5A8C2BC720D9}"/>
              </a:ext>
            </a:extLst>
          </p:cNvPr>
          <p:cNvSpPr>
            <a:spLocks noGrp="1"/>
          </p:cNvSpPr>
          <p:nvPr>
            <p:ph sz="half" idx="2"/>
          </p:nvPr>
        </p:nvSpPr>
        <p:spPr/>
        <p:txBody>
          <a:bodyPr>
            <a:normAutofit/>
          </a:bodyPr>
          <a:lstStyle/>
          <a:p>
            <a:r>
              <a:rPr lang="en-US" dirty="0"/>
              <a:t>We think with a tweak this will work even better</a:t>
            </a:r>
          </a:p>
          <a:p>
            <a:r>
              <a:rPr lang="en-US" dirty="0"/>
              <a:t>This isn’t permanent unless we decide but we want to test this out with a modification-  </a:t>
            </a:r>
          </a:p>
          <a:p>
            <a:r>
              <a:rPr lang="en-US" dirty="0"/>
              <a:t>Don’t change more than one thing at once or you won’t be able to decide what was the change that made the difference </a:t>
            </a:r>
            <a:endParaRPr lang="en-GB" dirty="0"/>
          </a:p>
        </p:txBody>
      </p:sp>
      <p:pic>
        <p:nvPicPr>
          <p:cNvPr id="5" name="Content Placeholder 14">
            <a:extLst>
              <a:ext uri="{FF2B5EF4-FFF2-40B4-BE49-F238E27FC236}">
                <a16:creationId xmlns:a16="http://schemas.microsoft.com/office/drawing/2014/main" id="{B6E46A6C-41EB-4BD6-A9D6-E31CF1D61FB6}"/>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262665" y="2729508"/>
            <a:ext cx="4332670" cy="3148778"/>
          </a:xfrm>
          <a:prstGeom prst="rect">
            <a:avLst/>
          </a:prstGeom>
        </p:spPr>
      </p:pic>
      <p:pic>
        <p:nvPicPr>
          <p:cNvPr id="6" name="Picture 6">
            <a:extLst>
              <a:ext uri="{FF2B5EF4-FFF2-40B4-BE49-F238E27FC236}">
                <a16:creationId xmlns:a16="http://schemas.microsoft.com/office/drawing/2014/main" id="{E76FE27D-4EE3-4E99-84A9-75504F1C1249}"/>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70427" y="394517"/>
            <a:ext cx="605629" cy="643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2723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B3CC7-16F0-484B-855A-43A9CBA09AB2}"/>
              </a:ext>
            </a:extLst>
          </p:cNvPr>
          <p:cNvSpPr>
            <a:spLocks noGrp="1"/>
          </p:cNvSpPr>
          <p:nvPr>
            <p:ph type="title"/>
          </p:nvPr>
        </p:nvSpPr>
        <p:spPr>
          <a:xfrm>
            <a:off x="0" y="365125"/>
            <a:ext cx="12192000" cy="695579"/>
          </a:xfrm>
          <a:solidFill>
            <a:srgbClr val="86C755"/>
          </a:solidFill>
        </p:spPr>
        <p:txBody>
          <a:bodyPr/>
          <a:lstStyle/>
          <a:p>
            <a:pPr algn="ctr"/>
            <a:r>
              <a:rPr lang="en-US" dirty="0"/>
              <a:t>Meet, discuss and then agree the next steps</a:t>
            </a:r>
            <a:endParaRPr lang="en-GB" dirty="0"/>
          </a:p>
        </p:txBody>
      </p:sp>
      <p:sp>
        <p:nvSpPr>
          <p:cNvPr id="3" name="Content Placeholder 2">
            <a:extLst>
              <a:ext uri="{FF2B5EF4-FFF2-40B4-BE49-F238E27FC236}">
                <a16:creationId xmlns:a16="http://schemas.microsoft.com/office/drawing/2014/main" id="{D2A2BB22-F59E-4E26-93AA-BDC673E4A542}"/>
              </a:ext>
            </a:extLst>
          </p:cNvPr>
          <p:cNvSpPr>
            <a:spLocks noGrp="1"/>
          </p:cNvSpPr>
          <p:nvPr>
            <p:ph sz="half" idx="1"/>
          </p:nvPr>
        </p:nvSpPr>
        <p:spPr>
          <a:solidFill>
            <a:schemeClr val="accent1">
              <a:lumMod val="20000"/>
              <a:lumOff val="80000"/>
            </a:schemeClr>
          </a:solidFill>
        </p:spPr>
        <p:txBody>
          <a:bodyPr>
            <a:normAutofit/>
          </a:bodyPr>
          <a:lstStyle/>
          <a:p>
            <a:pPr marL="0" indent="0" algn="ctr">
              <a:buNone/>
            </a:pPr>
            <a:r>
              <a:rPr lang="en-US" sz="4400" dirty="0"/>
              <a:t>ABANDON</a:t>
            </a:r>
          </a:p>
          <a:p>
            <a:pPr marL="0" indent="0" algn="ctr">
              <a:buNone/>
            </a:pPr>
            <a:endParaRPr lang="en-US" sz="4400" dirty="0"/>
          </a:p>
          <a:p>
            <a:pPr marL="0" indent="0" algn="ctr">
              <a:buNone/>
            </a:pPr>
            <a:endParaRPr lang="en-GB" sz="4400" dirty="0"/>
          </a:p>
        </p:txBody>
      </p:sp>
      <p:sp>
        <p:nvSpPr>
          <p:cNvPr id="4" name="Content Placeholder 3">
            <a:extLst>
              <a:ext uri="{FF2B5EF4-FFF2-40B4-BE49-F238E27FC236}">
                <a16:creationId xmlns:a16="http://schemas.microsoft.com/office/drawing/2014/main" id="{016D377A-8181-462B-AD1A-5A8C2BC720D9}"/>
              </a:ext>
            </a:extLst>
          </p:cNvPr>
          <p:cNvSpPr>
            <a:spLocks noGrp="1"/>
          </p:cNvSpPr>
          <p:nvPr>
            <p:ph sz="half" idx="2"/>
          </p:nvPr>
        </p:nvSpPr>
        <p:spPr/>
        <p:txBody>
          <a:bodyPr>
            <a:normAutofit/>
          </a:bodyPr>
          <a:lstStyle/>
          <a:p>
            <a:r>
              <a:rPr lang="en-US" dirty="0"/>
              <a:t>Our theory was well thought out but we overlooked some issues so this doesn’t work.</a:t>
            </a:r>
          </a:p>
          <a:p>
            <a:r>
              <a:rPr lang="en-US" dirty="0"/>
              <a:t>Lets regroup and rethink now we know what we know and how it impacts on our original idea</a:t>
            </a:r>
          </a:p>
          <a:p>
            <a:r>
              <a:rPr lang="en-US" dirty="0"/>
              <a:t>Rethink what we are trying to achieve and talk about this so the purpose is not lost</a:t>
            </a:r>
            <a:endParaRPr lang="en-GB" dirty="0"/>
          </a:p>
        </p:txBody>
      </p:sp>
      <p:pic>
        <p:nvPicPr>
          <p:cNvPr id="5" name="Content Placeholder 14">
            <a:extLst>
              <a:ext uri="{FF2B5EF4-FFF2-40B4-BE49-F238E27FC236}">
                <a16:creationId xmlns:a16="http://schemas.microsoft.com/office/drawing/2014/main" id="{B6E46A6C-41EB-4BD6-A9D6-E31CF1D61FB6}"/>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262665" y="2729508"/>
            <a:ext cx="4332670" cy="3148778"/>
          </a:xfrm>
          <a:prstGeom prst="rect">
            <a:avLst/>
          </a:prstGeom>
        </p:spPr>
      </p:pic>
      <p:pic>
        <p:nvPicPr>
          <p:cNvPr id="6" name="Picture 6">
            <a:extLst>
              <a:ext uri="{FF2B5EF4-FFF2-40B4-BE49-F238E27FC236}">
                <a16:creationId xmlns:a16="http://schemas.microsoft.com/office/drawing/2014/main" id="{EEE6A203-87D7-4E4C-A18E-19A3AE43E16F}"/>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 y="341940"/>
            <a:ext cx="676656" cy="718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267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Picture 1">
            <a:extLst>
              <a:ext uri="{FF2B5EF4-FFF2-40B4-BE49-F238E27FC236}">
                <a16:creationId xmlns:a16="http://schemas.microsoft.com/office/drawing/2014/main" id="{B3DEEDBD-5D0F-48F3-A45D-1B2044C7F595}"/>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61636" y="1029810"/>
            <a:ext cx="11868727" cy="522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Connector 2">
            <a:extLst>
              <a:ext uri="{FF2B5EF4-FFF2-40B4-BE49-F238E27FC236}">
                <a16:creationId xmlns:a16="http://schemas.microsoft.com/office/drawing/2014/main" id="{81B1A40C-9E16-4632-9423-7B92C484E480}"/>
              </a:ext>
            </a:extLst>
          </p:cNvPr>
          <p:cNvCxnSpPr>
            <a:cxnSpLocks/>
          </p:cNvCxnSpPr>
          <p:nvPr/>
        </p:nvCxnSpPr>
        <p:spPr>
          <a:xfrm flipH="1">
            <a:off x="1274976" y="2963617"/>
            <a:ext cx="38608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DD64B9E-A682-40E7-9ED9-949FA0EE359E}"/>
              </a:ext>
            </a:extLst>
          </p:cNvPr>
          <p:cNvCxnSpPr>
            <a:cxnSpLocks/>
          </p:cNvCxnSpPr>
          <p:nvPr/>
        </p:nvCxnSpPr>
        <p:spPr>
          <a:xfrm flipH="1">
            <a:off x="5462232" y="3659260"/>
            <a:ext cx="3292764" cy="1385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D72FF84-4A92-4380-A991-FC4F29F85FD0}"/>
              </a:ext>
            </a:extLst>
          </p:cNvPr>
          <p:cNvCxnSpPr>
            <a:cxnSpLocks/>
          </p:cNvCxnSpPr>
          <p:nvPr/>
        </p:nvCxnSpPr>
        <p:spPr>
          <a:xfrm flipH="1">
            <a:off x="8834581" y="3943619"/>
            <a:ext cx="3292764" cy="1385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2E72371-E725-4392-8107-68F67BB5EE1C}"/>
              </a:ext>
            </a:extLst>
          </p:cNvPr>
          <p:cNvCxnSpPr>
            <a:cxnSpLocks/>
          </p:cNvCxnSpPr>
          <p:nvPr/>
        </p:nvCxnSpPr>
        <p:spPr>
          <a:xfrm flipH="1">
            <a:off x="10760365" y="1380836"/>
            <a:ext cx="37869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A734158-C1BF-477A-A7DD-10F9810E1F07}"/>
              </a:ext>
            </a:extLst>
          </p:cNvPr>
          <p:cNvSpPr txBox="1"/>
          <p:nvPr/>
        </p:nvSpPr>
        <p:spPr>
          <a:xfrm>
            <a:off x="11139055" y="1250031"/>
            <a:ext cx="988290" cy="261610"/>
          </a:xfrm>
          <a:prstGeom prst="rect">
            <a:avLst/>
          </a:prstGeom>
          <a:noFill/>
        </p:spPr>
        <p:txBody>
          <a:bodyPr wrap="square" rtlCol="0">
            <a:spAutoFit/>
          </a:bodyPr>
          <a:lstStyle/>
          <a:p>
            <a:r>
              <a:rPr lang="en-GB" sz="1100" dirty="0"/>
              <a:t>median</a:t>
            </a:r>
          </a:p>
        </p:txBody>
      </p:sp>
      <p:sp>
        <p:nvSpPr>
          <p:cNvPr id="12" name="Explosion: 8 Points 11">
            <a:extLst>
              <a:ext uri="{FF2B5EF4-FFF2-40B4-BE49-F238E27FC236}">
                <a16:creationId xmlns:a16="http://schemas.microsoft.com/office/drawing/2014/main" id="{AFE0E1BB-0DE1-4237-BE4A-380E3BC647DE}"/>
              </a:ext>
            </a:extLst>
          </p:cNvPr>
          <p:cNvSpPr/>
          <p:nvPr/>
        </p:nvSpPr>
        <p:spPr>
          <a:xfrm>
            <a:off x="2798617" y="2701639"/>
            <a:ext cx="535709" cy="72736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Explosion: 8 Points 13">
            <a:extLst>
              <a:ext uri="{FF2B5EF4-FFF2-40B4-BE49-F238E27FC236}">
                <a16:creationId xmlns:a16="http://schemas.microsoft.com/office/drawing/2014/main" id="{1BABD5B7-5DF0-42F0-A4F2-26DD0B397E8B}"/>
              </a:ext>
            </a:extLst>
          </p:cNvPr>
          <p:cNvSpPr/>
          <p:nvPr/>
        </p:nvSpPr>
        <p:spPr>
          <a:xfrm>
            <a:off x="7176653" y="3546764"/>
            <a:ext cx="286329" cy="477983"/>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6A3D1A02-AAB9-4F14-B97C-55D973CE4178}"/>
              </a:ext>
            </a:extLst>
          </p:cNvPr>
          <p:cNvSpPr txBox="1"/>
          <p:nvPr/>
        </p:nvSpPr>
        <p:spPr>
          <a:xfrm>
            <a:off x="290922" y="218742"/>
            <a:ext cx="11610153" cy="584775"/>
          </a:xfrm>
          <a:prstGeom prst="rect">
            <a:avLst/>
          </a:prstGeom>
          <a:solidFill>
            <a:srgbClr val="86C755"/>
          </a:solidFill>
        </p:spPr>
        <p:txBody>
          <a:bodyPr wrap="square" rtlCol="0">
            <a:spAutoFit/>
          </a:bodyPr>
          <a:lstStyle/>
          <a:p>
            <a:pPr algn="ctr"/>
            <a:r>
              <a:rPr lang="en-GB" sz="3200" dirty="0">
                <a:latin typeface="+mj-lt"/>
              </a:rPr>
              <a:t>Time Ordered Data Drives Continuous Innovation in  Everyone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1632</Words>
  <Application>Microsoft Office PowerPoint</Application>
  <PresentationFormat>Widescreen</PresentationFormat>
  <Paragraphs>213</Paragraphs>
  <Slides>16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MS PGothic</vt:lpstr>
      <vt:lpstr>Arial</vt:lpstr>
      <vt:lpstr>Berlin Sans FB Demi</vt:lpstr>
      <vt:lpstr>Calibri</vt:lpstr>
      <vt:lpstr>Calibri Light</vt:lpstr>
      <vt:lpstr>Wingdings</vt:lpstr>
      <vt:lpstr>Office Theme</vt:lpstr>
      <vt:lpstr>Measuring Improvement  in a System</vt:lpstr>
      <vt:lpstr>The definition of improvement is one or more of these</vt:lpstr>
      <vt:lpstr>Measurement for IMPROVEMENT requires us to think like clinicians (about how we work)</vt:lpstr>
      <vt:lpstr>The measurement journey </vt:lpstr>
      <vt:lpstr>Small tests of change build will and knowledge of what works (or does not) </vt:lpstr>
      <vt:lpstr>Meet, discuss and then agree the next steps</vt:lpstr>
      <vt:lpstr>Meet, discuss and then agree the next steps</vt:lpstr>
      <vt:lpstr>Meet, discuss and then agree the next steps</vt:lpstr>
      <vt:lpstr>PowerPoint Presentation</vt:lpstr>
      <vt:lpstr>Example  :  Average length of stay for newly diagnosed patients </vt:lpstr>
      <vt:lpstr>Example:  Average length of stay for newly diagnosed patients  Before and After the Implementation of a New Protocol A Second Look at the Data</vt:lpstr>
      <vt:lpstr>   Data for the purpose of seeing IF we are improving</vt:lpstr>
      <vt:lpstr>Hope  is not a Plan  Soon  is not a time  I think so  is not evidence </vt:lpstr>
      <vt:lpstr>Our drivers/ our map/ our measurements </vt:lpstr>
      <vt:lpstr>Having a measurement strategy for the system</vt:lpstr>
      <vt:lpstr>System overview and recommendations  The Inbetweeners- 06-2023http://www.ncepod.org.uk/2023transition/The%20Inbetweeners_full%20report.pdf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definition of improvement is one or more of these</dc:title>
  <dc:creator>Tricia Woodhead</dc:creator>
  <cp:lastModifiedBy>Tricia Woodhead</cp:lastModifiedBy>
  <cp:revision>14</cp:revision>
  <dcterms:created xsi:type="dcterms:W3CDTF">2022-03-29T11:24:34Z</dcterms:created>
  <dcterms:modified xsi:type="dcterms:W3CDTF">2024-09-26T16:08:12Z</dcterms:modified>
</cp:coreProperties>
</file>