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58" r:id="rId7"/>
    <p:sldId id="257" r:id="rId8"/>
  </p:sldIdLst>
  <p:sldSz cx="18288000" cy="10287000"/>
  <p:notesSz cx="6858000" cy="9144000"/>
  <p:embeddedFontLst>
    <p:embeddedFont>
      <p:font typeface="Cabin Sketch" panose="020B0604020202020204" charset="0"/>
      <p:regular r:id="rId1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9F1538-287A-7C5D-D98F-AA2C451B760C}" name="CHINCHILLA, Paula (LONDON NORTH WEST UNIVERSITY HEALTHCARE NHS TRUST)" initials="CT" userId="S::paula.chinchilla_nhs.net#ext#@cmft.onmicrosoft.com::374aad1e-aa74-4e10-9dee-d5daa7466d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os, Ana" initials="" lastIdx="7" clrIdx="0"/>
  <p:cmAuthor id="2" name="Henson Kate (R0A) Manchester University NHS Foundation Trust" initials="HK(MUNFT" lastIdx="1" clrIdx="1">
    <p:extLst>
      <p:ext uri="{19B8F6BF-5375-455C-9EA6-DF929625EA0E}">
        <p15:presenceInfo xmlns:p15="http://schemas.microsoft.com/office/powerpoint/2012/main" userId="S::khenson@uhsm.nhs.uk::d340c5ea-a360-46e7-9971-76506f385a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0BFB2-5925-B54E-F884-F17E09C2FF96}" v="1299" dt="2025-06-18T15:24:28.56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NCHILLA, Paula (LONDON NORTH WEST UNIVERSITY HEALTHCARE NHS TRUST)" userId="S::paula.chinchilla_nhs.net#ext#@cmft.onmicrosoft.com::5f6f434b-caf7-4a53-abf3-11a82db574b7" providerId="AD" clId="Web-{0AE0BFB2-5925-B54E-F884-F17E09C2FF96}"/>
    <pc:docChg chg="modSld">
      <pc:chgData name="CHINCHILLA, Paula (LONDON NORTH WEST UNIVERSITY HEALTHCARE NHS TRUST)" userId="S::paula.chinchilla_nhs.net#ext#@cmft.onmicrosoft.com::5f6f434b-caf7-4a53-abf3-11a82db574b7" providerId="AD" clId="Web-{0AE0BFB2-5925-B54E-F884-F17E09C2FF96}" dt="2025-06-18T15:24:28.560" v="677" actId="1076"/>
      <pc:docMkLst>
        <pc:docMk/>
      </pc:docMkLst>
      <pc:sldChg chg="modSp">
        <pc:chgData name="CHINCHILLA, Paula (LONDON NORTH WEST UNIVERSITY HEALTHCARE NHS TRUST)" userId="S::paula.chinchilla_nhs.net#ext#@cmft.onmicrosoft.com::5f6f434b-caf7-4a53-abf3-11a82db574b7" providerId="AD" clId="Web-{0AE0BFB2-5925-B54E-F884-F17E09C2FF96}" dt="2025-06-18T14:53:14.043" v="10" actId="14100"/>
        <pc:sldMkLst>
          <pc:docMk/>
          <pc:sldMk cId="0" sldId="256"/>
        </pc:sldMkLst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3:14.043" v="10" actId="14100"/>
          <ac:spMkLst>
            <pc:docMk/>
            <pc:sldMk cId="0" sldId="256"/>
            <ac:spMk id="4" creationId="{1E66F330-431B-4B1B-CA17-31AD07BC4BC6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2:25.290" v="0"/>
          <ac:spMkLst>
            <pc:docMk/>
            <pc:sldMk cId="0" sldId="256"/>
            <ac:spMk id="7" creationId="{F1D3D2D0-AD63-1B13-C44E-303C4745DFBC}"/>
          </ac:spMkLst>
        </pc:spChg>
      </pc:sldChg>
      <pc:sldChg chg="addSp delSp modSp">
        <pc:chgData name="CHINCHILLA, Paula (LONDON NORTH WEST UNIVERSITY HEALTHCARE NHS TRUST)" userId="S::paula.chinchilla_nhs.net#ext#@cmft.onmicrosoft.com::5f6f434b-caf7-4a53-abf3-11a82db574b7" providerId="AD" clId="Web-{0AE0BFB2-5925-B54E-F884-F17E09C2FF96}" dt="2025-06-18T15:24:28.560" v="677" actId="1076"/>
        <pc:sldMkLst>
          <pc:docMk/>
          <pc:sldMk cId="1621601157" sldId="257"/>
        </pc:sldMkLst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7:52.033" v="466" actId="20577"/>
          <ac:spMkLst>
            <pc:docMk/>
            <pc:sldMk cId="1621601157" sldId="257"/>
            <ac:spMk id="4" creationId="{70403B44-60F0-9188-FDD9-11D07405EEDC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2:25.817" v="670" actId="20577"/>
          <ac:spMkLst>
            <pc:docMk/>
            <pc:sldMk cId="1621601157" sldId="257"/>
            <ac:spMk id="5" creationId="{C6A9A3CF-8BD7-6269-C0E0-10B6D89D38A2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2:58.292" v="5"/>
          <ac:spMkLst>
            <pc:docMk/>
            <pc:sldMk cId="1621601157" sldId="257"/>
            <ac:spMk id="13" creationId="{82F528BF-E37F-C1A9-1D00-ADA2537C8DF3}"/>
          </ac:spMkLst>
        </pc:sp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0:20.653" v="579" actId="1076"/>
          <ac:picMkLst>
            <pc:docMk/>
            <pc:sldMk cId="1621601157" sldId="257"/>
            <ac:picMk id="2" creationId="{0B800385-8514-ECDB-E79E-760E01ECCE3B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3:01.023" v="674" actId="1076"/>
          <ac:picMkLst>
            <pc:docMk/>
            <pc:sldMk cId="1621601157" sldId="257"/>
            <ac:picMk id="3" creationId="{AA236CEA-18A9-3854-814A-3EA697524C6A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4:28.560" v="677" actId="1076"/>
          <ac:picMkLst>
            <pc:docMk/>
            <pc:sldMk cId="1621601157" sldId="257"/>
            <ac:picMk id="9" creationId="{4061D48B-C71F-C829-5BE5-0518ED918EF1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9:24.071" v="575"/>
          <ac:picMkLst>
            <pc:docMk/>
            <pc:sldMk cId="1621601157" sldId="257"/>
            <ac:picMk id="10" creationId="{EE2C609B-8A0F-430D-1E1F-7E7649F3D6DF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9:21.883" v="574"/>
          <ac:picMkLst>
            <pc:docMk/>
            <pc:sldMk cId="1621601157" sldId="257"/>
            <ac:picMk id="11" creationId="{AC446150-01C0-0A81-B6F0-A2951ABF70B6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0:22.215" v="580"/>
          <ac:picMkLst>
            <pc:docMk/>
            <pc:sldMk cId="1621601157" sldId="257"/>
            <ac:picMk id="12" creationId="{B7EF88CC-D3A8-B395-D9FF-CB9394D7BE84}"/>
          </ac:picMkLst>
        </pc:picChg>
      </pc:sldChg>
      <pc:sldChg chg="addSp delSp modSp">
        <pc:chgData name="CHINCHILLA, Paula (LONDON NORTH WEST UNIVERSITY HEALTHCARE NHS TRUST)" userId="S::paula.chinchilla_nhs.net#ext#@cmft.onmicrosoft.com::5f6f434b-caf7-4a53-abf3-11a82db574b7" providerId="AD" clId="Web-{0AE0BFB2-5925-B54E-F884-F17E09C2FF96}" dt="2025-06-18T15:20:37.076" v="585" actId="20577"/>
        <pc:sldMkLst>
          <pc:docMk/>
          <pc:sldMk cId="4188901349" sldId="258"/>
        </pc:sldMkLst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05:21.327" v="209" actId="20577"/>
          <ac:spMkLst>
            <pc:docMk/>
            <pc:sldMk cId="4188901349" sldId="258"/>
            <ac:spMk id="4" creationId="{70403B44-60F0-9188-FDD9-11D07405EEDC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20:37.076" v="585" actId="20577"/>
          <ac:spMkLst>
            <pc:docMk/>
            <pc:sldMk cId="4188901349" sldId="258"/>
            <ac:spMk id="5" creationId="{C6A9A3CF-8BD7-6269-C0E0-10B6D89D38A2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2:54.683" v="4"/>
          <ac:spMkLst>
            <pc:docMk/>
            <pc:sldMk cId="4188901349" sldId="258"/>
            <ac:spMk id="13" creationId="{82F528BF-E37F-C1A9-1D00-ADA2537C8DF3}"/>
          </ac:spMkLst>
        </pc:sp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0:50.739" v="432"/>
          <ac:picMkLst>
            <pc:docMk/>
            <pc:sldMk cId="4188901349" sldId="258"/>
            <ac:picMk id="2" creationId="{69410D65-85A1-8E42-0003-97147AFE7EED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2:05.354" v="438"/>
          <ac:picMkLst>
            <pc:docMk/>
            <pc:sldMk cId="4188901349" sldId="258"/>
            <ac:picMk id="3" creationId="{73F7BD51-E722-D1B5-D363-6554F44444A0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3:07.311" v="443"/>
          <ac:picMkLst>
            <pc:docMk/>
            <pc:sldMk cId="4188901349" sldId="258"/>
            <ac:picMk id="9" creationId="{491AA509-3AC3-4454-7785-C5A37FE20F44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2:02.635" v="437" actId="1076"/>
          <ac:picMkLst>
            <pc:docMk/>
            <pc:sldMk cId="4188901349" sldId="258"/>
            <ac:picMk id="10" creationId="{E6C9A059-978C-5429-9357-5158DC49B8DE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3:05.670" v="442" actId="1076"/>
          <ac:picMkLst>
            <pc:docMk/>
            <pc:sldMk cId="4188901349" sldId="258"/>
            <ac:picMk id="11" creationId="{7DE13CAE-5E94-8207-1A30-558B771EEFE4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13:46.767" v="449" actId="1076"/>
          <ac:picMkLst>
            <pc:docMk/>
            <pc:sldMk cId="4188901349" sldId="258"/>
            <ac:picMk id="12" creationId="{E48FAF37-DD07-C256-D1DB-D97252ECD73D}"/>
          </ac:picMkLst>
        </pc:picChg>
      </pc:sldChg>
      <pc:sldChg chg="addSp delSp modSp">
        <pc:chgData name="CHINCHILLA, Paula (LONDON NORTH WEST UNIVERSITY HEALTHCARE NHS TRUST)" userId="S::paula.chinchilla_nhs.net#ext#@cmft.onmicrosoft.com::5f6f434b-caf7-4a53-abf3-11a82db574b7" providerId="AD" clId="Web-{0AE0BFB2-5925-B54E-F884-F17E09C2FF96}" dt="2025-06-18T15:01:44.922" v="189" actId="1076"/>
        <pc:sldMkLst>
          <pc:docMk/>
          <pc:sldMk cId="4047516827" sldId="259"/>
        </pc:sldMkLst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4:00.437" v="17" actId="20577"/>
          <ac:spMkLst>
            <pc:docMk/>
            <pc:sldMk cId="4047516827" sldId="259"/>
            <ac:spMk id="4" creationId="{70403B44-60F0-9188-FDD9-11D07405EEDC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9:07.270" v="170" actId="20577"/>
          <ac:spMkLst>
            <pc:docMk/>
            <pc:sldMk cId="4047516827" sldId="259"/>
            <ac:spMk id="5" creationId="{C6A9A3CF-8BD7-6269-C0E0-10B6D89D38A2}"/>
          </ac:spMkLst>
        </pc:spChg>
        <pc:spChg chg="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2:49.682" v="3"/>
          <ac:spMkLst>
            <pc:docMk/>
            <pc:sldMk cId="4047516827" sldId="259"/>
            <ac:spMk id="13" creationId="{82F528BF-E37F-C1A9-1D00-ADA2537C8DF3}"/>
          </ac:spMkLst>
        </pc:sp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9:14.052" v="174" actId="1076"/>
          <ac:picMkLst>
            <pc:docMk/>
            <pc:sldMk cId="4047516827" sldId="259"/>
            <ac:picMk id="2" creationId="{D24A4207-7D1C-109F-27BD-79977C857F80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00:46.824" v="180" actId="1076"/>
          <ac:picMkLst>
            <pc:docMk/>
            <pc:sldMk cId="4047516827" sldId="259"/>
            <ac:picMk id="3" creationId="{A4545203-9C79-3CB5-E525-9248B5883544}"/>
          </ac:picMkLst>
        </pc:picChg>
        <pc:picChg chg="add mod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5:01:44.922" v="189" actId="1076"/>
          <ac:picMkLst>
            <pc:docMk/>
            <pc:sldMk cId="4047516827" sldId="259"/>
            <ac:picMk id="9" creationId="{FE6066BB-DE11-9969-DF79-2D35E57BB706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9:08.020" v="171"/>
          <ac:picMkLst>
            <pc:docMk/>
            <pc:sldMk cId="4047516827" sldId="259"/>
            <ac:picMk id="16" creationId="{BEB3EA15-53B9-2425-5FC9-0488FD52FB24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9:17.005" v="175"/>
          <ac:picMkLst>
            <pc:docMk/>
            <pc:sldMk cId="4047516827" sldId="259"/>
            <ac:picMk id="17" creationId="{CDE0FBE9-2D77-60E9-9568-82BF1BE28376}"/>
          </ac:picMkLst>
        </pc:picChg>
        <pc:picChg chg="del">
          <ac:chgData name="CHINCHILLA, Paula (LONDON NORTH WEST UNIVERSITY HEALTHCARE NHS TRUST)" userId="S::paula.chinchilla_nhs.net#ext#@cmft.onmicrosoft.com::5f6f434b-caf7-4a53-abf3-11a82db574b7" providerId="AD" clId="Web-{0AE0BFB2-5925-B54E-F884-F17E09C2FF96}" dt="2025-06-18T14:59:33.288" v="176"/>
          <ac:picMkLst>
            <pc:docMk/>
            <pc:sldMk cId="4047516827" sldId="259"/>
            <ac:picMk id="19" creationId="{EEF767FC-E58E-9B6F-F7EF-3A617D5488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E0DDD2-BAF4-4A13-B45C-5D650A358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19317-052E-47D0-A428-BACA8BCDEC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C77ED-4BA6-424E-A993-3D2CE87EA459}" type="datetimeFigureOut">
              <a:rPr lang="en-GB"/>
              <a:pPr>
                <a:defRPr/>
              </a:pPr>
              <a:t>18/06/2025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BA75B5-102B-4D3B-BEA2-F89CFF880A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972EF4-50BD-472D-9EC1-9FBA6B981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B6FA7-E30B-4417-B6BE-116CEAF784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21B89-A6CF-4574-9E37-D018F40E7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2A2F39-B0A3-4566-91D7-1622CCAAE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DF9702F-91DF-4E49-B35D-3EA8B532B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3466CD4-591D-4E8C-8006-0803C83B4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9E18A50-CFFD-4960-B98E-9D867E69B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EF0A4-45A8-466B-B10C-8F9E930407F0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DB4CBBC-8210-4409-8340-02E02333E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00E5FEA-E641-42AB-A44C-C733C621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Childhood obesity strategy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C3C2F77-7B90-4D5E-AE1A-BBC0CD8F7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53048-2FA4-432F-9EC2-22E0E17004A1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53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DB4CBBC-8210-4409-8340-02E02333E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00E5FEA-E641-42AB-A44C-C733C621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Childhood obesity strategy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C3C2F77-7B90-4D5E-AE1A-BBC0CD8F7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53048-2FA4-432F-9EC2-22E0E17004A1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6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DB4CBBC-8210-4409-8340-02E02333E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00E5FEA-E641-42AB-A44C-C733C621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Childhood obesity strategy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C3C2F77-7B90-4D5E-AE1A-BBC0CD8F7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53048-2FA4-432F-9EC2-22E0E17004A1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37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303C3-B3FC-4E14-8FDC-F32D5FAB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85FC6-206C-417B-A7D8-AE811453D139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3F7E-DD82-44BF-8E07-148E93E2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E999-9648-4BE8-9606-4FBDC036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5F3E-4513-43A6-B7BA-3380D2F7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636F-1204-4E85-BE66-41B6E00B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1139-2ACD-45B2-AFF4-132ED9C83D50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3FD40-B4F5-4888-8E6C-04464F86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3AE80-B707-4181-8E7F-4BD818E7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C18D-D190-48B4-81F4-539A147F9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8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5305-B2AE-4A40-B5BE-BAE49FDE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132F-C907-4DE3-A06F-08B42DA08973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A3FF-AAE2-45DD-9B0E-A1B7ACBC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470BF-1652-4B80-BD3E-10EFC615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D91D-09C8-4B32-A9A7-D04285F56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E90F-ED88-4079-8F99-924FA513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A391-7AD1-4839-8E57-6F532D871567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C4B19-2E8C-4344-ADD3-D739ED7E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715A-271B-4F23-9D70-197C4E9D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3369-7B99-4444-AC3F-5FCA99D3A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2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F693-F201-47C6-9269-ED967D35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8633-CEA8-4794-BAA5-8A36C2E63F1C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0549-2E68-4BE9-86ED-19C7EFF3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0705-C420-43B4-B1D8-7BDD5EB3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B4C5-95D9-4752-B636-631A33CF9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1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0E424-8C24-4B78-AD89-82C48757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57DD-E221-4364-9E85-5AE28A5A32EF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D7EDE-2A8F-4F4E-AB07-57487939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BB46F-E2A9-4E23-92E4-598C551E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F5E2-4045-4F50-8FEC-3A2E4694B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5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B6EC3E-7BD1-4413-8CBE-2165D244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44F4-9F7C-4480-AE04-1047E83F1E4A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2263A8-3F10-4AE0-A418-46DF8CDE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BCD91D-EBAA-45E4-8615-649FECED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33A5-7B97-4C5C-BCD1-1FA9B046A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7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FC396-8694-43DD-8F78-F6BC24D8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6F51-2A3E-4148-851B-FEDAAC70FA3F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BD04BE-3D78-48D0-ADDB-B968FD5D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51B2B-0493-4E42-99BA-B1C5C534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5641-2297-40F0-95C3-00A064216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1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7BAC01-E5ED-4D23-AA01-9CA7A6EE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AAC3-447C-437C-A2E1-76CBB357E858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836B2F-9C75-448E-A806-83F5043B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0163B1-EE2B-41C1-B040-99312431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D28-3997-4E25-912E-D8CC0ADA9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94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47B09F-8642-482A-9744-981C6D96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7980-46BA-470D-9C80-FBEC4A70BBA6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8F9ADF-35A9-4E7A-808F-48DEBB86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3028F-6C2C-4689-80AB-90D0A0C3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1FFF-1A72-446E-AB8D-0442E3B56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0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75639C-DFE5-4476-A7EA-52FFFE5D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2329-7445-47CB-A4A9-0D4D6BA67E83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D57C04-CECE-4B18-AA22-A221735F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EBC681-5290-4025-9C22-8B7D4166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C100-5E57-4DA5-9DF9-B0F39428E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78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F5AE34-B761-40E3-BCCF-B79D22AF89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1F5953-F65C-40D3-B6DD-86E0BFE9CC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94AD-C730-4FFE-A628-004BFCE40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8C1D9-86DD-411E-9708-B5F84A8B99B6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DC0F-36A7-4D68-82A7-FD0E556D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48564-86CB-4827-96E1-C035B1C3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464C02-1CD1-41F1-BE24-0EA21B060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app.digibete.org/login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cypdiabetesnetwork.nhs.uk/national-network/south-east-coast-london-and-north-west-health-promotion-project/" TargetMode="External"/><Relationship Id="rId4" Type="http://schemas.openxmlformats.org/officeDocument/2006/relationships/hyperlink" Target="https://www.nhs.uk/healthier-families/recip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app.digibete.org/login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ypdiabetesnetwork.nhs.uk/national-network/south-east-coast-london-and-north-west-health-promotion-project/" TargetMode="External"/><Relationship Id="rId5" Type="http://schemas.openxmlformats.org/officeDocument/2006/relationships/hyperlink" Target="https://www.livelifebetterderbyshire.org.uk/site-elements/documents/pdf/mindful-eating.pdf" TargetMode="External"/><Relationship Id="rId4" Type="http://schemas.openxmlformats.org/officeDocument/2006/relationships/hyperlink" Target="https://hampshirecamhs.nhs.uk/issue/body-image-self-esteem/" TargetMode="Externa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app.digibete.org/login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ypdiabetesnetwork.nhs.uk/national-network/south-east-coast-london-and-north-west-health-promotion-project/" TargetMode="External"/><Relationship Id="rId5" Type="http://schemas.openxmlformats.org/officeDocument/2006/relationships/hyperlink" Target="https://www.nhs.uk/every-mind-matters/mental-wellbeing-tips/youth-mental-health/" TargetMode="External"/><Relationship Id="rId4" Type="http://schemas.openxmlformats.org/officeDocument/2006/relationships/hyperlink" Target="https://www.annafreud.org/resources/children-and-young-peoples-wellbeing/self-care/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4">
            <a:extLst>
              <a:ext uri="{FF2B5EF4-FFF2-40B4-BE49-F238E27FC236}">
                <a16:creationId xmlns:a16="http://schemas.microsoft.com/office/drawing/2014/main" id="{9DB11C20-2352-46C5-9C30-00F10EF46E28}"/>
              </a:ext>
            </a:extLst>
          </p:cNvPr>
          <p:cNvGrpSpPr>
            <a:grpSpLocks/>
          </p:cNvGrpSpPr>
          <p:nvPr/>
        </p:nvGrpSpPr>
        <p:grpSpPr bwMode="auto">
          <a:xfrm>
            <a:off x="409349" y="193339"/>
            <a:ext cx="17914937" cy="3218653"/>
            <a:chOff x="0" y="-66675"/>
            <a:chExt cx="23886594" cy="4291784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85BC80C-922C-47A9-B5FA-E85DEA276B5C}"/>
                </a:ext>
              </a:extLst>
            </p:cNvPr>
            <p:cNvSpPr txBox="1"/>
            <p:nvPr/>
          </p:nvSpPr>
          <p:spPr>
            <a:xfrm>
              <a:off x="59267" y="742992"/>
              <a:ext cx="23827327" cy="2345649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algn="ctr"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50" spc="-492" dirty="0">
                <a:solidFill>
                  <a:srgbClr val="383838"/>
                </a:solidFill>
                <a:latin typeface="Cabin Sketch"/>
                <a:cs typeface="+mn-cs"/>
              </a:endParaRPr>
            </a:p>
          </p:txBody>
        </p:sp>
        <p:sp>
          <p:nvSpPr>
            <p:cNvPr id="3094" name="TextBox 6">
              <a:extLst>
                <a:ext uri="{FF2B5EF4-FFF2-40B4-BE49-F238E27FC236}">
                  <a16:creationId xmlns:a16="http://schemas.microsoft.com/office/drawing/2014/main" id="{D543C019-2748-40F2-B5B8-558EDEA45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4529"/>
              <a:ext cx="21337903" cy="56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3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5" name="TextBox 7">
              <a:extLst>
                <a:ext uri="{FF2B5EF4-FFF2-40B4-BE49-F238E27FC236}">
                  <a16:creationId xmlns:a16="http://schemas.microsoft.com/office/drawing/2014/main" id="{690340F4-B268-4FB0-9489-8A03DAE11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-66675"/>
              <a:ext cx="21213380" cy="6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411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25DA297-C909-4107-8BDF-F026DB31FA80}"/>
              </a:ext>
            </a:extLst>
          </p:cNvPr>
          <p:cNvSpPr txBox="1"/>
          <p:nvPr/>
        </p:nvSpPr>
        <p:spPr>
          <a:xfrm>
            <a:off x="205922" y="2402795"/>
            <a:ext cx="18169391" cy="8204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240">
                <a:solidFill>
                  <a:srgbClr val="FFFFFF"/>
                </a:solidFill>
                <a:latin typeface="Calibri"/>
                <a:cs typeface="Calibri"/>
              </a:rPr>
              <a:t>South East Coast &amp; London + North West Dietitian Network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3077" name="Picture 9">
            <a:extLst>
              <a:ext uri="{FF2B5EF4-FFF2-40B4-BE49-F238E27FC236}">
                <a16:creationId xmlns:a16="http://schemas.microsoft.com/office/drawing/2014/main" id="{721538EA-C1E3-4F89-9B8F-55FB86EA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>
            <a:extLst>
              <a:ext uri="{FF2B5EF4-FFF2-40B4-BE49-F238E27FC236}">
                <a16:creationId xmlns:a16="http://schemas.microsoft.com/office/drawing/2014/main" id="{5314BE76-172A-4C9D-AD60-6144156DA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>
            <a:extLst>
              <a:ext uri="{FF2B5EF4-FFF2-40B4-BE49-F238E27FC236}">
                <a16:creationId xmlns:a16="http://schemas.microsoft.com/office/drawing/2014/main" id="{4687B6D1-D78E-4D41-AEEC-AF0E403E1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>
            <a:extLst>
              <a:ext uri="{FF2B5EF4-FFF2-40B4-BE49-F238E27FC236}">
                <a16:creationId xmlns:a16="http://schemas.microsoft.com/office/drawing/2014/main" id="{DFABBD42-7098-40C6-8C6A-F9852C3E8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>
            <a:extLst>
              <a:ext uri="{FF2B5EF4-FFF2-40B4-BE49-F238E27FC236}">
                <a16:creationId xmlns:a16="http://schemas.microsoft.com/office/drawing/2014/main" id="{F71A4F5E-3633-4C5C-9A11-751D05772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>
            <a:extLst>
              <a:ext uri="{FF2B5EF4-FFF2-40B4-BE49-F238E27FC236}">
                <a16:creationId xmlns:a16="http://schemas.microsoft.com/office/drawing/2014/main" id="{58BDC491-74F0-49A7-989A-54AD2E8E3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>
            <a:extLst>
              <a:ext uri="{FF2B5EF4-FFF2-40B4-BE49-F238E27FC236}">
                <a16:creationId xmlns:a16="http://schemas.microsoft.com/office/drawing/2014/main" id="{2CC01678-EF34-487E-A5C8-6D55480770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6">
            <a:extLst>
              <a:ext uri="{FF2B5EF4-FFF2-40B4-BE49-F238E27FC236}">
                <a16:creationId xmlns:a16="http://schemas.microsoft.com/office/drawing/2014/main" id="{3A9414CE-0A88-433D-9067-DC3ABC9803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>
            <a:extLst>
              <a:ext uri="{FF2B5EF4-FFF2-40B4-BE49-F238E27FC236}">
                <a16:creationId xmlns:a16="http://schemas.microsoft.com/office/drawing/2014/main" id="{26E22BF3-C645-4C48-AB36-9B3DE8D9B8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234339"/>
            <a:ext cx="27955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>
            <a:extLst>
              <a:ext uri="{FF2B5EF4-FFF2-40B4-BE49-F238E27FC236}">
                <a16:creationId xmlns:a16="http://schemas.microsoft.com/office/drawing/2014/main" id="{21D49794-FB2D-4396-B5BC-C56DF8DDB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">
            <a:extLst>
              <a:ext uri="{FF2B5EF4-FFF2-40B4-BE49-F238E27FC236}">
                <a16:creationId xmlns:a16="http://schemas.microsoft.com/office/drawing/2014/main" id="{48D32C35-851D-4101-AD67-BD3C1D730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>
            <a:extLst>
              <a:ext uri="{FF2B5EF4-FFF2-40B4-BE49-F238E27FC236}">
                <a16:creationId xmlns:a16="http://schemas.microsoft.com/office/drawing/2014/main" id="{6B65C4CA-C544-48AB-B6C2-D8B7A37D4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>
            <a:extLst>
              <a:ext uri="{FF2B5EF4-FFF2-40B4-BE49-F238E27FC236}">
                <a16:creationId xmlns:a16="http://schemas.microsoft.com/office/drawing/2014/main" id="{CA8738BA-FA4D-4857-9A4A-9103A91BA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>
            <a:extLst>
              <a:ext uri="{FF2B5EF4-FFF2-40B4-BE49-F238E27FC236}">
                <a16:creationId xmlns:a16="http://schemas.microsoft.com/office/drawing/2014/main" id="{0EC60387-79CA-48B5-B047-A9B2340F6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3">
            <a:extLst>
              <a:ext uri="{FF2B5EF4-FFF2-40B4-BE49-F238E27FC236}">
                <a16:creationId xmlns:a16="http://schemas.microsoft.com/office/drawing/2014/main" id="{1A939286-32A9-45E2-A028-B3DBF2BF8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3">
            <a:extLst>
              <a:ext uri="{FF2B5EF4-FFF2-40B4-BE49-F238E27FC236}">
                <a16:creationId xmlns:a16="http://schemas.microsoft.com/office/drawing/2014/main" id="{49791374-B49B-4E20-851D-AB3CC3C06C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863" y="6115277"/>
            <a:ext cx="298926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E05221-0CCC-633C-4827-FE53143183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8614" y="6153150"/>
            <a:ext cx="2743200" cy="2743200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A9D0451B-C7D4-9433-FCB8-6CAB627B2C1D}"/>
              </a:ext>
            </a:extLst>
          </p:cNvPr>
          <p:cNvGrpSpPr/>
          <p:nvPr/>
        </p:nvGrpSpPr>
        <p:grpSpPr>
          <a:xfrm>
            <a:off x="1165925" y="3989614"/>
            <a:ext cx="16066493" cy="1772274"/>
            <a:chOff x="-268760" y="-510996"/>
            <a:chExt cx="3882626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E66F330-431B-4B1B-CA17-31AD07BC4BC6}"/>
                </a:ext>
              </a:extLst>
            </p:cNvPr>
            <p:cNvSpPr/>
            <p:nvPr/>
          </p:nvSpPr>
          <p:spPr>
            <a:xfrm>
              <a:off x="-268760" y="-510996"/>
              <a:ext cx="3882626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91440" tIns="45720" rIns="91440" bIns="45720" anchor="t"/>
            <a:lstStyle/>
            <a:p>
              <a:pPr algn="ctr">
                <a:defRPr/>
              </a:pPr>
              <a:r>
                <a:rPr lang="en-GB" sz="8800" dirty="0">
                  <a:latin typeface="Cabin Sketch"/>
                  <a:cs typeface="Arial"/>
                </a:rPr>
                <a:t>Emotional Health– Social Media </a:t>
              </a:r>
              <a:endParaRPr lang="en-US" dirty="0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B5409A41-E084-8032-40C6-0D902F3B1733}"/>
              </a:ext>
            </a:extLst>
          </p:cNvPr>
          <p:cNvGrpSpPr/>
          <p:nvPr/>
        </p:nvGrpSpPr>
        <p:grpSpPr>
          <a:xfrm>
            <a:off x="15652" y="892164"/>
            <a:ext cx="18303659" cy="2148054"/>
            <a:chOff x="329000" y="990416"/>
            <a:chExt cx="3429638" cy="631857"/>
          </a:xfrm>
          <a:solidFill>
            <a:srgbClr val="F99FD9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1D3D2D0-AD63-1B13-C44E-303C4745DFBC}"/>
                </a:ext>
              </a:extLst>
            </p:cNvPr>
            <p:cNvSpPr/>
            <p:nvPr/>
          </p:nvSpPr>
          <p:spPr>
            <a:xfrm>
              <a:off x="329000" y="990416"/>
              <a:ext cx="3429638" cy="631857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91440" tIns="45720" rIns="91440" bIns="45720" anchor="t"/>
            <a:lstStyle/>
            <a:p>
              <a:pPr algn="ctr">
                <a:defRPr/>
              </a:pPr>
              <a:r>
                <a:rPr lang="en-US" sz="9600" dirty="0">
                  <a:latin typeface="Cabin Sketch"/>
                  <a:cs typeface="Arial"/>
                </a:rPr>
                <a:t>HEALTH PROMOTION PROJECT</a:t>
              </a:r>
              <a:endParaRPr lang="en-GB" sz="9600" dirty="0">
                <a:latin typeface="Cabin Sketch"/>
                <a:cs typeface="Arial"/>
              </a:endParaRPr>
            </a:p>
            <a:p>
              <a:pPr>
                <a:defRPr/>
              </a:pPr>
              <a:endParaRPr lang="en-GB" sz="9600" dirty="0">
                <a:latin typeface="Cabin Sketch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03B44-60F0-9188-FDD9-11D07405EEDC}"/>
              </a:ext>
            </a:extLst>
          </p:cNvPr>
          <p:cNvSpPr txBox="1"/>
          <p:nvPr/>
        </p:nvSpPr>
        <p:spPr>
          <a:xfrm>
            <a:off x="221832" y="2110337"/>
            <a:ext cx="178852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alibri"/>
                <a:cs typeface="Segoe UI"/>
              </a:rPr>
              <a:t>Below are 3 posts for the health promotion Topic of movement. Each newsletter has a picture for the list image and an image for the content  Below are instructions for </a:t>
            </a:r>
            <a:r>
              <a:rPr lang="en-GB" sz="1400" dirty="0" err="1">
                <a:latin typeface="Calibri"/>
                <a:cs typeface="Segoe UI"/>
              </a:rPr>
              <a:t>Digibete</a:t>
            </a:r>
            <a:r>
              <a:rPr lang="en-GB" sz="1400" dirty="0">
                <a:latin typeface="Calibri"/>
                <a:cs typeface="Segoe UI"/>
              </a:rPr>
              <a:t>, </a:t>
            </a:r>
            <a:r>
              <a:rPr lang="en-GB" sz="1400" dirty="0">
                <a:latin typeface="Calibri"/>
                <a:cs typeface="Calibri"/>
              </a:rPr>
              <a:t>These should be posted to 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 in month intervals. </a:t>
            </a:r>
            <a:r>
              <a:rPr lang="en-US" sz="1400" dirty="0">
                <a:latin typeface="Calibri"/>
                <a:cs typeface="Calibri"/>
              </a:rPr>
              <a:t>Link to </a:t>
            </a:r>
            <a:r>
              <a:rPr lang="en-US" sz="1400" dirty="0" err="1">
                <a:latin typeface="Calibri"/>
                <a:cs typeface="Calibri"/>
              </a:rPr>
              <a:t>Digibete</a:t>
            </a:r>
            <a:r>
              <a:rPr lang="en-US" sz="1400" dirty="0">
                <a:latin typeface="Calibri"/>
                <a:cs typeface="Calibri"/>
              </a:rPr>
              <a:t> app: </a:t>
            </a:r>
            <a:r>
              <a:rPr lang="en-US" sz="1400" dirty="0">
                <a:latin typeface="Calibri"/>
                <a:cs typeface="Calibri"/>
                <a:hlinkClick r:id="rId3"/>
              </a:rPr>
              <a:t>https://app.digibete.org/login</a:t>
            </a:r>
            <a:r>
              <a:rPr lang="en-GB" sz="1400" dirty="0">
                <a:latin typeface="Calibri"/>
                <a:cs typeface="Calibri"/>
              </a:rPr>
              <a:t> You can do these all at the same time and schedule a time for them to be posted.   If not using 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 the app the content and images here can be used for any social media.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9A3CF-8BD7-6269-C0E0-10B6D89D38A2}"/>
              </a:ext>
            </a:extLst>
          </p:cNvPr>
          <p:cNvSpPr txBox="1"/>
          <p:nvPr/>
        </p:nvSpPr>
        <p:spPr>
          <a:xfrm>
            <a:off x="221832" y="2851716"/>
            <a:ext cx="6963111" cy="6771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US" sz="1400" dirty="0">
              <a:latin typeface="Calibri Light"/>
              <a:ea typeface="Calibri Light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 Light"/>
                <a:cs typeface="Segoe UI"/>
              </a:rPr>
              <a:t>Emotional Health 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 -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Segoe UI"/>
              </a:rPr>
              <a:t>Healthy Lifestyles Campaign</a:t>
            </a:r>
            <a:endParaRPr lang="en-GB" sz="1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en-GB" sz="1400" dirty="0"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  <a:cs typeface="Calibri"/>
            </a:endParaRPr>
          </a:p>
          <a:p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  <a:endParaRPr lang="en-GB" sz="1400" dirty="0">
              <a:latin typeface="Calibri Light"/>
              <a:ea typeface="Calibri Light"/>
              <a:cs typeface="Segoe UI"/>
            </a:endParaRPr>
          </a:p>
          <a:p>
            <a:endParaRPr lang="en-GB" sz="1400" dirty="0"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r>
              <a:rPr lang="en-GB" sz="14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For the next 3 months we are focusing on </a:t>
            </a:r>
            <a:r>
              <a:rPr lang="en-GB" sz="1400" dirty="0">
                <a:solidFill>
                  <a:srgbClr val="000000"/>
                </a:solidFill>
                <a:latin typeface="+mn-lt"/>
                <a:cs typeface="Arial"/>
              </a:rPr>
              <a:t>emotional health and how food affects your mood</a:t>
            </a:r>
            <a:endParaRPr lang="en-GB" sz="1400" dirty="0">
              <a:solidFill>
                <a:srgbClr val="000000"/>
              </a:solidFill>
              <a:latin typeface="+mn-lt"/>
              <a:ea typeface="Calibri Light"/>
              <a:cs typeface="Arial"/>
            </a:endParaRPr>
          </a:p>
          <a:p>
            <a:pPr algn="ctr"/>
            <a:r>
              <a:rPr lang="en-GB" sz="1400" b="1" dirty="0">
                <a:latin typeface="+mn-lt"/>
                <a:cs typeface="Calibri"/>
              </a:rPr>
              <a:t>Does food affect your mood?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Some foods lead to low energy levels and poor mood such as </a:t>
            </a:r>
            <a:endParaRPr lang="en-GB" dirty="0">
              <a:ea typeface="Calibri" panose="020F0502020204030204" pitchFamily="34" charset="0"/>
            </a:endParaRPr>
          </a:p>
          <a:p>
            <a:pPr lvl="1"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Fizzy drinks with caffeine and sugar </a:t>
            </a:r>
            <a:endParaRPr lang="en-GB"/>
          </a:p>
          <a:p>
            <a:pPr lvl="1"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Too many processed foods </a:t>
            </a:r>
            <a:endParaRPr lang="en-GB"/>
          </a:p>
          <a:p>
            <a:pPr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Some foods can make you feel happier and have more energy</a:t>
            </a:r>
            <a:endParaRPr lang="en-GB"/>
          </a:p>
          <a:p>
            <a:pPr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They can improve your concentration and memory, these are: </a:t>
            </a:r>
            <a:endParaRPr lang="en-GB"/>
          </a:p>
          <a:p>
            <a:pPr lvl="1">
              <a:buFont typeface="Arial"/>
              <a:buChar char="•"/>
            </a:pPr>
            <a:r>
              <a:rPr lang="en-GB" sz="1400">
                <a:latin typeface="+mn-lt"/>
                <a:cs typeface="Calibri"/>
              </a:rPr>
              <a:t>Fruit and vegetables </a:t>
            </a:r>
            <a:endParaRPr lang="en-GB"/>
          </a:p>
          <a:p>
            <a:pPr lvl="1">
              <a:buFont typeface="Arial"/>
              <a:buChar char="•"/>
            </a:pPr>
            <a:r>
              <a:rPr lang="en-GB" sz="1400" dirty="0">
                <a:latin typeface="+mn-lt"/>
                <a:cs typeface="Calibri"/>
              </a:rPr>
              <a:t>Healthy fats (oily fish, nuts, seeds, avocado)</a:t>
            </a:r>
            <a:endParaRPr lang="en-GB" dirty="0"/>
          </a:p>
          <a:p>
            <a:pPr marL="285750" indent="-285750">
              <a:buFont typeface="Arial"/>
              <a:buChar char="•"/>
            </a:pPr>
            <a:endParaRPr lang="en-GB" sz="1400" dirty="0">
              <a:ea typeface="Calibri"/>
              <a:cs typeface="Calibri"/>
            </a:endParaRPr>
          </a:p>
          <a:p>
            <a:r>
              <a:rPr lang="en-GB" sz="1400" dirty="0">
                <a:solidFill>
                  <a:srgbClr val="0563C1"/>
                </a:solidFill>
                <a:latin typeface="+mn-lt"/>
                <a:cs typeface="Calibri"/>
                <a:hlinkClick r:id="rId4"/>
              </a:rPr>
              <a:t>Click here for recipes with ingredients that can improve mood</a:t>
            </a:r>
            <a:endParaRPr lang="en-GB"/>
          </a:p>
          <a:p>
            <a:endParaRPr lang="en-GB" sz="1400" u="sng" dirty="0">
              <a:solidFill>
                <a:srgbClr val="0563C1"/>
              </a:solidFill>
              <a:latin typeface="Calibri"/>
              <a:ea typeface="Calibri Light"/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- Click add image</a:t>
            </a:r>
            <a:endParaRPr lang="en-GB" sz="1400" dirty="0">
              <a:latin typeface="Calibri Light"/>
              <a:ea typeface="Calibri Light"/>
            </a:endParaRPr>
          </a:p>
          <a:p>
            <a:r>
              <a:rPr lang="en-GB" sz="1400" dirty="0">
                <a:latin typeface="Calibri Light"/>
                <a:cs typeface="Calibri"/>
              </a:rPr>
              <a:t>Right Click on the second image opposite, save  picture.  Go to the Image location on your drive and drag into the list image box on the </a:t>
            </a:r>
            <a:r>
              <a:rPr lang="en-GB" sz="1400" dirty="0" err="1">
                <a:latin typeface="Calibri Light"/>
                <a:cs typeface="Calibri"/>
              </a:rPr>
              <a:t>digibete</a:t>
            </a:r>
            <a:r>
              <a:rPr lang="en-GB" sz="1400" dirty="0">
                <a:latin typeface="Calibri Light"/>
                <a:cs typeface="Calibri"/>
              </a:rPr>
              <a:t> post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</a:endParaRPr>
          </a:p>
          <a:p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Download Newsletter one from the</a:t>
            </a:r>
            <a:r>
              <a:rPr lang="en-GB" sz="1400" dirty="0">
                <a:latin typeface="Calibri Light"/>
                <a:cs typeface="Calibri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CYP Diabetes Network page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Click Add File, Name: Emotional health t Newsletter 1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Drag and drop the file from the location you saved it on your drive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89C18-7633-DFE8-6754-B8DA7887EAF4}"/>
              </a:ext>
            </a:extLst>
          </p:cNvPr>
          <p:cNvSpPr txBox="1"/>
          <p:nvPr/>
        </p:nvSpPr>
        <p:spPr>
          <a:xfrm>
            <a:off x="7417632" y="6015584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05B8B-01E1-372C-8322-B50D62885240}"/>
              </a:ext>
            </a:extLst>
          </p:cNvPr>
          <p:cNvSpPr txBox="1"/>
          <p:nvPr/>
        </p:nvSpPr>
        <p:spPr>
          <a:xfrm>
            <a:off x="10815312" y="2640408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1A78D-1DD8-2B10-E261-213E3E9013A3}"/>
              </a:ext>
            </a:extLst>
          </p:cNvPr>
          <p:cNvSpPr txBox="1"/>
          <p:nvPr/>
        </p:nvSpPr>
        <p:spPr>
          <a:xfrm>
            <a:off x="10915229" y="6167351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2 </a:t>
            </a:r>
            <a:endParaRPr lang="en-GB" sz="3200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7F986438-61E5-8103-D452-51DBFA6615AF}"/>
              </a:ext>
            </a:extLst>
          </p:cNvPr>
          <p:cNvGrpSpPr/>
          <p:nvPr/>
        </p:nvGrpSpPr>
        <p:grpSpPr>
          <a:xfrm>
            <a:off x="15655" y="-315"/>
            <a:ext cx="18288001" cy="1772274"/>
            <a:chOff x="352471" y="354828"/>
            <a:chExt cx="3426704" cy="521320"/>
          </a:xfrm>
          <a:solidFill>
            <a:srgbClr val="F99FD9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2F528BF-E37F-C1A9-1D00-ADA2537C8DF3}"/>
                </a:ext>
              </a:extLst>
            </p:cNvPr>
            <p:cNvSpPr/>
            <p:nvPr/>
          </p:nvSpPr>
          <p:spPr>
            <a:xfrm>
              <a:off x="352471" y="354828"/>
              <a:ext cx="3426704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r>
                <a:rPr lang="en-GB" sz="9600" dirty="0" err="1">
                  <a:latin typeface="Cabin Sketch"/>
                  <a:cs typeface="Arial"/>
                </a:rPr>
                <a:t>Digibete</a:t>
              </a:r>
              <a:r>
                <a:rPr lang="en-GB" sz="9600" dirty="0">
                  <a:latin typeface="Cabin Sketch"/>
                  <a:cs typeface="Arial"/>
                </a:rPr>
                <a:t>/Social media month 1</a:t>
              </a:r>
              <a:endParaRPr lang="en-GB" sz="9600" dirty="0">
                <a:latin typeface="Cabin Sketch"/>
              </a:endParaRPr>
            </a:p>
          </p:txBody>
        </p:sp>
      </p:grpSp>
      <p:pic>
        <p:nvPicPr>
          <p:cNvPr id="2" name="Picture 1" descr="Color Can Heal Your Life - Deanna Minich, PhD">
            <a:extLst>
              <a:ext uri="{FF2B5EF4-FFF2-40B4-BE49-F238E27FC236}">
                <a16:creationId xmlns:a16="http://schemas.microsoft.com/office/drawing/2014/main" id="{D24A4207-7D1C-109F-27BD-79977C857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765" y="3228340"/>
            <a:ext cx="4873334" cy="2756591"/>
          </a:xfrm>
          <a:prstGeom prst="rect">
            <a:avLst/>
          </a:prstGeom>
        </p:spPr>
      </p:pic>
      <p:pic>
        <p:nvPicPr>
          <p:cNvPr id="3" name="Picture 2" descr="A piece of bread with peanut butter spread&#10;&#10;AI-generated content may be incorrect.">
            <a:extLst>
              <a:ext uri="{FF2B5EF4-FFF2-40B4-BE49-F238E27FC236}">
                <a16:creationId xmlns:a16="http://schemas.microsoft.com/office/drawing/2014/main" id="{A4545203-9C79-3CB5-E525-9248B5883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3805" y="7209992"/>
            <a:ext cx="7560252" cy="1807152"/>
          </a:xfrm>
          <a:prstGeom prst="rect">
            <a:avLst/>
          </a:prstGeom>
        </p:spPr>
      </p:pic>
      <p:pic>
        <p:nvPicPr>
          <p:cNvPr id="9" name="Picture 8" descr="Mood-Boosting Foods: 8 Nutrients &amp; 16 Foods to Increase Happiness">
            <a:extLst>
              <a:ext uri="{FF2B5EF4-FFF2-40B4-BE49-F238E27FC236}">
                <a16:creationId xmlns:a16="http://schemas.microsoft.com/office/drawing/2014/main" id="{FE6066BB-DE11-9969-DF79-2D35E57BB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1" y="6761451"/>
            <a:ext cx="2788228" cy="18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03B44-60F0-9188-FDD9-11D07405EEDC}"/>
              </a:ext>
            </a:extLst>
          </p:cNvPr>
          <p:cNvSpPr txBox="1"/>
          <p:nvPr/>
        </p:nvSpPr>
        <p:spPr>
          <a:xfrm>
            <a:off x="221832" y="2110337"/>
            <a:ext cx="178852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alibri"/>
                <a:cs typeface="Segoe UI"/>
              </a:rPr>
              <a:t>Below are 3 posts for the health promotion Topic of "Emotional Health". Each newsletter has a picture for the list image and an image for the content  Below are instructions for </a:t>
            </a:r>
            <a:r>
              <a:rPr lang="en-GB" sz="1400" dirty="0" err="1">
                <a:latin typeface="Calibri"/>
                <a:cs typeface="Segoe UI"/>
              </a:rPr>
              <a:t>digibete</a:t>
            </a:r>
            <a:r>
              <a:rPr lang="en-GB" sz="1400" dirty="0">
                <a:latin typeface="Calibri"/>
                <a:cs typeface="Segoe UI"/>
              </a:rPr>
              <a:t>, </a:t>
            </a:r>
            <a:r>
              <a:rPr lang="en-GB" sz="1400" dirty="0">
                <a:latin typeface="Calibri"/>
                <a:cs typeface="Calibri"/>
              </a:rPr>
              <a:t>These should be posted to 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 in month intervals. </a:t>
            </a:r>
            <a:r>
              <a:rPr lang="en-US" sz="1400" dirty="0">
                <a:latin typeface="Calibri"/>
                <a:cs typeface="Calibri"/>
              </a:rPr>
              <a:t>Link to </a:t>
            </a:r>
            <a:r>
              <a:rPr lang="en-US" sz="1400" dirty="0" err="1">
                <a:latin typeface="Calibri"/>
                <a:cs typeface="Calibri"/>
              </a:rPr>
              <a:t>digibete</a:t>
            </a:r>
            <a:r>
              <a:rPr lang="en-US" sz="1400" dirty="0">
                <a:latin typeface="Calibri"/>
                <a:cs typeface="Calibri"/>
              </a:rPr>
              <a:t> app: </a:t>
            </a:r>
            <a:r>
              <a:rPr lang="en-US" sz="1400" dirty="0">
                <a:latin typeface="Calibri"/>
                <a:cs typeface="Calibri"/>
                <a:hlinkClick r:id="rId3"/>
              </a:rPr>
              <a:t>https://app.digibete.org/login</a:t>
            </a:r>
            <a:r>
              <a:rPr lang="en-GB" sz="1400" dirty="0">
                <a:latin typeface="Calibri"/>
                <a:cs typeface="Calibri"/>
              </a:rPr>
              <a:t> You can do these all at the same time and schedule a time for them to be posted.   If not using 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 the app the content and images here can be used for any social media.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9A3CF-8BD7-6269-C0E0-10B6D89D38A2}"/>
              </a:ext>
            </a:extLst>
          </p:cNvPr>
          <p:cNvSpPr txBox="1"/>
          <p:nvPr/>
        </p:nvSpPr>
        <p:spPr>
          <a:xfrm>
            <a:off x="221832" y="2851716"/>
            <a:ext cx="6963111" cy="7201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US" sz="1400" dirty="0">
              <a:latin typeface="Calibri Light"/>
              <a:ea typeface="Calibri Light"/>
            </a:endParaRPr>
          </a:p>
          <a:p>
            <a:r>
              <a:rPr lang="en-GB" sz="1400" dirty="0">
                <a:latin typeface="Calibri Light"/>
                <a:cs typeface="Segoe UI"/>
              </a:rPr>
              <a:t>Eating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Segoe UI"/>
              </a:rPr>
              <a:t> behaviours 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 -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Segoe UI"/>
              </a:rPr>
              <a:t>Healthy Lifestyles Campaign</a:t>
            </a:r>
            <a:endParaRPr lang="en-GB" sz="14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  <a:cs typeface="Calibri"/>
            </a:endParaRPr>
          </a:p>
          <a:p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  <a:endParaRPr lang="en-GB" sz="1400" dirty="0"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r>
              <a:rPr lang="en-GB" sz="14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For the next 3 months we are </a:t>
            </a:r>
            <a:r>
              <a:rPr lang="en-GB" sz="1400" dirty="0">
                <a:solidFill>
                  <a:srgbClr val="000000"/>
                </a:solidFill>
                <a:latin typeface="+mn-lt"/>
                <a:cs typeface="Arial"/>
              </a:rPr>
              <a:t>emotional health and how food affects our mood</a:t>
            </a:r>
            <a:endParaRPr lang="en-GB" sz="1400" dirty="0">
              <a:solidFill>
                <a:srgbClr val="000000"/>
              </a:solidFill>
              <a:latin typeface="+mn-lt"/>
              <a:ea typeface="Calibri Light"/>
              <a:cs typeface="Arial"/>
            </a:endParaRPr>
          </a:p>
          <a:p>
            <a:pPr algn="ctr"/>
            <a:r>
              <a:rPr lang="en-GB" sz="1400" b="1" dirty="0">
                <a:latin typeface="+mn-lt"/>
                <a:cs typeface="Calibri"/>
              </a:rPr>
              <a:t>Types of hunger</a:t>
            </a:r>
            <a:endParaRPr lang="en-GB" sz="1400" b="1" dirty="0">
              <a:ea typeface="Calibri"/>
              <a:cs typeface="Calibri"/>
            </a:endParaRPr>
          </a:p>
          <a:p>
            <a:r>
              <a:rPr lang="en-GB" sz="1400" b="1" dirty="0">
                <a:latin typeface="Calibri"/>
                <a:ea typeface="Calibri Light"/>
                <a:cs typeface="Calibri"/>
              </a:rPr>
              <a:t>Non physical hunger:</a:t>
            </a:r>
          </a:p>
          <a:p>
            <a:pPr>
              <a:buFont typeface="Arial"/>
              <a:buChar char="•"/>
            </a:pPr>
            <a:r>
              <a:rPr lang="en-GB" sz="1400" dirty="0">
                <a:latin typeface="Calibri"/>
                <a:ea typeface="Calibri"/>
                <a:cs typeface="Calibri"/>
              </a:rPr>
              <a:t>Comes on suddenly </a:t>
            </a:r>
            <a:endParaRPr lang="en-GB" sz="1400" dirty="0">
              <a:latin typeface="Calibri"/>
              <a:ea typeface="Calibri Light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Calibri"/>
                <a:ea typeface="Calibri"/>
                <a:cs typeface="Calibri"/>
              </a:rPr>
              <a:t>May not be at meal times 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1400" dirty="0">
                <a:latin typeface="Calibri"/>
                <a:ea typeface="Calibri"/>
                <a:cs typeface="Calibri"/>
              </a:rPr>
              <a:t>May not go away after eating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1400" dirty="0">
                <a:latin typeface="Calibri"/>
                <a:ea typeface="Calibri"/>
                <a:cs typeface="Calibri"/>
              </a:rPr>
              <a:t>Can be when we are bored, sad, happy or stressed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sz="1400" dirty="0">
                <a:latin typeface="Calibri"/>
                <a:ea typeface="Calibri"/>
                <a:cs typeface="Calibri"/>
              </a:rPr>
              <a:t>Occasions like birthdays and festivals</a:t>
            </a:r>
            <a:endParaRPr lang="en-GB" dirty="0"/>
          </a:p>
          <a:p>
            <a:r>
              <a:rPr lang="en-GB" sz="1400" b="1" dirty="0">
                <a:latin typeface="Calibri"/>
                <a:ea typeface="Calibri Light"/>
                <a:cs typeface="Calibri"/>
              </a:rPr>
              <a:t>Physical hunger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Goes away after eating</a:t>
            </a:r>
            <a:endParaRPr lang="en-GB" dirty="0"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Builds up before a meal</a:t>
            </a:r>
            <a:endParaRPr lang="en-GB" dirty="0"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Signs include stomach growling, feeling empty or low energy levels</a:t>
            </a:r>
            <a:endParaRPr lang="en-GB" dirty="0">
              <a:ea typeface="Calibri" panose="020F0502020204030204" pitchFamily="34" charset="0"/>
            </a:endParaRPr>
          </a:p>
          <a:p>
            <a:endParaRPr lang="en-GB" sz="1400" b="1" i="0" u="none" strike="noStrike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Mindful eating</a:t>
            </a:r>
          </a:p>
          <a:p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Mindful eating helps us to relax and enjoy our meals. Try thinking about the taste, texture, smell and flavour of each mouthful and avoid screens during mealtimes.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Click on this link to learn more about body image and food language</a:t>
            </a:r>
          </a:p>
          <a:p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Click on this link to learn more about mindful eating</a:t>
            </a: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- Click add image</a:t>
            </a:r>
            <a:endParaRPr lang="en-GB" sz="1400" dirty="0">
              <a:latin typeface="Calibri Light"/>
              <a:ea typeface="Calibri Light"/>
            </a:endParaRPr>
          </a:p>
          <a:p>
            <a:r>
              <a:rPr lang="en-GB" sz="1400" dirty="0">
                <a:latin typeface="Calibri Light"/>
                <a:cs typeface="Calibri"/>
              </a:rPr>
              <a:t>Right Click on the second image opposite, save  picture.  Go to the Image location on your drive and drag into the list image box on the </a:t>
            </a:r>
            <a:r>
              <a:rPr lang="en-GB" sz="1400" dirty="0" err="1">
                <a:latin typeface="Calibri Light"/>
                <a:cs typeface="Calibri"/>
              </a:rPr>
              <a:t>digibete</a:t>
            </a:r>
            <a:r>
              <a:rPr lang="en-GB" sz="1400" dirty="0">
                <a:latin typeface="Calibri Light"/>
                <a:cs typeface="Calibri"/>
              </a:rPr>
              <a:t> post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</a:endParaRPr>
          </a:p>
          <a:p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Download Newsletter two from the</a:t>
            </a:r>
            <a:r>
              <a:rPr lang="en-GB" sz="1400" dirty="0">
                <a:latin typeface="Calibri Light"/>
                <a:cs typeface="Calibri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CYP Diabetes Network page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Click Add File, Name: Emotional Health Newsletter 2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Drag and drop the file from the location you saved it on your drive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89C18-7633-DFE8-6754-B8DA7887EAF4}"/>
              </a:ext>
            </a:extLst>
          </p:cNvPr>
          <p:cNvSpPr txBox="1"/>
          <p:nvPr/>
        </p:nvSpPr>
        <p:spPr>
          <a:xfrm>
            <a:off x="7417632" y="6015584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05B8B-01E1-372C-8322-B50D62885240}"/>
              </a:ext>
            </a:extLst>
          </p:cNvPr>
          <p:cNvSpPr txBox="1"/>
          <p:nvPr/>
        </p:nvSpPr>
        <p:spPr>
          <a:xfrm>
            <a:off x="10815312" y="2640408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1A78D-1DD8-2B10-E261-213E3E9013A3}"/>
              </a:ext>
            </a:extLst>
          </p:cNvPr>
          <p:cNvSpPr txBox="1"/>
          <p:nvPr/>
        </p:nvSpPr>
        <p:spPr>
          <a:xfrm>
            <a:off x="10915229" y="6167351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2 </a:t>
            </a:r>
            <a:endParaRPr lang="en-GB" sz="3200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7F986438-61E5-8103-D452-51DBFA6615AF}"/>
              </a:ext>
            </a:extLst>
          </p:cNvPr>
          <p:cNvGrpSpPr/>
          <p:nvPr/>
        </p:nvGrpSpPr>
        <p:grpSpPr>
          <a:xfrm>
            <a:off x="15655" y="-315"/>
            <a:ext cx="18288001" cy="1772274"/>
            <a:chOff x="352471" y="354828"/>
            <a:chExt cx="3426704" cy="521320"/>
          </a:xfrm>
          <a:solidFill>
            <a:srgbClr val="F99FD9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2F528BF-E37F-C1A9-1D00-ADA2537C8DF3}"/>
                </a:ext>
              </a:extLst>
            </p:cNvPr>
            <p:cNvSpPr/>
            <p:nvPr/>
          </p:nvSpPr>
          <p:spPr>
            <a:xfrm>
              <a:off x="352471" y="354828"/>
              <a:ext cx="3426704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r>
                <a:rPr lang="en-GB" sz="9600" dirty="0" err="1">
                  <a:latin typeface="Cabin Sketch"/>
                  <a:cs typeface="Arial"/>
                </a:rPr>
                <a:t>Digibete</a:t>
              </a:r>
              <a:r>
                <a:rPr lang="en-GB" sz="9600" dirty="0">
                  <a:latin typeface="Cabin Sketch"/>
                  <a:cs typeface="Arial"/>
                </a:rPr>
                <a:t>/Social media month 2</a:t>
              </a:r>
              <a:endParaRPr lang="en-GB" sz="9600" dirty="0">
                <a:latin typeface="Cabin Sketch"/>
              </a:endParaRPr>
            </a:p>
          </p:txBody>
        </p:sp>
      </p:grpSp>
      <p:pic>
        <p:nvPicPr>
          <p:cNvPr id="10" name="Picture 9" descr="13 Easy Weeknight Meals for Busy Families | The Mom Friend">
            <a:extLst>
              <a:ext uri="{FF2B5EF4-FFF2-40B4-BE49-F238E27FC236}">
                <a16:creationId xmlns:a16="http://schemas.microsoft.com/office/drawing/2014/main" id="{E6C9A059-978C-5429-9357-5158DC49B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351" y="3226811"/>
            <a:ext cx="3888799" cy="2551833"/>
          </a:xfrm>
          <a:prstGeom prst="rect">
            <a:avLst/>
          </a:prstGeom>
        </p:spPr>
      </p:pic>
      <p:pic>
        <p:nvPicPr>
          <p:cNvPr id="11" name="Picture 10" descr="A group of images of various foods&#10;&#10;AI-generated content may be incorrect.">
            <a:extLst>
              <a:ext uri="{FF2B5EF4-FFF2-40B4-BE49-F238E27FC236}">
                <a16:creationId xmlns:a16="http://schemas.microsoft.com/office/drawing/2014/main" id="{7DE13CAE-5E94-8207-1A30-558B771EE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582" y="6961042"/>
            <a:ext cx="3349337" cy="2408959"/>
          </a:xfrm>
          <a:prstGeom prst="rect">
            <a:avLst/>
          </a:prstGeom>
        </p:spPr>
      </p:pic>
      <p:pic>
        <p:nvPicPr>
          <p:cNvPr id="12" name="Picture 11" descr="7 Ways to Encourage a Healthy Body Image in Girls—and Boys! - The Local ...">
            <a:extLst>
              <a:ext uri="{FF2B5EF4-FFF2-40B4-BE49-F238E27FC236}">
                <a16:creationId xmlns:a16="http://schemas.microsoft.com/office/drawing/2014/main" id="{E48FAF37-DD07-C256-D1DB-D97252ECD7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2127" y="6753225"/>
            <a:ext cx="3522519" cy="26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03B44-60F0-9188-FDD9-11D07405EEDC}"/>
              </a:ext>
            </a:extLst>
          </p:cNvPr>
          <p:cNvSpPr txBox="1"/>
          <p:nvPr/>
        </p:nvSpPr>
        <p:spPr>
          <a:xfrm>
            <a:off x="221832" y="2110337"/>
            <a:ext cx="178852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alibri"/>
                <a:cs typeface="Segoe UI"/>
              </a:rPr>
              <a:t>Below are 3 posts for the health promotion Topic of "Emotional Health". Each newsletter has a picture for the list image and an image for the content  Below are instructions for </a:t>
            </a:r>
            <a:r>
              <a:rPr lang="en-GB" sz="1400" dirty="0" err="1">
                <a:latin typeface="Calibri"/>
                <a:cs typeface="Segoe UI"/>
              </a:rPr>
              <a:t>digibete</a:t>
            </a:r>
            <a:r>
              <a:rPr lang="en-GB" sz="1400" dirty="0">
                <a:latin typeface="Calibri"/>
                <a:cs typeface="Segoe UI"/>
              </a:rPr>
              <a:t>, </a:t>
            </a:r>
            <a:r>
              <a:rPr lang="en-GB" sz="1400" dirty="0">
                <a:latin typeface="Calibri"/>
                <a:cs typeface="Calibri"/>
              </a:rPr>
              <a:t>These should be posted to 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 in month intervals. </a:t>
            </a:r>
            <a:r>
              <a:rPr lang="en-US" sz="1400" dirty="0">
                <a:latin typeface="Calibri"/>
                <a:cs typeface="Calibri"/>
              </a:rPr>
              <a:t>Link to </a:t>
            </a:r>
            <a:r>
              <a:rPr lang="en-US" sz="1400" dirty="0" err="1">
                <a:latin typeface="Calibri"/>
                <a:cs typeface="Calibri"/>
              </a:rPr>
              <a:t>digibete</a:t>
            </a:r>
            <a:r>
              <a:rPr lang="en-US" sz="1400" dirty="0">
                <a:latin typeface="Calibri"/>
                <a:cs typeface="Calibri"/>
              </a:rPr>
              <a:t> app: </a:t>
            </a:r>
            <a:r>
              <a:rPr lang="en-US" sz="1400" dirty="0">
                <a:latin typeface="Calibri"/>
                <a:cs typeface="Calibri"/>
                <a:hlinkClick r:id="rId3"/>
              </a:rPr>
              <a:t>https://app.digibete.org/login</a:t>
            </a:r>
            <a:r>
              <a:rPr lang="en-GB" sz="1400" dirty="0">
                <a:latin typeface="Calibri"/>
                <a:cs typeface="Calibri"/>
              </a:rPr>
              <a:t> You can do these all at the same time and schedule a time for them to be posted.   If not using </a:t>
            </a:r>
            <a:r>
              <a:rPr lang="en-GB" sz="1400" dirty="0" err="1">
                <a:latin typeface="Calibri"/>
                <a:cs typeface="Calibri"/>
              </a:rPr>
              <a:t>digibete</a:t>
            </a:r>
            <a:r>
              <a:rPr lang="en-GB" sz="1400" dirty="0">
                <a:latin typeface="Calibri"/>
                <a:cs typeface="Calibri"/>
              </a:rPr>
              <a:t> the app the content and images here can be used for any social media.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9A3CF-8BD7-6269-C0E0-10B6D89D38A2}"/>
              </a:ext>
            </a:extLst>
          </p:cNvPr>
          <p:cNvSpPr txBox="1"/>
          <p:nvPr/>
        </p:nvSpPr>
        <p:spPr>
          <a:xfrm>
            <a:off x="221832" y="2851716"/>
            <a:ext cx="6963111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News Title:</a:t>
            </a:r>
            <a:r>
              <a:rPr lang="en-GB" sz="1400" dirty="0">
                <a:latin typeface="Calibri Light"/>
                <a:cs typeface="Segoe UI"/>
              </a:rPr>
              <a:t> 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US" sz="1400" dirty="0">
              <a:latin typeface="Calibri Light"/>
              <a:ea typeface="Calibri Light"/>
            </a:endParaRPr>
          </a:p>
          <a:p>
            <a:r>
              <a:rPr lang="en-GB" sz="1400" dirty="0">
                <a:latin typeface="Calibri Light"/>
                <a:cs typeface="Segoe UI"/>
              </a:rPr>
              <a:t>Activities that can improve your mood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 -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Segoe UI"/>
              </a:rPr>
              <a:t>Healthy Lifestyles Campaign</a:t>
            </a:r>
            <a:endParaRPr lang="en-GB" sz="1400">
              <a:solidFill>
                <a:srgbClr val="000000"/>
              </a:solidFill>
              <a:latin typeface="Calibri Light"/>
              <a:cs typeface="Calibri"/>
            </a:endParaRPr>
          </a:p>
          <a:p>
            <a:endParaRPr lang="en-GB" sz="1400" dirty="0">
              <a:latin typeface="Calibri Light"/>
              <a:cs typeface="Calibr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List Image</a:t>
            </a:r>
            <a:r>
              <a:rPr lang="en-GB" sz="1400" dirty="0">
                <a:latin typeface="Calibri Light"/>
                <a:cs typeface="Segoe UI"/>
              </a:rPr>
              <a:t> 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  <a:cs typeface="Calibri"/>
            </a:endParaRPr>
          </a:p>
          <a:p>
            <a:r>
              <a:rPr lang="en-GB" sz="1400" dirty="0">
                <a:latin typeface="Calibri Light"/>
                <a:cs typeface="Segoe UI"/>
              </a:rPr>
              <a:t>Right Click on the image opposite, save  picture.  Go to the Image location and drag into the list image box. </a:t>
            </a:r>
            <a:endParaRPr lang="en-GB" sz="1400" dirty="0">
              <a:latin typeface="Calibri Light"/>
              <a:ea typeface="Calibri Light"/>
              <a:cs typeface="Segoe UI"/>
            </a:endParaRPr>
          </a:p>
          <a:p>
            <a:endParaRPr lang="en-GB" sz="1400" dirty="0"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Content: (click add text and copy and paste below) </a:t>
            </a:r>
            <a:r>
              <a:rPr lang="en-GB" sz="1400" dirty="0">
                <a:solidFill>
                  <a:srgbClr val="00B0F0"/>
                </a:solidFill>
                <a:latin typeface="Calibri Light"/>
                <a:cs typeface="Calibri"/>
              </a:rPr>
              <a:t> </a:t>
            </a:r>
          </a:p>
          <a:p>
            <a:r>
              <a:rPr lang="en-GB" sz="14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For the next 3 months we are focusing on </a:t>
            </a:r>
            <a:r>
              <a:rPr lang="en-GB" sz="1400" dirty="0">
                <a:latin typeface="+mn-lt"/>
                <a:cs typeface="Arial"/>
              </a:rPr>
              <a:t>emotional health and how food affects our mood</a:t>
            </a:r>
            <a:endParaRPr lang="en-GB" dirty="0"/>
          </a:p>
          <a:p>
            <a:r>
              <a:rPr lang="en-GB" sz="1400" b="1" dirty="0">
                <a:latin typeface="+mn-lt"/>
                <a:cs typeface="Calibri"/>
              </a:rPr>
              <a:t>Activities that can improve your mood</a:t>
            </a:r>
            <a:endParaRPr lang="en-GB" sz="1400" b="1" dirty="0">
              <a:ea typeface="Calibri"/>
              <a:cs typeface="Calibri"/>
            </a:endParaRPr>
          </a:p>
          <a:p>
            <a:endParaRPr lang="en-GB" sz="1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Improving what we eat and being active can improve our mood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Doing the things we love also makes us feel good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 activities stimulate us and others are soothing. Try to have some of both! </a:t>
            </a:r>
            <a:endParaRPr lang="en-GB" dirty="0"/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Click on this link for ideas of self care activities</a:t>
            </a:r>
            <a:endParaRPr lang="en-GB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Click on this link for NHS Mental Health resources</a:t>
            </a:r>
            <a:endParaRPr lang="en-GB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sz="1400" dirty="0">
              <a:solidFill>
                <a:srgbClr val="000000"/>
              </a:solidFill>
              <a:latin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Post Image: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- Click add image</a:t>
            </a:r>
            <a:endParaRPr lang="en-GB" sz="1400" dirty="0">
              <a:latin typeface="Calibri Light"/>
              <a:ea typeface="Calibri Light"/>
            </a:endParaRPr>
          </a:p>
          <a:p>
            <a:r>
              <a:rPr lang="en-GB" sz="1400" dirty="0">
                <a:latin typeface="Calibri Light"/>
                <a:cs typeface="Calibri"/>
              </a:rPr>
              <a:t>Right Click on the second image opposite, save  picture.  Go to the Image location on your drive and drag into the list image box on the </a:t>
            </a:r>
            <a:r>
              <a:rPr lang="en-GB" sz="1400" dirty="0" err="1">
                <a:latin typeface="Calibri Light"/>
                <a:cs typeface="Calibri"/>
              </a:rPr>
              <a:t>digibete</a:t>
            </a:r>
            <a:r>
              <a:rPr lang="en-GB" sz="1400" dirty="0">
                <a:latin typeface="Calibri Light"/>
                <a:cs typeface="Calibri"/>
              </a:rPr>
              <a:t> post </a:t>
            </a:r>
            <a:r>
              <a:rPr lang="en-GB" sz="1400" dirty="0">
                <a:solidFill>
                  <a:srgbClr val="000000"/>
                </a:solidFill>
                <a:latin typeface="Calibri Light"/>
                <a:cs typeface="Calibri"/>
              </a:rPr>
              <a:t>page.</a:t>
            </a:r>
            <a:r>
              <a:rPr lang="en-GB" sz="1400" dirty="0">
                <a:latin typeface="Calibri Light"/>
                <a:cs typeface="Calibri"/>
              </a:rPr>
              <a:t> </a:t>
            </a:r>
            <a:endParaRPr lang="en-GB" sz="1400" dirty="0">
              <a:latin typeface="Calibri Light"/>
              <a:ea typeface="Calibri Light"/>
            </a:endParaRPr>
          </a:p>
          <a:p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1400" b="1" dirty="0">
                <a:solidFill>
                  <a:srgbClr val="00B0F0"/>
                </a:solidFill>
                <a:latin typeface="Calibri Light"/>
                <a:cs typeface="Segoe UI"/>
              </a:rPr>
              <a:t>Attachments or further reading: (Additional Files or links) </a:t>
            </a:r>
            <a:r>
              <a:rPr lang="en-GB" sz="1400" b="1" dirty="0">
                <a:solidFill>
                  <a:srgbClr val="00B0F0"/>
                </a:solidFill>
                <a:latin typeface="Calibri Light"/>
                <a:cs typeface="Calibri Light"/>
              </a:rPr>
              <a:t> </a:t>
            </a:r>
            <a:endParaRPr lang="en-GB" sz="1400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Download Newsletter three from the</a:t>
            </a:r>
            <a:r>
              <a:rPr lang="en-GB" sz="1400" dirty="0">
                <a:latin typeface="Calibri Light"/>
                <a:cs typeface="Calibri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CYP Diabetes Network page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Click Add File, Name: Emotional Health Newsletter 3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  <a:p>
            <a:r>
              <a:rPr lang="en-GB" sz="1400" dirty="0">
                <a:latin typeface="Calibri Light"/>
                <a:cs typeface="Calibri Light"/>
              </a:rPr>
              <a:t>- Drag and drop the file from the location you saved it on your drive </a:t>
            </a:r>
            <a:endParaRPr lang="en-GB" sz="1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89C18-7633-DFE8-6754-B8DA7887EAF4}"/>
              </a:ext>
            </a:extLst>
          </p:cNvPr>
          <p:cNvSpPr txBox="1"/>
          <p:nvPr/>
        </p:nvSpPr>
        <p:spPr>
          <a:xfrm>
            <a:off x="7417632" y="6015584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List Image 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05B8B-01E1-372C-8322-B50D62885240}"/>
              </a:ext>
            </a:extLst>
          </p:cNvPr>
          <p:cNvSpPr txBox="1"/>
          <p:nvPr/>
        </p:nvSpPr>
        <p:spPr>
          <a:xfrm>
            <a:off x="10815312" y="2640408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1 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1A78D-1DD8-2B10-E261-213E3E9013A3}"/>
              </a:ext>
            </a:extLst>
          </p:cNvPr>
          <p:cNvSpPr txBox="1"/>
          <p:nvPr/>
        </p:nvSpPr>
        <p:spPr>
          <a:xfrm>
            <a:off x="10915229" y="6167351"/>
            <a:ext cx="36942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alibri"/>
                <a:cs typeface="Arial"/>
              </a:rPr>
              <a:t>Post Image  2 </a:t>
            </a:r>
            <a:endParaRPr lang="en-GB" sz="3200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7F986438-61E5-8103-D452-51DBFA6615AF}"/>
              </a:ext>
            </a:extLst>
          </p:cNvPr>
          <p:cNvGrpSpPr/>
          <p:nvPr/>
        </p:nvGrpSpPr>
        <p:grpSpPr>
          <a:xfrm>
            <a:off x="15655" y="-315"/>
            <a:ext cx="18288001" cy="1772274"/>
            <a:chOff x="352471" y="354828"/>
            <a:chExt cx="3426704" cy="521320"/>
          </a:xfrm>
          <a:solidFill>
            <a:srgbClr val="F99FD9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2F528BF-E37F-C1A9-1D00-ADA2537C8DF3}"/>
                </a:ext>
              </a:extLst>
            </p:cNvPr>
            <p:cNvSpPr/>
            <p:nvPr/>
          </p:nvSpPr>
          <p:spPr>
            <a:xfrm>
              <a:off x="352471" y="354828"/>
              <a:ext cx="3426704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r>
                <a:rPr lang="en-GB" sz="9600" dirty="0" err="1">
                  <a:latin typeface="Cabin Sketch"/>
                  <a:cs typeface="Arial"/>
                </a:rPr>
                <a:t>Digibete</a:t>
              </a:r>
              <a:r>
                <a:rPr lang="en-GB" sz="9600" dirty="0">
                  <a:latin typeface="Cabin Sketch"/>
                  <a:cs typeface="Arial"/>
                </a:rPr>
                <a:t>/Social media month 3</a:t>
              </a:r>
              <a:endParaRPr lang="en-GB" sz="9600" dirty="0">
                <a:latin typeface="Cabin Sketch"/>
              </a:endParaRPr>
            </a:p>
          </p:txBody>
        </p:sp>
      </p:grpSp>
      <p:pic>
        <p:nvPicPr>
          <p:cNvPr id="2" name="Picture 1" descr="A circular chart with different activities&#10;&#10;AI-generated content may be incorrect.">
            <a:extLst>
              <a:ext uri="{FF2B5EF4-FFF2-40B4-BE49-F238E27FC236}">
                <a16:creationId xmlns:a16="http://schemas.microsoft.com/office/drawing/2014/main" id="{0B800385-8514-ECDB-E79E-760E01ECC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140" y="6611216"/>
            <a:ext cx="3893994" cy="3558887"/>
          </a:xfrm>
          <a:prstGeom prst="rect">
            <a:avLst/>
          </a:prstGeom>
        </p:spPr>
      </p:pic>
      <p:pic>
        <p:nvPicPr>
          <p:cNvPr id="3" name="Picture 2" descr="The Power Of Self-Care: Nurturing Your Mind, Body, And Soul | by Arpita ...">
            <a:extLst>
              <a:ext uri="{FF2B5EF4-FFF2-40B4-BE49-F238E27FC236}">
                <a16:creationId xmlns:a16="http://schemas.microsoft.com/office/drawing/2014/main" id="{AA236CEA-18A9-3854-814A-3EA697524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7913" y="3130261"/>
            <a:ext cx="4223038" cy="3039341"/>
          </a:xfrm>
          <a:prstGeom prst="rect">
            <a:avLst/>
          </a:prstGeom>
        </p:spPr>
      </p:pic>
      <p:pic>
        <p:nvPicPr>
          <p:cNvPr id="9" name="Picture 8" descr="Does food affect your mood? — The Dot Canada">
            <a:extLst>
              <a:ext uri="{FF2B5EF4-FFF2-40B4-BE49-F238E27FC236}">
                <a16:creationId xmlns:a16="http://schemas.microsoft.com/office/drawing/2014/main" id="{4061D48B-C71F-C829-5BE5-0518ED918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6932" y="7341177"/>
            <a:ext cx="3688773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F004F0B7C0429B677C1A4126110B" ma:contentTypeVersion="15" ma:contentTypeDescription="Create a new document." ma:contentTypeScope="" ma:versionID="551b701a22123e1cbc174e80fa999fe0">
  <xsd:schema xmlns:xsd="http://www.w3.org/2001/XMLSchema" xmlns:xs="http://www.w3.org/2001/XMLSchema" xmlns:p="http://schemas.microsoft.com/office/2006/metadata/properties" xmlns:ns2="b2e8c297-c771-4730-8c22-db13010b42b5" xmlns:ns3="6a697334-8322-4c35-8d62-b96b5741b494" targetNamespace="http://schemas.microsoft.com/office/2006/metadata/properties" ma:root="true" ma:fieldsID="07c09f3e74aba69f4ad2f4d9c8be9372" ns2:_="" ns3:_="">
    <xsd:import namespace="b2e8c297-c771-4730-8c22-db13010b42b5"/>
    <xsd:import namespace="6a697334-8322-4c35-8d62-b96b5741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c297-c771-4730-8c22-db13010b4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97334-8322-4c35-8d62-b96b5741b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6df729-fd9a-44e1-a9dd-e417f1b56635}" ma:internalName="TaxCatchAll" ma:showField="CatchAllData" ma:web="6a697334-8322-4c35-8d62-b96b5741b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97334-8322-4c35-8d62-b96b5741b494" xsi:nil="true"/>
    <lcf76f155ced4ddcb4097134ff3c332f xmlns="b2e8c297-c771-4730-8c22-db13010b42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34E92-18CC-4E0F-BBBA-2EDE42839A2F}"/>
</file>

<file path=customXml/itemProps2.xml><?xml version="1.0" encoding="utf-8"?>
<ds:datastoreItem xmlns:ds="http://schemas.openxmlformats.org/officeDocument/2006/customXml" ds:itemID="{32F61D5D-DDEB-41F7-8091-53C06AEA2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7E71F-309D-4786-808E-CFC2E276065D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a697334-8322-4c35-8d62-b96b5741b494"/>
    <ds:schemaRef ds:uri="b2e8c297-c771-4730-8c22-db13010b42b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1015</Words>
  <Application>Microsoft Office PowerPoint</Application>
  <PresentationFormat>Custom</PresentationFormat>
  <Paragraphs>130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Orange and Green Snowflake Christmas Newsletter</dc:title>
  <dc:creator>Paula Chinchilla</dc:creator>
  <cp:lastModifiedBy>Henson Kate (R0A) Manchester University NHS Foundation Trust</cp:lastModifiedBy>
  <cp:revision>206</cp:revision>
  <dcterms:created xsi:type="dcterms:W3CDTF">2006-08-16T00:00:00Z</dcterms:created>
  <dcterms:modified xsi:type="dcterms:W3CDTF">2025-06-18T15:24:34Z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0x010100250DF004F0B7C0429B677C1A4126110B</vt:lpwstr>
  </property>
  <property fmtid="{D5CDD505-2E9C-101B-9397-08002B2CF9AE}" pid="3" name="MediaServiceImageTags">
    <vt:lpwstr/>
  </property>
</Properties>
</file>