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15_C977C3AC.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58" r:id="rId6"/>
    <p:sldId id="279" r:id="rId7"/>
    <p:sldId id="274" r:id="rId8"/>
    <p:sldId id="259" r:id="rId9"/>
    <p:sldId id="260" r:id="rId10"/>
    <p:sldId id="262" r:id="rId11"/>
    <p:sldId id="280" r:id="rId12"/>
    <p:sldId id="284" r:id="rId13"/>
    <p:sldId id="287" r:id="rId14"/>
    <p:sldId id="288" r:id="rId15"/>
    <p:sldId id="265" r:id="rId16"/>
    <p:sldId id="266" r:id="rId17"/>
    <p:sldId id="261" r:id="rId18"/>
    <p:sldId id="272" r:id="rId19"/>
    <p:sldId id="267" r:id="rId20"/>
    <p:sldId id="268" r:id="rId21"/>
    <p:sldId id="271" r:id="rId22"/>
    <p:sldId id="277" r:id="rId23"/>
    <p:sldId id="264" r:id="rId24"/>
    <p:sldId id="263" r:id="rId25"/>
    <p:sldId id="289" r:id="rId26"/>
  </p:sldIdLst>
  <p:sldSz cx="18288000" cy="10287000"/>
  <p:notesSz cx="6858000" cy="9144000"/>
  <p:embeddedFontLst>
    <p:embeddedFont>
      <p:font typeface="Cabin Regular" panose="020B0604020202020204" charset="0"/>
      <p:regular r:id="rId28"/>
    </p:embeddedFont>
    <p:embeddedFont>
      <p:font typeface="Cabin SemiBold" panose="020B0604020202020204" charset="0"/>
      <p:regular r:id="rId29"/>
      <p:bold r:id="rId30"/>
    </p:embeddedFont>
    <p:embeddedFont>
      <p:font typeface="Cabin SemiBold Bold" panose="020B0604020202020204" charset="0"/>
      <p:regular r:id="rId31"/>
      <p:bold r:id="rId32"/>
    </p:embeddedFont>
    <p:embeddedFont>
      <p:font typeface="Cabin Sketch"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A190D0-8A1F-62EF-C697-62E5BB070DFD}" name="CHINCHILLA, Paula (LONDON NORTH WEST UNIVERSITY HEALTHCARE NHS TRUST)" initials="CT" userId="S::paula.chinchilla_nhs.net#ext#@cmft.onmicrosoft.com::5f6f434b-caf7-4a53-abf3-11a82db574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7382" autoAdjust="0"/>
  </p:normalViewPr>
  <p:slideViewPr>
    <p:cSldViewPr snapToGrid="0">
      <p:cViewPr varScale="1">
        <p:scale>
          <a:sx n="102" d="100"/>
          <a:sy n="102" d="100"/>
        </p:scale>
        <p:origin x="396"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cmft-my.sharepoint.com/personal/khenson_uhsm_nhs_uk/Documents/ISPAD/Healthliftyles%20Data/Eating%20Habits%20Questionnaire%20WITH%20rmch%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mft-my.sharepoint.com/personal/khenson_uhsm_nhs_uk/Documents/ISPAD/Healthliftyles%20Data/Eating%20Habits%20Questionnaire%20WITH%20rmch%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mft-my.sharepoint.com/personal/khenson_uhsm_nhs_uk/Documents/Lifestyle%20Questionnaire%20-%20working%20from%20jonathans%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henson\AppData\Local\Microsoft\Windows\INetCache\Content.Outlook\D6O0E0V0\Copy%20of%20Health_Promotion_Campaign_Analysi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r>
              <a:rPr lang="en-GB" sz="2000"/>
              <a:t>Wholegrain food </a:t>
            </a:r>
          </a:p>
        </c:rich>
      </c:tx>
      <c:layout>
        <c:manualLayout>
          <c:xMode val="edge"/>
          <c:yMode val="edge"/>
          <c:x val="0.25067502430852739"/>
          <c:y val="0"/>
        </c:manualLayout>
      </c:layout>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'Fibre '!$A$16</c:f>
              <c:strCache>
                <c:ptCount val="1"/>
                <c:pt idx="0">
                  <c:v>Don’t eat whole grains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'Fibre '!$B$15:$G$15</c:f>
              <c:strCache>
                <c:ptCount val="6"/>
                <c:pt idx="0">
                  <c:v>All units </c:v>
                </c:pt>
                <c:pt idx="1">
                  <c:v>Wythenshawe </c:v>
                </c:pt>
                <c:pt idx="2">
                  <c:v>S1 </c:v>
                </c:pt>
                <c:pt idx="3">
                  <c:v>Salford </c:v>
                </c:pt>
                <c:pt idx="4">
                  <c:v>Arrow Park </c:v>
                </c:pt>
                <c:pt idx="5">
                  <c:v>rmch </c:v>
                </c:pt>
              </c:strCache>
            </c:strRef>
          </c:cat>
          <c:val>
            <c:numRef>
              <c:f>'Fibre '!$B$16:$G$16</c:f>
              <c:numCache>
                <c:formatCode>0%</c:formatCode>
                <c:ptCount val="6"/>
                <c:pt idx="0">
                  <c:v>0.2</c:v>
                </c:pt>
                <c:pt idx="1">
                  <c:v>0.25</c:v>
                </c:pt>
                <c:pt idx="2">
                  <c:v>0.11</c:v>
                </c:pt>
                <c:pt idx="3">
                  <c:v>0.17</c:v>
                </c:pt>
                <c:pt idx="4">
                  <c:v>0.28999999999999998</c:v>
                </c:pt>
                <c:pt idx="5">
                  <c:v>0.26</c:v>
                </c:pt>
              </c:numCache>
            </c:numRef>
          </c:val>
          <c:extLst>
            <c:ext xmlns:c16="http://schemas.microsoft.com/office/drawing/2014/chart" uri="{C3380CC4-5D6E-409C-BE32-E72D297353CC}">
              <c16:uniqueId val="{00000000-19D5-471D-9759-DA40B5BBC1A4}"/>
            </c:ext>
          </c:extLst>
        </c:ser>
        <c:ser>
          <c:idx val="1"/>
          <c:order val="1"/>
          <c:tx>
            <c:strRef>
              <c:f>'Fibre '!$A$17</c:f>
              <c:strCache>
                <c:ptCount val="1"/>
                <c:pt idx="0">
                  <c:v>&lt; once per day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'Fibre '!$B$15:$G$15</c:f>
              <c:strCache>
                <c:ptCount val="6"/>
                <c:pt idx="0">
                  <c:v>All units </c:v>
                </c:pt>
                <c:pt idx="1">
                  <c:v>Wythenshawe </c:v>
                </c:pt>
                <c:pt idx="2">
                  <c:v>S1 </c:v>
                </c:pt>
                <c:pt idx="3">
                  <c:v>Salford </c:v>
                </c:pt>
                <c:pt idx="4">
                  <c:v>Arrow Park </c:v>
                </c:pt>
                <c:pt idx="5">
                  <c:v>rmch </c:v>
                </c:pt>
              </c:strCache>
            </c:strRef>
          </c:cat>
          <c:val>
            <c:numRef>
              <c:f>'Fibre '!$B$17:$G$17</c:f>
              <c:numCache>
                <c:formatCode>0%</c:formatCode>
                <c:ptCount val="6"/>
                <c:pt idx="0">
                  <c:v>0.51</c:v>
                </c:pt>
                <c:pt idx="1">
                  <c:v>0.47</c:v>
                </c:pt>
                <c:pt idx="2">
                  <c:v>0.6</c:v>
                </c:pt>
                <c:pt idx="3">
                  <c:v>0.52</c:v>
                </c:pt>
                <c:pt idx="4">
                  <c:v>0.35</c:v>
                </c:pt>
                <c:pt idx="5">
                  <c:v>0.57999999999999996</c:v>
                </c:pt>
              </c:numCache>
            </c:numRef>
          </c:val>
          <c:extLst>
            <c:ext xmlns:c16="http://schemas.microsoft.com/office/drawing/2014/chart" uri="{C3380CC4-5D6E-409C-BE32-E72D297353CC}">
              <c16:uniqueId val="{00000001-19D5-471D-9759-DA40B5BBC1A4}"/>
            </c:ext>
          </c:extLst>
        </c:ser>
        <c:ser>
          <c:idx val="2"/>
          <c:order val="2"/>
          <c:tx>
            <c:strRef>
              <c:f>'Fibre '!$A$18</c:f>
              <c:strCache>
                <c:ptCount val="1"/>
                <c:pt idx="0">
                  <c:v>once per day or more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'Fibre '!$B$15:$G$15</c:f>
              <c:strCache>
                <c:ptCount val="6"/>
                <c:pt idx="0">
                  <c:v>All units </c:v>
                </c:pt>
                <c:pt idx="1">
                  <c:v>Wythenshawe </c:v>
                </c:pt>
                <c:pt idx="2">
                  <c:v>S1 </c:v>
                </c:pt>
                <c:pt idx="3">
                  <c:v>Salford </c:v>
                </c:pt>
                <c:pt idx="4">
                  <c:v>Arrow Park </c:v>
                </c:pt>
                <c:pt idx="5">
                  <c:v>rmch </c:v>
                </c:pt>
              </c:strCache>
            </c:strRef>
          </c:cat>
          <c:val>
            <c:numRef>
              <c:f>'Fibre '!$B$18:$G$18</c:f>
              <c:numCache>
                <c:formatCode>0%</c:formatCode>
                <c:ptCount val="6"/>
                <c:pt idx="0">
                  <c:v>0.3</c:v>
                </c:pt>
                <c:pt idx="1">
                  <c:v>0.28000000000000003</c:v>
                </c:pt>
                <c:pt idx="2">
                  <c:v>0.28000000000000003</c:v>
                </c:pt>
                <c:pt idx="3">
                  <c:v>0.28999999999999998</c:v>
                </c:pt>
                <c:pt idx="4">
                  <c:v>0.35</c:v>
                </c:pt>
                <c:pt idx="5">
                  <c:v>0.16</c:v>
                </c:pt>
              </c:numCache>
            </c:numRef>
          </c:val>
          <c:extLst>
            <c:ext xmlns:c16="http://schemas.microsoft.com/office/drawing/2014/chart" uri="{C3380CC4-5D6E-409C-BE32-E72D297353CC}">
              <c16:uniqueId val="{00000002-19D5-471D-9759-DA40B5BBC1A4}"/>
            </c:ext>
          </c:extLst>
        </c:ser>
        <c:dLbls>
          <c:dLblPos val="ctr"/>
          <c:showLegendKey val="0"/>
          <c:showVal val="1"/>
          <c:showCatName val="0"/>
          <c:showSerName val="0"/>
          <c:showPercent val="0"/>
          <c:showBubbleSize val="0"/>
        </c:dLbls>
        <c:gapWidth val="79"/>
        <c:overlap val="100"/>
        <c:axId val="446950384"/>
        <c:axId val="446937712"/>
      </c:barChart>
      <c:catAx>
        <c:axId val="446950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446937712"/>
        <c:crosses val="autoZero"/>
        <c:auto val="1"/>
        <c:lblAlgn val="ctr"/>
        <c:lblOffset val="100"/>
        <c:noMultiLvlLbl val="0"/>
      </c:catAx>
      <c:valAx>
        <c:axId val="446937712"/>
        <c:scaling>
          <c:orientation val="minMax"/>
        </c:scaling>
        <c:delete val="1"/>
        <c:axPos val="l"/>
        <c:numFmt formatCode="0%" sourceLinked="1"/>
        <c:majorTickMark val="none"/>
        <c:minorTickMark val="none"/>
        <c:tickLblPos val="nextTo"/>
        <c:crossAx val="4469503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dirty="0"/>
              <a:t> INTAKE</a:t>
            </a:r>
            <a:r>
              <a:rPr lang="en-GB" sz="2000" b="1" baseline="0" dirty="0"/>
              <a:t> OF PUSLES</a:t>
            </a:r>
            <a:endParaRPr lang="en-GB"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'Fibre '!$A$46</c:f>
              <c:strCache>
                <c:ptCount val="1"/>
                <c:pt idx="0">
                  <c:v>monthly / rarely / never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'Fibre '!$B$45:$G$45</c:f>
              <c:strCache>
                <c:ptCount val="6"/>
                <c:pt idx="0">
                  <c:v>All units  </c:v>
                </c:pt>
                <c:pt idx="1">
                  <c:v>NW1</c:v>
                </c:pt>
                <c:pt idx="2">
                  <c:v>S1 </c:v>
                </c:pt>
                <c:pt idx="3">
                  <c:v>NW2</c:v>
                </c:pt>
                <c:pt idx="4">
                  <c:v>NW3 </c:v>
                </c:pt>
                <c:pt idx="5">
                  <c:v>rmch </c:v>
                </c:pt>
              </c:strCache>
            </c:strRef>
          </c:cat>
          <c:val>
            <c:numRef>
              <c:f>'Fibre '!$B$46:$G$46</c:f>
              <c:numCache>
                <c:formatCode>0%</c:formatCode>
                <c:ptCount val="6"/>
                <c:pt idx="0">
                  <c:v>0.28499999999999998</c:v>
                </c:pt>
                <c:pt idx="1">
                  <c:v>0.27029999999999998</c:v>
                </c:pt>
                <c:pt idx="2">
                  <c:v>0.2581</c:v>
                </c:pt>
                <c:pt idx="3">
                  <c:v>0.23219999999999999</c:v>
                </c:pt>
                <c:pt idx="4">
                  <c:v>0.5</c:v>
                </c:pt>
                <c:pt idx="5">
                  <c:v>0.16</c:v>
                </c:pt>
              </c:numCache>
            </c:numRef>
          </c:val>
          <c:extLst>
            <c:ext xmlns:c16="http://schemas.microsoft.com/office/drawing/2014/chart" uri="{C3380CC4-5D6E-409C-BE32-E72D297353CC}">
              <c16:uniqueId val="{00000000-66A4-49CC-94F6-B70C691A672D}"/>
            </c:ext>
          </c:extLst>
        </c:ser>
        <c:ser>
          <c:idx val="1"/>
          <c:order val="1"/>
          <c:tx>
            <c:strRef>
              <c:f>'Fibre '!$A$47</c:f>
              <c:strCache>
                <c:ptCount val="1"/>
                <c:pt idx="0">
                  <c:v>Once - Several times per week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'Fibre '!$B$45:$G$45</c:f>
              <c:strCache>
                <c:ptCount val="6"/>
                <c:pt idx="0">
                  <c:v>All units  </c:v>
                </c:pt>
                <c:pt idx="1">
                  <c:v>NW1</c:v>
                </c:pt>
                <c:pt idx="2">
                  <c:v>S1 </c:v>
                </c:pt>
                <c:pt idx="3">
                  <c:v>NW2</c:v>
                </c:pt>
                <c:pt idx="4">
                  <c:v>NW3 </c:v>
                </c:pt>
                <c:pt idx="5">
                  <c:v>rmch </c:v>
                </c:pt>
              </c:strCache>
            </c:strRef>
          </c:cat>
          <c:val>
            <c:numRef>
              <c:f>'Fibre '!$B$47:$G$47</c:f>
              <c:numCache>
                <c:formatCode>0%</c:formatCode>
                <c:ptCount val="6"/>
                <c:pt idx="0">
                  <c:v>0.61209999999999998</c:v>
                </c:pt>
                <c:pt idx="1">
                  <c:v>0.59460000000000002</c:v>
                </c:pt>
                <c:pt idx="2">
                  <c:v>0.6129</c:v>
                </c:pt>
                <c:pt idx="3">
                  <c:v>0.65180000000000005</c:v>
                </c:pt>
                <c:pt idx="4">
                  <c:v>0.51929999999999998</c:v>
                </c:pt>
                <c:pt idx="5">
                  <c:v>0.73</c:v>
                </c:pt>
              </c:numCache>
            </c:numRef>
          </c:val>
          <c:extLst>
            <c:ext xmlns:c16="http://schemas.microsoft.com/office/drawing/2014/chart" uri="{C3380CC4-5D6E-409C-BE32-E72D297353CC}">
              <c16:uniqueId val="{00000001-66A4-49CC-94F6-B70C691A672D}"/>
            </c:ext>
          </c:extLst>
        </c:ser>
        <c:ser>
          <c:idx val="2"/>
          <c:order val="2"/>
          <c:tx>
            <c:strRef>
              <c:f>'Fibre '!$A$48</c:f>
              <c:strCache>
                <c:ptCount val="1"/>
                <c:pt idx="0">
                  <c:v>1+ portion per day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'Fibre '!$B$45:$G$45</c:f>
              <c:strCache>
                <c:ptCount val="6"/>
                <c:pt idx="0">
                  <c:v>All units  </c:v>
                </c:pt>
                <c:pt idx="1">
                  <c:v>NW1</c:v>
                </c:pt>
                <c:pt idx="2">
                  <c:v>S1 </c:v>
                </c:pt>
                <c:pt idx="3">
                  <c:v>NW2</c:v>
                </c:pt>
                <c:pt idx="4">
                  <c:v>NW3 </c:v>
                </c:pt>
                <c:pt idx="5">
                  <c:v>rmch </c:v>
                </c:pt>
              </c:strCache>
            </c:strRef>
          </c:cat>
          <c:val>
            <c:numRef>
              <c:f>'Fibre '!$B$48:$G$48</c:f>
              <c:numCache>
                <c:formatCode>0%</c:formatCode>
                <c:ptCount val="6"/>
                <c:pt idx="0">
                  <c:v>0.1028</c:v>
                </c:pt>
                <c:pt idx="1">
                  <c:v>0.1351</c:v>
                </c:pt>
                <c:pt idx="2">
                  <c:v>0.129</c:v>
                </c:pt>
                <c:pt idx="3">
                  <c:v>0.11609999999999999</c:v>
                </c:pt>
                <c:pt idx="4">
                  <c:v>0</c:v>
                </c:pt>
                <c:pt idx="5">
                  <c:v>0.10529999999999999</c:v>
                </c:pt>
              </c:numCache>
            </c:numRef>
          </c:val>
          <c:extLst>
            <c:ext xmlns:c16="http://schemas.microsoft.com/office/drawing/2014/chart" uri="{C3380CC4-5D6E-409C-BE32-E72D297353CC}">
              <c16:uniqueId val="{00000002-66A4-49CC-94F6-B70C691A672D}"/>
            </c:ext>
          </c:extLst>
        </c:ser>
        <c:dLbls>
          <c:dLblPos val="outEnd"/>
          <c:showLegendKey val="0"/>
          <c:showVal val="1"/>
          <c:showCatName val="0"/>
          <c:showSerName val="0"/>
          <c:showPercent val="0"/>
          <c:showBubbleSize val="0"/>
        </c:dLbls>
        <c:gapWidth val="219"/>
        <c:overlap val="-27"/>
        <c:axId val="3044960"/>
        <c:axId val="878415647"/>
      </c:barChart>
      <c:catAx>
        <c:axId val="304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78415647"/>
        <c:crosses val="autoZero"/>
        <c:auto val="1"/>
        <c:lblAlgn val="ctr"/>
        <c:lblOffset val="100"/>
        <c:noMultiLvlLbl val="0"/>
      </c:catAx>
      <c:valAx>
        <c:axId val="8784156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4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Those</a:t>
            </a:r>
            <a:r>
              <a:rPr lang="en-GB" sz="2000" baseline="0"/>
              <a:t> getting more or less than 8 hours Sleep a night </a:t>
            </a:r>
            <a:endParaRPr lang="en-GB"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'Behaviour '!$H$38</c:f>
              <c:strCache>
                <c:ptCount val="1"/>
                <c:pt idx="0">
                  <c:v>Less than 8 hours </c:v>
                </c:pt>
              </c:strCache>
            </c:strRef>
          </c:tx>
          <c:spPr>
            <a:ln w="28575" cap="rnd">
              <a:solidFill>
                <a:schemeClr val="accent1"/>
              </a:solidFill>
              <a:round/>
            </a:ln>
            <a:effectLst/>
          </c:spPr>
          <c:marker>
            <c:symbol val="none"/>
          </c:marker>
          <c:cat>
            <c:strRef>
              <c:f>'Behaviour '!$I$37:$L$37</c:f>
              <c:strCache>
                <c:ptCount val="4"/>
                <c:pt idx="0">
                  <c:v>0-4 years </c:v>
                </c:pt>
                <c:pt idx="1">
                  <c:v>5-9 years </c:v>
                </c:pt>
                <c:pt idx="2">
                  <c:v>10-14 years </c:v>
                </c:pt>
                <c:pt idx="3">
                  <c:v>15-19years </c:v>
                </c:pt>
              </c:strCache>
            </c:strRef>
          </c:cat>
          <c:val>
            <c:numRef>
              <c:f>'Behaviour '!$I$38:$L$38</c:f>
              <c:numCache>
                <c:formatCode>0.00%</c:formatCode>
                <c:ptCount val="4"/>
                <c:pt idx="0">
                  <c:v>0.16669999999999999</c:v>
                </c:pt>
                <c:pt idx="1">
                  <c:v>0.16670000000000001</c:v>
                </c:pt>
                <c:pt idx="2">
                  <c:v>0.27590000000000003</c:v>
                </c:pt>
                <c:pt idx="3">
                  <c:v>0.69010000000000005</c:v>
                </c:pt>
              </c:numCache>
            </c:numRef>
          </c:val>
          <c:smooth val="0"/>
          <c:extLst>
            <c:ext xmlns:c16="http://schemas.microsoft.com/office/drawing/2014/chart" uri="{C3380CC4-5D6E-409C-BE32-E72D297353CC}">
              <c16:uniqueId val="{00000000-F644-9146-8A80-BAFD8706FD89}"/>
            </c:ext>
          </c:extLst>
        </c:ser>
        <c:ser>
          <c:idx val="1"/>
          <c:order val="1"/>
          <c:tx>
            <c:strRef>
              <c:f>'Behaviour '!$H$39</c:f>
              <c:strCache>
                <c:ptCount val="1"/>
                <c:pt idx="0">
                  <c:v>more than 8 hours </c:v>
                </c:pt>
              </c:strCache>
            </c:strRef>
          </c:tx>
          <c:spPr>
            <a:ln w="28575" cap="rnd">
              <a:solidFill>
                <a:schemeClr val="accent2"/>
              </a:solidFill>
              <a:round/>
            </a:ln>
            <a:effectLst/>
          </c:spPr>
          <c:marker>
            <c:symbol val="none"/>
          </c:marker>
          <c:cat>
            <c:strRef>
              <c:f>'Behaviour '!$I$37:$L$37</c:f>
              <c:strCache>
                <c:ptCount val="4"/>
                <c:pt idx="0">
                  <c:v>0-4 years </c:v>
                </c:pt>
                <c:pt idx="1">
                  <c:v>5-9 years </c:v>
                </c:pt>
                <c:pt idx="2">
                  <c:v>10-14 years </c:v>
                </c:pt>
                <c:pt idx="3">
                  <c:v>15-19years </c:v>
                </c:pt>
              </c:strCache>
            </c:strRef>
          </c:cat>
          <c:val>
            <c:numRef>
              <c:f>'Behaviour '!$I$39:$L$39</c:f>
              <c:numCache>
                <c:formatCode>0.00%</c:formatCode>
                <c:ptCount val="4"/>
                <c:pt idx="0">
                  <c:v>0.83299999999999996</c:v>
                </c:pt>
                <c:pt idx="1">
                  <c:v>0.83289999999999997</c:v>
                </c:pt>
                <c:pt idx="2">
                  <c:v>0.72420000000000007</c:v>
                </c:pt>
                <c:pt idx="3">
                  <c:v>0.31519999999999998</c:v>
                </c:pt>
              </c:numCache>
            </c:numRef>
          </c:val>
          <c:smooth val="0"/>
          <c:extLst>
            <c:ext xmlns:c16="http://schemas.microsoft.com/office/drawing/2014/chart" uri="{C3380CC4-5D6E-409C-BE32-E72D297353CC}">
              <c16:uniqueId val="{00000001-F644-9146-8A80-BAFD8706FD89}"/>
            </c:ext>
          </c:extLst>
        </c:ser>
        <c:dLbls>
          <c:showLegendKey val="0"/>
          <c:showVal val="0"/>
          <c:showCatName val="0"/>
          <c:showSerName val="0"/>
          <c:showPercent val="0"/>
          <c:showBubbleSize val="0"/>
        </c:dLbls>
        <c:smooth val="0"/>
        <c:axId val="1938605471"/>
        <c:axId val="1938612671"/>
      </c:lineChart>
      <c:catAx>
        <c:axId val="193860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38612671"/>
        <c:crosses val="autoZero"/>
        <c:auto val="1"/>
        <c:lblAlgn val="ctr"/>
        <c:lblOffset val="100"/>
        <c:noMultiLvlLbl val="0"/>
      </c:catAx>
      <c:valAx>
        <c:axId val="19386126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38605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Health_Promotion_Campaign_Analysis.xlsx]Pivot Tables!PivotTable5</c:name>
    <c:fmtId val="-1"/>
  </c:pivotSource>
  <c:chart>
    <c:title>
      <c:tx>
        <c:rich>
          <a:bodyPr rot="0" spcFirstLastPara="1" vertOverflow="ellipsis" vert="horz" wrap="square" anchor="ctr" anchorCtr="1"/>
          <a:lstStyle/>
          <a:p>
            <a:pPr>
              <a:defRPr sz="2000" b="1" i="0" u="none" strike="noStrike" kern="1200" baseline="0">
                <a:solidFill>
                  <a:schemeClr val="dk1"/>
                </a:solidFill>
                <a:latin typeface="+mn-lt"/>
                <a:ea typeface="+mn-ea"/>
                <a:cs typeface="+mn-cs"/>
              </a:defRPr>
            </a:pPr>
            <a:r>
              <a:rPr lang="en-US" sz="2000"/>
              <a:t>Screentime</a:t>
            </a:r>
            <a:r>
              <a:rPr lang="en-US" sz="2000" baseline="0"/>
              <a:t> vs Sleep</a:t>
            </a:r>
            <a:endParaRPr lang="en-US" sz="2000"/>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solidFill>
              <a:latin typeface="+mn-lt"/>
              <a:ea typeface="+mn-ea"/>
              <a:cs typeface="+mn-cs"/>
            </a:defRPr>
          </a:pPr>
          <a:endParaRPr lang="en-US"/>
        </a:p>
      </c:txPr>
    </c:title>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'Pivot Tables'!$Q$3:$Q$4</c:f>
              <c:strCache>
                <c:ptCount val="1"/>
                <c:pt idx="0">
                  <c:v>Less than 4 hours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'Pivot Tables'!$P$5:$P$8</c:f>
              <c:strCache>
                <c:ptCount val="4"/>
                <c:pt idx="0">
                  <c:v>Less than 1 hour</c:v>
                </c:pt>
                <c:pt idx="1">
                  <c:v>1-2 hours</c:v>
                </c:pt>
                <c:pt idx="2">
                  <c:v>3-4 hours</c:v>
                </c:pt>
                <c:pt idx="3">
                  <c:v>5 hours +</c:v>
                </c:pt>
              </c:strCache>
            </c:strRef>
          </c:cat>
          <c:val>
            <c:numRef>
              <c:f>'Pivot Tables'!$Q$5:$Q$8</c:f>
              <c:numCache>
                <c:formatCode>General</c:formatCode>
                <c:ptCount val="4"/>
                <c:pt idx="2">
                  <c:v>1</c:v>
                </c:pt>
                <c:pt idx="3">
                  <c:v>1</c:v>
                </c:pt>
              </c:numCache>
            </c:numRef>
          </c:val>
          <c:extLst>
            <c:ext xmlns:c16="http://schemas.microsoft.com/office/drawing/2014/chart" uri="{C3380CC4-5D6E-409C-BE32-E72D297353CC}">
              <c16:uniqueId val="{00000000-6A9D-5340-B9DC-5F1B30F3DC5B}"/>
            </c:ext>
          </c:extLst>
        </c:ser>
        <c:ser>
          <c:idx val="1"/>
          <c:order val="1"/>
          <c:tx>
            <c:strRef>
              <c:f>'Pivot Tables'!$R$3:$R$4</c:f>
              <c:strCache>
                <c:ptCount val="1"/>
                <c:pt idx="0">
                  <c:v>5-6 hours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'Pivot Tables'!$P$5:$P$8</c:f>
              <c:strCache>
                <c:ptCount val="4"/>
                <c:pt idx="0">
                  <c:v>Less than 1 hour</c:v>
                </c:pt>
                <c:pt idx="1">
                  <c:v>1-2 hours</c:v>
                </c:pt>
                <c:pt idx="2">
                  <c:v>3-4 hours</c:v>
                </c:pt>
                <c:pt idx="3">
                  <c:v>5 hours +</c:v>
                </c:pt>
              </c:strCache>
            </c:strRef>
          </c:cat>
          <c:val>
            <c:numRef>
              <c:f>'Pivot Tables'!$R$5:$R$8</c:f>
              <c:numCache>
                <c:formatCode>General</c:formatCode>
                <c:ptCount val="4"/>
                <c:pt idx="0">
                  <c:v>1</c:v>
                </c:pt>
                <c:pt idx="1">
                  <c:v>2</c:v>
                </c:pt>
                <c:pt idx="2">
                  <c:v>5</c:v>
                </c:pt>
                <c:pt idx="3">
                  <c:v>8</c:v>
                </c:pt>
              </c:numCache>
            </c:numRef>
          </c:val>
          <c:extLst>
            <c:ext xmlns:c16="http://schemas.microsoft.com/office/drawing/2014/chart" uri="{C3380CC4-5D6E-409C-BE32-E72D297353CC}">
              <c16:uniqueId val="{00000001-6A9D-5340-B9DC-5F1B30F3DC5B}"/>
            </c:ext>
          </c:extLst>
        </c:ser>
        <c:ser>
          <c:idx val="2"/>
          <c:order val="2"/>
          <c:tx>
            <c:strRef>
              <c:f>'Pivot Tables'!$S$3:$S$4</c:f>
              <c:strCache>
                <c:ptCount val="1"/>
                <c:pt idx="0">
                  <c:v>6-7 hours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'Pivot Tables'!$P$5:$P$8</c:f>
              <c:strCache>
                <c:ptCount val="4"/>
                <c:pt idx="0">
                  <c:v>Less than 1 hour</c:v>
                </c:pt>
                <c:pt idx="1">
                  <c:v>1-2 hours</c:v>
                </c:pt>
                <c:pt idx="2">
                  <c:v>3-4 hours</c:v>
                </c:pt>
                <c:pt idx="3">
                  <c:v>5 hours +</c:v>
                </c:pt>
              </c:strCache>
            </c:strRef>
          </c:cat>
          <c:val>
            <c:numRef>
              <c:f>'Pivot Tables'!$S$5:$S$8</c:f>
              <c:numCache>
                <c:formatCode>General</c:formatCode>
                <c:ptCount val="4"/>
                <c:pt idx="0">
                  <c:v>2</c:v>
                </c:pt>
                <c:pt idx="1">
                  <c:v>15</c:v>
                </c:pt>
                <c:pt idx="2">
                  <c:v>27</c:v>
                </c:pt>
                <c:pt idx="3">
                  <c:v>20</c:v>
                </c:pt>
              </c:numCache>
            </c:numRef>
          </c:val>
          <c:extLst>
            <c:ext xmlns:c16="http://schemas.microsoft.com/office/drawing/2014/chart" uri="{C3380CC4-5D6E-409C-BE32-E72D297353CC}">
              <c16:uniqueId val="{00000002-6A9D-5340-B9DC-5F1B30F3DC5B}"/>
            </c:ext>
          </c:extLst>
        </c:ser>
        <c:ser>
          <c:idx val="3"/>
          <c:order val="3"/>
          <c:tx>
            <c:strRef>
              <c:f>'Pivot Tables'!$T$3:$T$4</c:f>
              <c:strCache>
                <c:ptCount val="1"/>
                <c:pt idx="0">
                  <c:v>8 or more</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'Pivot Tables'!$P$5:$P$8</c:f>
              <c:strCache>
                <c:ptCount val="4"/>
                <c:pt idx="0">
                  <c:v>Less than 1 hour</c:v>
                </c:pt>
                <c:pt idx="1">
                  <c:v>1-2 hours</c:v>
                </c:pt>
                <c:pt idx="2">
                  <c:v>3-4 hours</c:v>
                </c:pt>
                <c:pt idx="3">
                  <c:v>5 hours +</c:v>
                </c:pt>
              </c:strCache>
            </c:strRef>
          </c:cat>
          <c:val>
            <c:numRef>
              <c:f>'Pivot Tables'!$T$5:$T$8</c:f>
              <c:numCache>
                <c:formatCode>General</c:formatCode>
                <c:ptCount val="4"/>
                <c:pt idx="0">
                  <c:v>10</c:v>
                </c:pt>
                <c:pt idx="1">
                  <c:v>39</c:v>
                </c:pt>
                <c:pt idx="2">
                  <c:v>40</c:v>
                </c:pt>
                <c:pt idx="3">
                  <c:v>8</c:v>
                </c:pt>
              </c:numCache>
            </c:numRef>
          </c:val>
          <c:extLst>
            <c:ext xmlns:c16="http://schemas.microsoft.com/office/drawing/2014/chart" uri="{C3380CC4-5D6E-409C-BE32-E72D297353CC}">
              <c16:uniqueId val="{00000003-6A9D-5340-B9DC-5F1B30F3DC5B}"/>
            </c:ext>
          </c:extLst>
        </c:ser>
        <c:ser>
          <c:idx val="4"/>
          <c:order val="4"/>
          <c:tx>
            <c:strRef>
              <c:f>'Pivot Tables'!$U$3:$U$4</c:f>
              <c:strCache>
                <c:ptCount val="1"/>
                <c:pt idx="0">
                  <c:v>10 hours or more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'Pivot Tables'!$P$5:$P$8</c:f>
              <c:strCache>
                <c:ptCount val="4"/>
                <c:pt idx="0">
                  <c:v>Less than 1 hour</c:v>
                </c:pt>
                <c:pt idx="1">
                  <c:v>1-2 hours</c:v>
                </c:pt>
                <c:pt idx="2">
                  <c:v>3-4 hours</c:v>
                </c:pt>
                <c:pt idx="3">
                  <c:v>5 hours +</c:v>
                </c:pt>
              </c:strCache>
            </c:strRef>
          </c:cat>
          <c:val>
            <c:numRef>
              <c:f>'Pivot Tables'!$U$5:$U$8</c:f>
              <c:numCache>
                <c:formatCode>General</c:formatCode>
                <c:ptCount val="4"/>
                <c:pt idx="0">
                  <c:v>5</c:v>
                </c:pt>
                <c:pt idx="1">
                  <c:v>15</c:v>
                </c:pt>
                <c:pt idx="2">
                  <c:v>6</c:v>
                </c:pt>
                <c:pt idx="3">
                  <c:v>2</c:v>
                </c:pt>
              </c:numCache>
            </c:numRef>
          </c:val>
          <c:extLst>
            <c:ext xmlns:c16="http://schemas.microsoft.com/office/drawing/2014/chart" uri="{C3380CC4-5D6E-409C-BE32-E72D297353CC}">
              <c16:uniqueId val="{00000004-6A9D-5340-B9DC-5F1B30F3DC5B}"/>
            </c:ext>
          </c:extLst>
        </c:ser>
        <c:dLbls>
          <c:showLegendKey val="0"/>
          <c:showVal val="0"/>
          <c:showCatName val="0"/>
          <c:showSerName val="0"/>
          <c:showPercent val="0"/>
          <c:showBubbleSize val="0"/>
        </c:dLbls>
        <c:gapWidth val="100"/>
        <c:overlap val="100"/>
        <c:axId val="64399472"/>
        <c:axId val="64399952"/>
      </c:barChart>
      <c:catAx>
        <c:axId val="6439947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GB" sz="1600" b="1"/>
                  <a:t>Screentime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prstDash val="solid"/>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64399952"/>
        <c:crosses val="autoZero"/>
        <c:auto val="1"/>
        <c:lblAlgn val="ctr"/>
        <c:lblOffset val="100"/>
        <c:noMultiLvlLbl val="0"/>
      </c:catAx>
      <c:valAx>
        <c:axId val="6439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GB" sz="1600" b="1"/>
                  <a:t>Sleep</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crossAx val="643994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25400" cap="flat" cmpd="sng" algn="ctr">
      <a:solidFill>
        <a:schemeClr val="tx2">
          <a:lumMod val="75000"/>
        </a:schemeClr>
      </a:solidFill>
      <a:prstDash val="solid"/>
      <a:round/>
    </a:ln>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omments/modernComment_115_C977C3AC.xml><?xml version="1.0" encoding="utf-8"?>
<p188:cmLst xmlns:a="http://schemas.openxmlformats.org/drawingml/2006/main" xmlns:r="http://schemas.openxmlformats.org/officeDocument/2006/relationships" xmlns:p188="http://schemas.microsoft.com/office/powerpoint/2018/8/main">
  <p188:cm id="{24481114-3197-4C34-92EF-55D5C11E29C1}" authorId="{97A190D0-8A1F-62EF-C697-62E5BB070DFD}" created="2024-10-11T15:11:14.116">
    <pc:sldMkLst xmlns:pc="http://schemas.microsoft.com/office/powerpoint/2013/main/command">
      <pc:docMk/>
      <pc:sldMk cId="3380069292" sldId="277"/>
    </pc:sldMkLst>
    <p188:txBody>
      <a:bodyPr/>
      <a:lstStyle/>
      <a:p>
        <a:r>
          <a:rPr lang="en-US"/>
          <a:t>Update this images with the updated ones with BDA logos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580D0-3A41-4A97-B839-8BF65F72ECFD}" type="datetimeFigureOut">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C0744-1F89-4306-A31F-B2390B5C4FF5}" type="slidenum">
              <a:t>‹#›</a:t>
            </a:fld>
            <a:endParaRPr lang="en-US"/>
          </a:p>
        </p:txBody>
      </p:sp>
    </p:spTree>
    <p:extLst>
      <p:ext uri="{BB962C8B-B14F-4D97-AF65-F5344CB8AC3E}">
        <p14:creationId xmlns:p14="http://schemas.microsoft.com/office/powerpoint/2010/main" val="274208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started the project at the end of 2020 in SEC&amp;L network, when I moved to Manchester we continued the project and so pulled in the NW network </a:t>
            </a:r>
          </a:p>
          <a:p>
            <a:r>
              <a:rPr lang="en-GB" dirty="0"/>
              <a:t>As with lots of things as more people got involved, we needed to jump through more hoops and so the project grew and developed.</a:t>
            </a:r>
          </a:p>
        </p:txBody>
      </p:sp>
      <p:sp>
        <p:nvSpPr>
          <p:cNvPr id="4" name="Slide Number Placeholder 3"/>
          <p:cNvSpPr>
            <a:spLocks noGrp="1"/>
          </p:cNvSpPr>
          <p:nvPr>
            <p:ph type="sldNum" sz="quarter" idx="5"/>
          </p:nvPr>
        </p:nvSpPr>
        <p:spPr/>
        <p:txBody>
          <a:bodyPr/>
          <a:lstStyle/>
          <a:p>
            <a:fld id="{A13C0744-1F89-4306-A31F-B2390B5C4FF5}" type="slidenum">
              <a:rPr lang="en-GB" smtClean="0"/>
              <a:t>1</a:t>
            </a:fld>
            <a:endParaRPr lang="en-GB"/>
          </a:p>
        </p:txBody>
      </p:sp>
    </p:spTree>
    <p:extLst>
      <p:ext uri="{BB962C8B-B14F-4D97-AF65-F5344CB8AC3E}">
        <p14:creationId xmlns:p14="http://schemas.microsoft.com/office/powerpoint/2010/main" val="260299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There are slides decks call 'social media; slides  which guide you on how to upload the newsletter to </a:t>
            </a:r>
            <a:r>
              <a:rPr lang="en-US" dirty="0" err="1">
                <a:ea typeface="Calibri"/>
                <a:cs typeface="Calibri"/>
              </a:rPr>
              <a:t>digibete</a:t>
            </a:r>
            <a:r>
              <a:rPr lang="en-US" dirty="0">
                <a:ea typeface="Calibri"/>
                <a:cs typeface="Calibri"/>
              </a:rPr>
              <a:t> and have them sent out to your clinic. </a:t>
            </a:r>
          </a:p>
          <a:p>
            <a:r>
              <a:rPr lang="en-US" dirty="0">
                <a:ea typeface="Calibri"/>
                <a:cs typeface="Calibri"/>
              </a:rPr>
              <a:t>There are also TV slides which can be uploaded to clinic  </a:t>
            </a:r>
            <a:r>
              <a:rPr lang="en-US">
                <a:ea typeface="Calibri"/>
                <a:cs typeface="Calibri"/>
              </a:rPr>
              <a:t>hospital TV screens.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13C0744-1F89-4306-A31F-B2390B5C4FF5}" type="slidenum">
              <a:rPr lang="en-GB"/>
              <a:t>14</a:t>
            </a:fld>
            <a:endParaRPr lang="en-GB"/>
          </a:p>
        </p:txBody>
      </p:sp>
    </p:spTree>
    <p:extLst>
      <p:ext uri="{BB962C8B-B14F-4D97-AF65-F5344CB8AC3E}">
        <p14:creationId xmlns:p14="http://schemas.microsoft.com/office/powerpoint/2010/main" val="190877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 the resources have QR codes and links to further information </a:t>
            </a:r>
          </a:p>
        </p:txBody>
      </p:sp>
      <p:sp>
        <p:nvSpPr>
          <p:cNvPr id="4" name="Slide Number Placeholder 3"/>
          <p:cNvSpPr>
            <a:spLocks noGrp="1"/>
          </p:cNvSpPr>
          <p:nvPr>
            <p:ph type="sldNum" sz="quarter" idx="5"/>
          </p:nvPr>
        </p:nvSpPr>
        <p:spPr/>
        <p:txBody>
          <a:bodyPr/>
          <a:lstStyle/>
          <a:p>
            <a:fld id="{A13C0744-1F89-4306-A31F-B2390B5C4FF5}" type="slidenum">
              <a:rPr lang="en-GB"/>
              <a:t>15</a:t>
            </a:fld>
            <a:endParaRPr lang="en-GB"/>
          </a:p>
        </p:txBody>
      </p:sp>
    </p:spTree>
    <p:extLst>
      <p:ext uri="{BB962C8B-B14F-4D97-AF65-F5344CB8AC3E}">
        <p14:creationId xmlns:p14="http://schemas.microsoft.com/office/powerpoint/2010/main" val="126842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Ideally you would use the tool kit as a campaign </a:t>
            </a:r>
          </a:p>
          <a:p>
            <a:r>
              <a:rPr lang="en-US" dirty="0">
                <a:ea typeface="Calibri"/>
                <a:cs typeface="Calibri"/>
              </a:rPr>
              <a:t>So each quarter using a new topic, presenting to your MDT , displaying the posters and sending the newsletter our virtually </a:t>
            </a:r>
          </a:p>
        </p:txBody>
      </p:sp>
      <p:sp>
        <p:nvSpPr>
          <p:cNvPr id="4" name="Slide Number Placeholder 3"/>
          <p:cNvSpPr>
            <a:spLocks noGrp="1"/>
          </p:cNvSpPr>
          <p:nvPr>
            <p:ph type="sldNum" sz="quarter" idx="5"/>
          </p:nvPr>
        </p:nvSpPr>
        <p:spPr/>
        <p:txBody>
          <a:bodyPr/>
          <a:lstStyle/>
          <a:p>
            <a:fld id="{A13C0744-1F89-4306-A31F-B2390B5C4FF5}" type="slidenum">
              <a:rPr lang="en-GB"/>
              <a:t>16</a:t>
            </a:fld>
            <a:endParaRPr lang="en-GB"/>
          </a:p>
        </p:txBody>
      </p:sp>
    </p:spTree>
    <p:extLst>
      <p:ext uri="{BB962C8B-B14F-4D97-AF65-F5344CB8AC3E}">
        <p14:creationId xmlns:p14="http://schemas.microsoft.com/office/powerpoint/2010/main" val="150746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They can of course be used opportunistically  when needed. </a:t>
            </a:r>
            <a:r>
              <a:rPr lang="en-US" dirty="0" err="1">
                <a:ea typeface="Calibri"/>
                <a:cs typeface="Calibri"/>
              </a:rPr>
              <a:t>I.e</a:t>
            </a:r>
            <a:r>
              <a:rPr lang="en-US" dirty="0">
                <a:ea typeface="Calibri"/>
                <a:cs typeface="Calibri"/>
              </a:rPr>
              <a:t> if a child is constipated using the fiber sheets or the movement resources when trying to encouraged increased activity. </a:t>
            </a:r>
          </a:p>
          <a:p>
            <a:r>
              <a:rPr lang="en-US" dirty="0">
                <a:ea typeface="Calibri"/>
                <a:cs typeface="Calibri"/>
              </a:rPr>
              <a:t>- The resources don’t mention diabetes, they can therefore be used with many different cohorts of patients </a:t>
            </a:r>
          </a:p>
        </p:txBody>
      </p:sp>
      <p:sp>
        <p:nvSpPr>
          <p:cNvPr id="4" name="Slide Number Placeholder 3"/>
          <p:cNvSpPr>
            <a:spLocks noGrp="1"/>
          </p:cNvSpPr>
          <p:nvPr>
            <p:ph type="sldNum" sz="quarter" idx="5"/>
          </p:nvPr>
        </p:nvSpPr>
        <p:spPr/>
        <p:txBody>
          <a:bodyPr/>
          <a:lstStyle/>
          <a:p>
            <a:fld id="{A13C0744-1F89-4306-A31F-B2390B5C4FF5}" type="slidenum">
              <a:rPr lang="en-GB"/>
              <a:t>17</a:t>
            </a:fld>
            <a:endParaRPr lang="en-GB"/>
          </a:p>
        </p:txBody>
      </p:sp>
    </p:spTree>
    <p:extLst>
      <p:ext uri="{BB962C8B-B14F-4D97-AF65-F5344CB8AC3E}">
        <p14:creationId xmlns:p14="http://schemas.microsoft.com/office/powerpoint/2010/main" val="4248303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year 1 content includes </a:t>
            </a:r>
            <a:r>
              <a:rPr lang="en-US" dirty="0" err="1">
                <a:ea typeface="Calibri"/>
                <a:cs typeface="Calibri"/>
              </a:rPr>
              <a:t>fibre</a:t>
            </a:r>
            <a:r>
              <a:rPr lang="en-US" dirty="0">
                <a:ea typeface="Calibri"/>
                <a:cs typeface="Calibri"/>
              </a:rPr>
              <a:t>, salt and fat </a:t>
            </a:r>
          </a:p>
          <a:p>
            <a:r>
              <a:rPr lang="en-US" dirty="0">
                <a:ea typeface="Calibri"/>
                <a:cs typeface="Calibri"/>
              </a:rPr>
              <a:t>And lifestyle </a:t>
            </a:r>
            <a:r>
              <a:rPr lang="en-US" dirty="0" err="1">
                <a:ea typeface="Calibri"/>
                <a:cs typeface="Calibri"/>
              </a:rPr>
              <a:t>behaviour</a:t>
            </a:r>
            <a:r>
              <a:rPr lang="en-US" dirty="0">
                <a:ea typeface="Calibri"/>
                <a:cs typeface="Calibri"/>
              </a:rPr>
              <a:t> sheets </a:t>
            </a:r>
          </a:p>
        </p:txBody>
      </p:sp>
      <p:sp>
        <p:nvSpPr>
          <p:cNvPr id="4" name="Slide Number Placeholder 3"/>
          <p:cNvSpPr>
            <a:spLocks noGrp="1"/>
          </p:cNvSpPr>
          <p:nvPr>
            <p:ph type="sldNum" sz="quarter" idx="5"/>
          </p:nvPr>
        </p:nvSpPr>
        <p:spPr/>
        <p:txBody>
          <a:bodyPr/>
          <a:lstStyle/>
          <a:p>
            <a:fld id="{A13C0744-1F89-4306-A31F-B2390B5C4FF5}" type="slidenum">
              <a:rPr lang="en-GB"/>
              <a:t>18</a:t>
            </a:fld>
            <a:endParaRPr lang="en-GB"/>
          </a:p>
        </p:txBody>
      </p:sp>
    </p:spTree>
    <p:extLst>
      <p:ext uri="{BB962C8B-B14F-4D97-AF65-F5344CB8AC3E}">
        <p14:creationId xmlns:p14="http://schemas.microsoft.com/office/powerpoint/2010/main" val="452387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2 content has been signed off in </a:t>
            </a:r>
            <a:r>
              <a:rPr lang="en-GB" dirty="0" err="1"/>
              <a:t>OCtober</a:t>
            </a:r>
            <a:r>
              <a:rPr lang="en-GB" dirty="0"/>
              <a:t> 2025 by the national diabetes network and is to be uploaded onto the CYP diabetes network website </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255AC445-3660-483D-9686-E0AC7CE37D77}" type="slidenum">
              <a:rPr lang="en-GB" smtClean="0"/>
              <a:t>19</a:t>
            </a:fld>
            <a:endParaRPr lang="en-GB"/>
          </a:p>
        </p:txBody>
      </p:sp>
    </p:spTree>
    <p:extLst>
      <p:ext uri="{BB962C8B-B14F-4D97-AF65-F5344CB8AC3E}">
        <p14:creationId xmlns:p14="http://schemas.microsoft.com/office/powerpoint/2010/main" val="1789679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is the website where all the resources can be found </a:t>
            </a:r>
          </a:p>
        </p:txBody>
      </p:sp>
      <p:sp>
        <p:nvSpPr>
          <p:cNvPr id="4" name="Slide Number Placeholder 3"/>
          <p:cNvSpPr>
            <a:spLocks noGrp="1"/>
          </p:cNvSpPr>
          <p:nvPr>
            <p:ph type="sldNum" sz="quarter" idx="5"/>
          </p:nvPr>
        </p:nvSpPr>
        <p:spPr/>
        <p:txBody>
          <a:bodyPr/>
          <a:lstStyle/>
          <a:p>
            <a:fld id="{A13C0744-1F89-4306-A31F-B2390B5C4FF5}" type="slidenum">
              <a:rPr lang="en-GB"/>
              <a:t>20</a:t>
            </a:fld>
            <a:endParaRPr lang="en-GB"/>
          </a:p>
        </p:txBody>
      </p:sp>
    </p:spTree>
    <p:extLst>
      <p:ext uri="{BB962C8B-B14F-4D97-AF65-F5344CB8AC3E}">
        <p14:creationId xmlns:p14="http://schemas.microsoft.com/office/powerpoint/2010/main" val="3642782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resources have been created and supported by </a:t>
            </a:r>
            <a:r>
              <a:rPr lang="en-US" dirty="0" err="1">
                <a:ea typeface="Calibri"/>
                <a:cs typeface="Calibri"/>
              </a:rPr>
              <a:t>paediatric</a:t>
            </a:r>
            <a:r>
              <a:rPr lang="en-US" dirty="0">
                <a:ea typeface="Calibri"/>
                <a:cs typeface="Calibri"/>
              </a:rPr>
              <a:t> dietitians from many different units across the UK.  </a:t>
            </a:r>
          </a:p>
          <a:p>
            <a:r>
              <a:rPr lang="en-US" dirty="0">
                <a:ea typeface="Calibri"/>
                <a:cs typeface="Calibri"/>
              </a:rPr>
              <a:t>The groups is chaired by Kate Henson and Paula Chinchilla </a:t>
            </a:r>
          </a:p>
          <a:p>
            <a:r>
              <a:rPr lang="en-US" dirty="0">
                <a:ea typeface="Calibri"/>
                <a:cs typeface="Calibri"/>
              </a:rPr>
              <a:t>Usha Parkash has supported the project from it inception </a:t>
            </a:r>
          </a:p>
          <a:p>
            <a:r>
              <a:rPr lang="en-US" dirty="0">
                <a:ea typeface="Calibri"/>
                <a:cs typeface="Calibri"/>
              </a:rPr>
              <a:t>Jonathan Maiden has been supporting us with the meetings, has created the survey monkey, has created a data tool to collate the questionnaire data and can support team with gaining access to their questionnaire data </a:t>
            </a:r>
          </a:p>
        </p:txBody>
      </p:sp>
      <p:sp>
        <p:nvSpPr>
          <p:cNvPr id="4" name="Slide Number Placeholder 3"/>
          <p:cNvSpPr>
            <a:spLocks noGrp="1"/>
          </p:cNvSpPr>
          <p:nvPr>
            <p:ph type="sldNum" sz="quarter" idx="5"/>
          </p:nvPr>
        </p:nvSpPr>
        <p:spPr/>
        <p:txBody>
          <a:bodyPr/>
          <a:lstStyle/>
          <a:p>
            <a:fld id="{A13C0744-1F89-4306-A31F-B2390B5C4FF5}" type="slidenum">
              <a:rPr lang="en-GB"/>
              <a:t>21</a:t>
            </a:fld>
            <a:endParaRPr lang="en-GB"/>
          </a:p>
        </p:txBody>
      </p:sp>
    </p:spTree>
    <p:extLst>
      <p:ext uri="{BB962C8B-B14F-4D97-AF65-F5344CB8AC3E}">
        <p14:creationId xmlns:p14="http://schemas.microsoft.com/office/powerpoint/2010/main" val="142802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would like to thanks everyone for their contributions to making these resources happen, </a:t>
            </a:r>
          </a:p>
        </p:txBody>
      </p:sp>
      <p:sp>
        <p:nvSpPr>
          <p:cNvPr id="4" name="Slide Number Placeholder 3"/>
          <p:cNvSpPr>
            <a:spLocks noGrp="1"/>
          </p:cNvSpPr>
          <p:nvPr>
            <p:ph type="sldNum" sz="quarter" idx="5"/>
          </p:nvPr>
        </p:nvSpPr>
        <p:spPr/>
        <p:txBody>
          <a:bodyPr/>
          <a:lstStyle/>
          <a:p>
            <a:fld id="{A13C0744-1F89-4306-A31F-B2390B5C4FF5}" type="slidenum">
              <a:rPr lang="en-GB"/>
              <a:t>22</a:t>
            </a:fld>
            <a:endParaRPr lang="en-GB"/>
          </a:p>
        </p:txBody>
      </p:sp>
    </p:spTree>
    <p:extLst>
      <p:ext uri="{BB962C8B-B14F-4D97-AF65-F5344CB8AC3E}">
        <p14:creationId xmlns:p14="http://schemas.microsoft.com/office/powerpoint/2010/main" val="303577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is with thanks to </a:t>
            </a:r>
            <a:r>
              <a:rPr lang="en-GB" dirty="0" err="1"/>
              <a:t>Fransecsa</a:t>
            </a:r>
            <a:r>
              <a:rPr lang="en-GB" dirty="0"/>
              <a:t> </a:t>
            </a:r>
            <a:r>
              <a:rPr lang="en-GB" dirty="0" err="1"/>
              <a:t>annan</a:t>
            </a:r>
            <a:r>
              <a:rPr lang="en-GB" dirty="0"/>
              <a:t> and Justin Warner. </a:t>
            </a:r>
          </a:p>
          <a:p>
            <a:pPr marL="171450" indent="-171450">
              <a:buFontTx/>
              <a:buChar char="-"/>
            </a:pPr>
            <a:r>
              <a:rPr lang="en-GB" dirty="0"/>
              <a:t>We know that NPDA shows improvement in HbA1c overtime but the </a:t>
            </a:r>
            <a:r>
              <a:rPr lang="en-GB" dirty="0" err="1"/>
              <a:t>cardiovasulcar</a:t>
            </a:r>
            <a:r>
              <a:rPr lang="en-GB" dirty="0"/>
              <a:t> risk has not improved despite this . </a:t>
            </a:r>
          </a:p>
          <a:p>
            <a:pPr marL="171450" indent="-171450">
              <a:buFontTx/>
              <a:buChar char="-"/>
            </a:pPr>
            <a:r>
              <a:rPr lang="en-GB" dirty="0"/>
              <a:t>Diet and lifestyle in childhood influenced risk of heart disease and we need to aim to reduce this risk early on and promote healthy habits </a:t>
            </a:r>
          </a:p>
        </p:txBody>
      </p:sp>
      <p:sp>
        <p:nvSpPr>
          <p:cNvPr id="4" name="Slide Number Placeholder 3"/>
          <p:cNvSpPr>
            <a:spLocks noGrp="1"/>
          </p:cNvSpPr>
          <p:nvPr>
            <p:ph type="sldNum" sz="quarter" idx="5"/>
          </p:nvPr>
        </p:nvSpPr>
        <p:spPr/>
        <p:txBody>
          <a:bodyPr/>
          <a:lstStyle/>
          <a:p>
            <a:fld id="{255AC445-3660-483D-9686-E0AC7CE37D77}" type="slidenum">
              <a:rPr lang="en-GB" smtClean="0"/>
              <a:t>3</a:t>
            </a:fld>
            <a:endParaRPr lang="en-GB"/>
          </a:p>
        </p:txBody>
      </p:sp>
    </p:spTree>
    <p:extLst>
      <p:ext uri="{BB962C8B-B14F-4D97-AF65-F5344CB8AC3E}">
        <p14:creationId xmlns:p14="http://schemas.microsoft.com/office/powerpoint/2010/main" val="282637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abin Regular"/>
              </a:rPr>
              <a:t>We know that there is a lack of knowledge and confidence amongst health professionals in delivering healthy lifestyle advice</a:t>
            </a:r>
            <a:r>
              <a:rPr lang="en-GB" sz="1200" dirty="0">
                <a:latin typeface="Cabin Regular"/>
                <a:cs typeface="Calibri"/>
              </a:rPr>
              <a:t> (</a:t>
            </a:r>
            <a:r>
              <a:rPr lang="en-GB" sz="1200" dirty="0">
                <a:latin typeface="Cabin Regular"/>
                <a:ea typeface="+mn-lt"/>
                <a:cs typeface="+mn-lt"/>
              </a:rPr>
              <a:t>Mathews, 2017, BMC Health </a:t>
            </a:r>
            <a:r>
              <a:rPr lang="en-GB" sz="1200" dirty="0" err="1">
                <a:latin typeface="Cabin Regular"/>
                <a:ea typeface="+mn-lt"/>
                <a:cs typeface="+mn-lt"/>
              </a:rPr>
              <a:t>Serv</a:t>
            </a:r>
            <a:r>
              <a:rPr lang="en-GB" sz="1200" dirty="0">
                <a:latin typeface="Cabin Regular"/>
                <a:ea typeface="+mn-lt"/>
                <a:cs typeface="+mn-lt"/>
              </a:rPr>
              <a:t> Res.) </a:t>
            </a:r>
            <a:endParaRPr lang="en-GB" sz="1200" dirty="0">
              <a:latin typeface="Cabin Regular"/>
              <a:cs typeface="Calibri"/>
            </a:endParaRPr>
          </a:p>
          <a:p>
            <a:endParaRPr lang="en-GB" sz="1200" dirty="0">
              <a:latin typeface="Cabin Regular"/>
            </a:endParaRPr>
          </a:p>
          <a:p>
            <a:r>
              <a:rPr lang="en-GB" sz="1200" dirty="0">
                <a:latin typeface="Cabin Regular"/>
                <a:ea typeface="+mn-lt"/>
                <a:cs typeface="+mn-lt"/>
              </a:rPr>
              <a:t>We want to encourage healthy habits for whole families as its more likely to stick </a:t>
            </a:r>
          </a:p>
          <a:p>
            <a:r>
              <a:rPr lang="en-GB" sz="1200" dirty="0">
                <a:latin typeface="Cabin Regular"/>
                <a:ea typeface="+mn-lt"/>
                <a:cs typeface="+mn-lt"/>
              </a:rPr>
              <a:t>- </a:t>
            </a:r>
            <a:r>
              <a:rPr lang="en-GB" sz="1200" b="1" dirty="0" err="1">
                <a:latin typeface="Cabin Regular"/>
                <a:cs typeface="Calibri"/>
              </a:rPr>
              <a:t>Chenget</a:t>
            </a:r>
            <a:r>
              <a:rPr lang="en-GB" sz="1200" b="1" dirty="0">
                <a:latin typeface="Cabin Regular"/>
                <a:cs typeface="Calibri"/>
              </a:rPr>
              <a:t> al; 2014. </a:t>
            </a:r>
            <a:r>
              <a:rPr lang="en-GB" sz="1200" dirty="0">
                <a:latin typeface="Cabin Regular"/>
                <a:cs typeface="Calibri"/>
              </a:rPr>
              <a:t>Physical activity of father influences sons, and mother influence daughters. Physical activity of friends was directly associated with activity of adolescents </a:t>
            </a:r>
            <a:r>
              <a:rPr lang="en-GB" sz="1200" b="1" dirty="0">
                <a:latin typeface="Cabin Regular"/>
                <a:cs typeface="Calibri"/>
              </a:rPr>
              <a:t> </a:t>
            </a:r>
            <a:endParaRPr lang="en-GB" sz="1200" dirty="0">
              <a:latin typeface="Cabin Regular"/>
              <a:cs typeface="Calibri"/>
            </a:endParaRPr>
          </a:p>
          <a:p>
            <a:endParaRPr lang="en-GB" sz="1200" dirty="0">
              <a:latin typeface="Cabin Regular"/>
              <a:ea typeface="+mn-lt"/>
              <a:cs typeface="+mn-lt"/>
            </a:endParaRPr>
          </a:p>
          <a:p>
            <a:r>
              <a:rPr lang="en-GB" sz="1200" dirty="0">
                <a:latin typeface="Cabin Regular"/>
                <a:ea typeface="+mn-lt"/>
                <a:cs typeface="+mn-lt"/>
              </a:rPr>
              <a:t>Dietetic consultations mainly focus on carb counting techniques, assessments of glucose response to food and insulin timings. Dietitians felt that they did not have the time to also deliver healthy eating messages consistently with update to date resources easily found</a:t>
            </a:r>
            <a:endParaRPr lang="en-GB" sz="1200" b="1" dirty="0">
              <a:latin typeface="Cabin Regular"/>
              <a:ea typeface="+mn-lt"/>
              <a:cs typeface="+mn-lt"/>
            </a:endParaRPr>
          </a:p>
          <a:p>
            <a:endParaRPr lang="en-GB" dirty="0"/>
          </a:p>
          <a:p>
            <a:r>
              <a:rPr lang="en-GB" sz="1200" dirty="0">
                <a:latin typeface="Cabin Regular"/>
              </a:rPr>
              <a:t>Advice is more likely be followed if: </a:t>
            </a:r>
            <a:endParaRPr lang="en-US" sz="1200" dirty="0">
              <a:latin typeface="Cabin Regular"/>
              <a:cs typeface="Calibri"/>
            </a:endParaRPr>
          </a:p>
          <a:p>
            <a:r>
              <a:rPr lang="en-GB" sz="1200" dirty="0">
                <a:latin typeface="Cabin Regular"/>
              </a:rPr>
              <a:t>- It is consistent, </a:t>
            </a:r>
          </a:p>
          <a:p>
            <a:r>
              <a:rPr lang="en-GB" sz="1200" dirty="0">
                <a:latin typeface="Cabin Regular"/>
              </a:rPr>
              <a:t>- If a whole team of professionals is giving the same guidance </a:t>
            </a:r>
            <a:endParaRPr lang="en-GB" sz="1200" dirty="0">
              <a:latin typeface="Cabin Regular"/>
              <a:cs typeface="Calibri"/>
            </a:endParaRPr>
          </a:p>
          <a:p>
            <a:r>
              <a:rPr lang="en-GB" sz="1200" dirty="0">
                <a:latin typeface="Cabin Regular"/>
                <a:cs typeface="Calibri"/>
              </a:rPr>
              <a:t>- Its practical </a:t>
            </a:r>
          </a:p>
          <a:p>
            <a:r>
              <a:rPr lang="en-GB" sz="1200" dirty="0">
                <a:latin typeface="Cabin Regular"/>
                <a:cs typeface="Calibri"/>
              </a:rPr>
              <a:t>- Simple to understand </a:t>
            </a:r>
          </a:p>
          <a:p>
            <a:r>
              <a:rPr lang="en-GB" sz="1200" dirty="0">
                <a:latin typeface="Cabin Regular"/>
                <a:cs typeface="Calibri"/>
              </a:rPr>
              <a:t>- There are lots of reminders (mini – interventions) </a:t>
            </a:r>
          </a:p>
          <a:p>
            <a:endParaRPr lang="en-GB" dirty="0"/>
          </a:p>
        </p:txBody>
      </p:sp>
      <p:sp>
        <p:nvSpPr>
          <p:cNvPr id="4" name="Slide Number Placeholder 3"/>
          <p:cNvSpPr>
            <a:spLocks noGrp="1"/>
          </p:cNvSpPr>
          <p:nvPr>
            <p:ph type="sldNum" sz="quarter" idx="5"/>
          </p:nvPr>
        </p:nvSpPr>
        <p:spPr/>
        <p:txBody>
          <a:bodyPr/>
          <a:lstStyle/>
          <a:p>
            <a:fld id="{A13C0744-1F89-4306-A31F-B2390B5C4FF5}" type="slidenum">
              <a:rPr lang="en-GB" smtClean="0"/>
              <a:t>4</a:t>
            </a:fld>
            <a:endParaRPr lang="en-GB"/>
          </a:p>
        </p:txBody>
      </p:sp>
    </p:spTree>
    <p:extLst>
      <p:ext uri="{BB962C8B-B14F-4D97-AF65-F5344CB8AC3E}">
        <p14:creationId xmlns:p14="http://schemas.microsoft.com/office/powerpoint/2010/main" val="192613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ptos" panose="020B0004020202020204" pitchFamily="34" charset="0"/>
              </a:rPr>
              <a:t>Results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Aptos" panose="020B0004020202020204" pitchFamily="34" charset="0"/>
            </a:endParaRPr>
          </a:p>
          <a:p>
            <a:r>
              <a:rPr lang="en-GB" sz="1200" b="1" kern="1200" dirty="0">
                <a:solidFill>
                  <a:schemeClr val="tx1"/>
                </a:solidFill>
                <a:effectLst/>
                <a:latin typeface="+mn-lt"/>
                <a:ea typeface="+mn-ea"/>
                <a:cs typeface="+mn-cs"/>
              </a:rPr>
              <a:t>A survey monkey questionnaire was developed, piloted and then shared </a:t>
            </a:r>
            <a:r>
              <a:rPr lang="en-GB" sz="1200" kern="1200" dirty="0">
                <a:solidFill>
                  <a:schemeClr val="tx1"/>
                </a:solidFill>
                <a:effectLst/>
                <a:latin typeface="+mn-lt"/>
                <a:ea typeface="+mn-ea"/>
                <a:cs typeface="+mn-cs"/>
              </a:rPr>
              <a:t>between August 2021-August 2024. </a:t>
            </a:r>
          </a:p>
          <a:p>
            <a:pPr lvl="0"/>
            <a:r>
              <a:rPr lang="en-GB" sz="1200" kern="1200" dirty="0">
                <a:solidFill>
                  <a:schemeClr val="tx1"/>
                </a:solidFill>
                <a:effectLst/>
                <a:latin typeface="+mn-lt"/>
                <a:ea typeface="+mn-ea"/>
                <a:cs typeface="+mn-cs"/>
              </a:rPr>
              <a:t>11 UK hospitals responded with 4 units having &gt;30 responses which are included in this analysis so that there was enough data to be able to make reasonable comparisons. </a:t>
            </a:r>
          </a:p>
          <a:p>
            <a:pPr lvl="0"/>
            <a:r>
              <a:rPr lang="en-GB" sz="1200" kern="1200" dirty="0">
                <a:solidFill>
                  <a:schemeClr val="tx1"/>
                </a:solidFill>
                <a:effectLst/>
                <a:latin typeface="+mn-lt"/>
                <a:ea typeface="+mn-ea"/>
                <a:cs typeface="+mn-cs"/>
              </a:rPr>
              <a:t>A total of 224 responded, 1 unit in south and 3 units in the northwest. </a:t>
            </a:r>
          </a:p>
          <a:p>
            <a:r>
              <a:rPr lang="en-GB" sz="1200" kern="1200" dirty="0">
                <a:solidFill>
                  <a:schemeClr val="tx1"/>
                </a:solidFill>
                <a:effectLst/>
                <a:latin typeface="+mn-lt"/>
                <a:ea typeface="+mn-ea"/>
                <a:cs typeface="+mn-cs"/>
              </a:rPr>
              <a:t> </a:t>
            </a:r>
          </a:p>
          <a:p>
            <a:r>
              <a:rPr lang="en-GB" sz="1200" kern="1200">
                <a:solidFill>
                  <a:schemeClr val="tx1"/>
                </a:solidFill>
                <a:effectLst/>
                <a:latin typeface="+mn-lt"/>
                <a:ea typeface="+mn-ea"/>
                <a:cs typeface="+mn-cs"/>
              </a:rPr>
              <a:t> Whilst </a:t>
            </a:r>
            <a:r>
              <a:rPr lang="en-GB" sz="1200" kern="1200" dirty="0">
                <a:solidFill>
                  <a:schemeClr val="tx1"/>
                </a:solidFill>
                <a:effectLst/>
                <a:latin typeface="+mn-lt"/>
                <a:ea typeface="+mn-ea"/>
                <a:cs typeface="+mn-cs"/>
              </a:rPr>
              <a:t>we asked about ethnicity and age we could not collect post codes to look at deprivation due to GDPR but comparing these units to the NPDA showed that all had a greater percentage of the cohort in the mot deprived quintile. NW2 and NW3 having 50% in this quintile, twice the national average.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group is evenly split between male and females.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There is a larger representation of those over 10 years old. Those numbers of those of non-white ethnicity are too small to make significant conclusions.  NW2 had over 72% not respond re-ethnicity, the National </a:t>
            </a:r>
            <a:r>
              <a:rPr kumimoji="0" lang="en-US" altLang="en-US" b="0" i="0" u="none" strike="noStrike" cap="none" normalizeH="0" baseline="0" dirty="0" err="1">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Paediatric</a:t>
            </a:r>
            <a:r>
              <a:rPr kumimoji="0" lang="en-US"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Diabetes Audit data for this unit are &gt;90% white. </a:t>
            </a:r>
            <a:endParaRPr kumimoji="0" lang="en-US" altLang="en-US" b="0" i="0" u="none" strike="noStrike" cap="none" normalizeH="0" baseline="0" dirty="0">
              <a:ln>
                <a:noFill/>
              </a:ln>
              <a:solidFill>
                <a:schemeClr val="tx1"/>
              </a:solidFill>
              <a:effectLst/>
            </a:endParaRPr>
          </a:p>
          <a:p>
            <a:endParaRPr lang="en-US" dirty="0"/>
          </a:p>
        </p:txBody>
      </p:sp>
      <p:sp>
        <p:nvSpPr>
          <p:cNvPr id="4" name="Slide Number Placeholder 3"/>
          <p:cNvSpPr>
            <a:spLocks noGrp="1"/>
          </p:cNvSpPr>
          <p:nvPr>
            <p:ph type="sldNum" sz="quarter" idx="5"/>
          </p:nvPr>
        </p:nvSpPr>
        <p:spPr/>
        <p:txBody>
          <a:bodyPr/>
          <a:lstStyle/>
          <a:p>
            <a:fld id="{255AC445-3660-483D-9686-E0AC7CE37D77}" type="slidenum">
              <a:rPr lang="en-GB" smtClean="0"/>
              <a:t>8</a:t>
            </a:fld>
            <a:endParaRPr lang="en-GB"/>
          </a:p>
        </p:txBody>
      </p:sp>
    </p:spTree>
    <p:extLst>
      <p:ext uri="{BB962C8B-B14F-4D97-AF65-F5344CB8AC3E}">
        <p14:creationId xmlns:p14="http://schemas.microsoft.com/office/powerpoint/2010/main" val="26741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C9662-50D9-6BD2-4FF0-8EFC39A18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F7907-DAA9-9D72-1A32-3E885120D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95B84-383D-9F90-2493-698295F0B1D5}"/>
              </a:ext>
            </a:extLst>
          </p:cNvPr>
          <p:cNvSpPr>
            <a:spLocks noGrp="1"/>
          </p:cNvSpPr>
          <p:nvPr>
            <p:ph type="body" idx="1"/>
          </p:nvPr>
        </p:nvSpPr>
        <p:spPr/>
        <p:txBody>
          <a:bodyPr/>
          <a:lstStyle/>
          <a:p>
            <a:pPr marL="171450" indent="-171450">
              <a:buFontTx/>
              <a:buChar char="-"/>
            </a:pPr>
            <a:r>
              <a:rPr lang="en-US" dirty="0"/>
              <a:t>Significant: </a:t>
            </a:r>
          </a:p>
          <a:p>
            <a:pPr marL="171450" indent="-171450">
              <a:buFontTx/>
              <a:buChar char="-"/>
              <a:defRPr/>
            </a:pPr>
            <a:r>
              <a:rPr lang="en-GB" sz="1800" kern="100" dirty="0">
                <a:effectLst/>
                <a:latin typeface="Aptos"/>
                <a:ea typeface="Aptos" panose="020B0004020202020204" pitchFamily="34" charset="0"/>
                <a:cs typeface="Times New Roman" panose="02020603050405020304" pitchFamily="18" charset="0"/>
              </a:rPr>
              <a:t>Around 1/3 eat wholegrains daily and this was consistent across the units</a:t>
            </a:r>
            <a:r>
              <a:rPr lang="en-GB" sz="1800" kern="100" dirty="0">
                <a:latin typeface="Aptos"/>
                <a:ea typeface="Aptos" panose="020B0004020202020204" pitchFamily="34" charset="0"/>
                <a:cs typeface="Times New Roman" panose="02020603050405020304" pitchFamily="18" charset="0"/>
              </a:rPr>
              <a:t>, except for RMCH where only 16% ate wholegrains daily </a:t>
            </a:r>
            <a:endParaRPr lang="en-GB" sz="1800" kern="100" dirty="0">
              <a:effectLst/>
              <a:latin typeface="Aptos"/>
              <a:ea typeface="Aptos" panose="020B0004020202020204" pitchFamily="34" charset="0"/>
              <a:cs typeface="Times New Roman" panose="02020603050405020304" pitchFamily="18" charset="0"/>
            </a:endParaRPr>
          </a:p>
          <a:p>
            <a:pPr marL="628650" lvl="1" indent="-171450">
              <a:buFontTx/>
              <a:buChar char="-"/>
              <a:defRPr/>
            </a:pPr>
            <a:r>
              <a:rPr lang="en-GB" sz="1800" kern="100" dirty="0">
                <a:effectLst/>
                <a:latin typeface="Aptos"/>
                <a:ea typeface="Aptos" panose="020B0004020202020204" pitchFamily="34" charset="0"/>
                <a:cs typeface="Times New Roman" panose="02020603050405020304" pitchFamily="18" charset="0"/>
              </a:rPr>
              <a:t>There was greater variety (10-29%) in those who did not eat wholegrains at all. </a:t>
            </a:r>
            <a:endParaRPr lang="en-GB" sz="1800" kern="100" dirty="0">
              <a:latin typeface="Aptos"/>
              <a:ea typeface="Aptos" panose="020B0004020202020204" pitchFamily="34" charset="0"/>
              <a:cs typeface="Times New Roman" panose="02020603050405020304" pitchFamily="18" charset="0"/>
            </a:endParaRPr>
          </a:p>
          <a:p>
            <a:pPr marL="628650" marR="0" lvl="1" indent="-171450" algn="l" defTabSz="914400">
              <a:lnSpc>
                <a:spcPct val="100000"/>
              </a:lnSpc>
              <a:spcBef>
                <a:spcPts val="0"/>
              </a:spcBef>
              <a:spcAft>
                <a:spcPts val="0"/>
              </a:spcAft>
              <a:buClrTx/>
              <a:buSzTx/>
              <a:buFontTx/>
              <a:buChar char="-"/>
              <a:tabLst/>
              <a:defRPr/>
            </a:pPr>
            <a:r>
              <a:rPr lang="en-GB" sz="1800" kern="100" dirty="0">
                <a:effectLst/>
                <a:latin typeface="Aptos"/>
                <a:ea typeface="Aptos" panose="020B0004020202020204" pitchFamily="34" charset="0"/>
                <a:cs typeface="Times New Roman" panose="02020603050405020304" pitchFamily="18" charset="0"/>
              </a:rPr>
              <a:t>NW3 had the highest daily percentage of wholegrains eaten daily but also had the highest portion of families who ate no wholegrains at all. </a:t>
            </a:r>
            <a:endParaRPr lang="en-GB" dirty="0">
              <a:latin typeface="Aptos"/>
            </a:endParaRPr>
          </a:p>
          <a:p>
            <a:pPr marL="628650" lvl="1" indent="-171450">
              <a:buFontTx/>
              <a:buChar char="-"/>
              <a:defRPr/>
            </a:pPr>
            <a:r>
              <a:rPr lang="en-GB" sz="1800" kern="100" dirty="0">
                <a:latin typeface="Aptos"/>
                <a:ea typeface="Aptos" panose="020B0004020202020204" pitchFamily="34" charset="0"/>
                <a:cs typeface="Times New Roman" panose="02020603050405020304" pitchFamily="18" charset="0"/>
              </a:rPr>
              <a:t>SW1 only had 11% reporting not to eat wholegrains at all </a:t>
            </a:r>
            <a:endParaRPr lang="en-GB" sz="1800" kern="100" dirty="0">
              <a:effectLst/>
              <a:latin typeface="Aptos"/>
              <a:ea typeface="Aptos" panose="020B0004020202020204" pitchFamily="34" charset="0"/>
              <a:cs typeface="Times New Roman" panose="02020603050405020304" pitchFamily="18" charset="0"/>
            </a:endParaRPr>
          </a:p>
          <a:p>
            <a:pPr marL="628650" lvl="1" indent="-171450">
              <a:buFontTx/>
              <a:buChar char="-"/>
              <a:defRPr/>
            </a:pP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61% of the families who responded eat pulses once – several times per week and this was consistent across the units (range 52-65%). There was much wider variation (range 23-50%) in those that eat pulses </a:t>
            </a:r>
            <a:r>
              <a:rPr lang="en-GB" sz="1800" i="1" kern="100" dirty="0">
                <a:effectLst/>
                <a:latin typeface="Aptos" panose="020B0004020202020204" pitchFamily="34" charset="0"/>
                <a:ea typeface="Aptos" panose="020B0004020202020204" pitchFamily="34" charset="0"/>
                <a:cs typeface="Times New Roman" panose="02020603050405020304" pitchFamily="18" charset="0"/>
              </a:rPr>
              <a:t>monthly / rarely or never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 half in NW3 and ¼ at other units. NW3 also had 0% who had more than 1 portion of pulses per day compare with 11-13% in the other units.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RMCH highest intake once – several times per week  </a:t>
            </a:r>
          </a:p>
          <a:p>
            <a:pPr marL="171450" indent="-171450">
              <a:buFontTx/>
              <a:buChar char="-"/>
            </a:pPr>
            <a:endParaRPr lang="en-US" dirty="0"/>
          </a:p>
          <a:p>
            <a:pPr marL="171450" indent="-171450">
              <a:buFontTx/>
              <a:buChar char="-"/>
            </a:pPr>
            <a:r>
              <a:rPr lang="en-US" dirty="0">
                <a:ea typeface="Calibri" panose="020F0502020204030204"/>
                <a:cs typeface="Calibri" panose="020F0502020204030204"/>
              </a:rPr>
              <a:t>Knowing this data may make you plan different interventions – You might do more to recommend how / where to introduce wholegrains for those areas where there is little or no intake vs how to increase intake in other locations. This data may also raise more questions to ask – why are families not eating wholegrains and pulses; is it lack of knowledge or cooking skill, costs or a taste preference? </a:t>
            </a:r>
          </a:p>
        </p:txBody>
      </p:sp>
      <p:sp>
        <p:nvSpPr>
          <p:cNvPr id="4" name="Slide Number Placeholder 3">
            <a:extLst>
              <a:ext uri="{FF2B5EF4-FFF2-40B4-BE49-F238E27FC236}">
                <a16:creationId xmlns:a16="http://schemas.microsoft.com/office/drawing/2014/main" id="{6905B6DA-E5C3-1E9A-E839-F67907EC0713}"/>
              </a:ext>
            </a:extLst>
          </p:cNvPr>
          <p:cNvSpPr>
            <a:spLocks noGrp="1"/>
          </p:cNvSpPr>
          <p:nvPr>
            <p:ph type="sldNum" sz="quarter" idx="5"/>
          </p:nvPr>
        </p:nvSpPr>
        <p:spPr/>
        <p:txBody>
          <a:bodyPr/>
          <a:lstStyle/>
          <a:p>
            <a:fld id="{255AC445-3660-483D-9686-E0AC7CE37D77}" type="slidenum">
              <a:rPr lang="en-GB" smtClean="0"/>
              <a:t>9</a:t>
            </a:fld>
            <a:endParaRPr lang="en-GB"/>
          </a:p>
        </p:txBody>
      </p:sp>
    </p:spTree>
    <p:extLst>
      <p:ext uri="{BB962C8B-B14F-4D97-AF65-F5344CB8AC3E}">
        <p14:creationId xmlns:p14="http://schemas.microsoft.com/office/powerpoint/2010/main" val="396401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33048-F8EB-94FE-F037-03D6A92B7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560AC-87FE-1A5C-A26C-116BA0237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7FA0E4-D44D-666C-9075-3C09366223BD}"/>
              </a:ext>
            </a:extLst>
          </p:cNvPr>
          <p:cNvSpPr>
            <a:spLocks noGrp="1"/>
          </p:cNvSpPr>
          <p:nvPr>
            <p:ph type="body" idx="1"/>
          </p:nvPr>
        </p:nvSpPr>
        <p:spPr/>
        <p:txBody>
          <a:bodyPr/>
          <a:lstStyle/>
          <a:p>
            <a:pPr marL="171450" indent="-171450">
              <a:buFont typeface="Calibri"/>
              <a:buChar char="-"/>
            </a:pPr>
            <a:r>
              <a:rPr lang="en-US" dirty="0"/>
              <a:t>All the north west units had lower sugary drinks intakes compared with the Ealing unit. </a:t>
            </a:r>
            <a:endParaRPr lang="en-US"/>
          </a:p>
          <a:p>
            <a:pPr marL="171450" indent="-171450">
              <a:buFont typeface="Calibri"/>
              <a:buChar char="-"/>
            </a:pPr>
            <a:r>
              <a:rPr lang="en-US" dirty="0"/>
              <a:t>Further looking into this data those from Asian, black and older age groups had higher intakes </a:t>
            </a:r>
            <a:endParaRPr lang="en-US" dirty="0">
              <a:ea typeface="Calibri" panose="020F0502020204030204"/>
              <a:cs typeface="Calibri" panose="020F0502020204030204"/>
            </a:endParaRPr>
          </a:p>
          <a:p>
            <a:pPr marL="171450" indent="-171450">
              <a:buFont typeface="Calibri"/>
              <a:buChar char="-"/>
            </a:pPr>
            <a:r>
              <a:rPr lang="en-US" dirty="0">
                <a:ea typeface="Calibri" panose="020F0502020204030204"/>
                <a:cs typeface="Calibri" panose="020F0502020204030204"/>
              </a:rPr>
              <a:t>This allows health promotion to be focus on specific groups or ages </a:t>
            </a:r>
          </a:p>
        </p:txBody>
      </p:sp>
      <p:sp>
        <p:nvSpPr>
          <p:cNvPr id="4" name="Slide Number Placeholder 3">
            <a:extLst>
              <a:ext uri="{FF2B5EF4-FFF2-40B4-BE49-F238E27FC236}">
                <a16:creationId xmlns:a16="http://schemas.microsoft.com/office/drawing/2014/main" id="{A0DB2513-FA40-B662-AD62-D968D4569715}"/>
              </a:ext>
            </a:extLst>
          </p:cNvPr>
          <p:cNvSpPr>
            <a:spLocks noGrp="1"/>
          </p:cNvSpPr>
          <p:nvPr>
            <p:ph type="sldNum" sz="quarter" idx="5"/>
          </p:nvPr>
        </p:nvSpPr>
        <p:spPr/>
        <p:txBody>
          <a:bodyPr/>
          <a:lstStyle/>
          <a:p>
            <a:fld id="{255AC445-3660-483D-9686-E0AC7CE37D77}" type="slidenum">
              <a:rPr lang="en-GB" smtClean="0"/>
              <a:t>10</a:t>
            </a:fld>
            <a:endParaRPr lang="en-GB"/>
          </a:p>
        </p:txBody>
      </p:sp>
    </p:spTree>
    <p:extLst>
      <p:ext uri="{BB962C8B-B14F-4D97-AF65-F5344CB8AC3E}">
        <p14:creationId xmlns:p14="http://schemas.microsoft.com/office/powerpoint/2010/main" val="272299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F5468-DC0D-922A-5BBC-1703E094B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D25FF-7986-410D-5266-0F302E44B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3FCDF-4565-A0B5-A389-80F2232DB98A}"/>
              </a:ext>
            </a:extLst>
          </p:cNvPr>
          <p:cNvSpPr>
            <a:spLocks noGrp="1"/>
          </p:cNvSpPr>
          <p:nvPr>
            <p:ph type="body" idx="1"/>
          </p:nvPr>
        </p:nvSpPr>
        <p:spPr/>
        <p:txBody>
          <a:bodyPr/>
          <a:lstStyle/>
          <a:p>
            <a:pPr lvl="0"/>
            <a:r>
              <a:rPr lang="en-GB" sz="1200" kern="1200" dirty="0">
                <a:solidFill>
                  <a:schemeClr val="tx1"/>
                </a:solidFill>
                <a:effectLst/>
                <a:latin typeface="+mn-lt"/>
                <a:ea typeface="+mn-ea"/>
                <a:cs typeface="+mn-cs"/>
              </a:rPr>
              <a:t>62% sleep &gt;8 hours a night (Range 48%S1-79%NW3).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 saw links between age and the number of hours sleep with the older age groups much more likely to get less than 8 hours sleep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This was the opposite for those 15-19 years where 68% had LESS than hours sleep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Outside school / work; 57% where spending more than 3 hours at a screen (range 44-66%),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1 fifth were spending more than &gt;5 hours per day in front of a screen.  Range (9% NW1-28%S1). This rose to 85% of those 15–19-year-olds (n=77) spending over 5 hours a day at a screen.  </a:t>
            </a:r>
          </a:p>
          <a:p>
            <a:pPr marL="0" indent="0">
              <a:buFontTx/>
              <a:buNone/>
            </a:pPr>
            <a:endParaRPr lang="en-US" dirty="0">
              <a:ea typeface="Calibri"/>
              <a:cs typeface="Calibri"/>
            </a:endParaRPr>
          </a:p>
          <a:p>
            <a:pPr marL="0" indent="0">
              <a:buFontTx/>
              <a:buNone/>
            </a:pPr>
            <a:r>
              <a:rPr lang="en-US" dirty="0">
                <a:ea typeface="Calibri"/>
                <a:cs typeface="Calibri"/>
              </a:rPr>
              <a:t>Graph on the right shows we saw that those who had more screen time where more likely to get fewer hours sleep </a:t>
            </a:r>
          </a:p>
        </p:txBody>
      </p:sp>
      <p:sp>
        <p:nvSpPr>
          <p:cNvPr id="4" name="Slide Number Placeholder 3">
            <a:extLst>
              <a:ext uri="{FF2B5EF4-FFF2-40B4-BE49-F238E27FC236}">
                <a16:creationId xmlns:a16="http://schemas.microsoft.com/office/drawing/2014/main" id="{980D5701-BF76-25F4-3091-FE0ECD513BAE}"/>
              </a:ext>
            </a:extLst>
          </p:cNvPr>
          <p:cNvSpPr>
            <a:spLocks noGrp="1"/>
          </p:cNvSpPr>
          <p:nvPr>
            <p:ph type="sldNum" sz="quarter" idx="5"/>
          </p:nvPr>
        </p:nvSpPr>
        <p:spPr/>
        <p:txBody>
          <a:bodyPr/>
          <a:lstStyle/>
          <a:p>
            <a:fld id="{255AC445-3660-483D-9686-E0AC7CE37D77}" type="slidenum">
              <a:rPr lang="en-GB" smtClean="0"/>
              <a:t>11</a:t>
            </a:fld>
            <a:endParaRPr lang="en-GB"/>
          </a:p>
        </p:txBody>
      </p:sp>
    </p:spTree>
    <p:extLst>
      <p:ext uri="{BB962C8B-B14F-4D97-AF65-F5344CB8AC3E}">
        <p14:creationId xmlns:p14="http://schemas.microsoft.com/office/powerpoint/2010/main" val="3712739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unique element to this campaign is the involvement of the MDT. </a:t>
            </a:r>
          </a:p>
          <a:p>
            <a:r>
              <a:rPr lang="en-US" dirty="0">
                <a:ea typeface="Calibri"/>
                <a:cs typeface="Calibri"/>
              </a:rPr>
              <a:t>The each topics includes a slide deck that can be presented to the team at the beginning of each project. Ideally everyone will learn something and it means health lifestyle messages will  be consistently given. </a:t>
            </a:r>
          </a:p>
        </p:txBody>
      </p:sp>
      <p:sp>
        <p:nvSpPr>
          <p:cNvPr id="4" name="Slide Number Placeholder 3"/>
          <p:cNvSpPr>
            <a:spLocks noGrp="1"/>
          </p:cNvSpPr>
          <p:nvPr>
            <p:ph type="sldNum" sz="quarter" idx="5"/>
          </p:nvPr>
        </p:nvSpPr>
        <p:spPr/>
        <p:txBody>
          <a:bodyPr/>
          <a:lstStyle/>
          <a:p>
            <a:fld id="{A13C0744-1F89-4306-A31F-B2390B5C4FF5}" type="slidenum">
              <a:rPr lang="en-GB"/>
              <a:t>12</a:t>
            </a:fld>
            <a:endParaRPr lang="en-GB"/>
          </a:p>
        </p:txBody>
      </p:sp>
    </p:spTree>
    <p:extLst>
      <p:ext uri="{BB962C8B-B14F-4D97-AF65-F5344CB8AC3E}">
        <p14:creationId xmlns:p14="http://schemas.microsoft.com/office/powerpoint/2010/main" val="209368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Newsletter can be sent via email, </a:t>
            </a:r>
            <a:r>
              <a:rPr lang="en-US" dirty="0" err="1">
                <a:ea typeface="Calibri"/>
                <a:cs typeface="Calibri"/>
              </a:rPr>
              <a:t>whatsapp</a:t>
            </a:r>
            <a:r>
              <a:rPr lang="en-US" dirty="0">
                <a:ea typeface="Calibri"/>
                <a:cs typeface="Calibri"/>
              </a:rPr>
              <a:t>, </a:t>
            </a:r>
            <a:r>
              <a:rPr lang="en-US" dirty="0" err="1">
                <a:ea typeface="Calibri"/>
                <a:cs typeface="Calibri"/>
              </a:rPr>
              <a:t>digibete</a:t>
            </a:r>
            <a:r>
              <a:rPr lang="en-US" dirty="0">
                <a:ea typeface="Calibri"/>
                <a:cs typeface="Calibri"/>
              </a:rPr>
              <a:t> or social media. </a:t>
            </a:r>
          </a:p>
          <a:p>
            <a:r>
              <a:rPr lang="en-US" dirty="0">
                <a:ea typeface="Calibri"/>
                <a:cs typeface="Calibri"/>
              </a:rPr>
              <a:t>We recommend send one out a month </a:t>
            </a:r>
          </a:p>
          <a:p>
            <a:r>
              <a:rPr lang="en-US" dirty="0">
                <a:ea typeface="Calibri"/>
                <a:cs typeface="Calibri"/>
              </a:rPr>
              <a:t>They can also be printed and used as posters in clinic or as dietetic resources. </a:t>
            </a:r>
            <a:br>
              <a:rPr lang="en-US" dirty="0">
                <a:ea typeface="Calibri"/>
                <a:cs typeface="+mn-lt"/>
              </a:rPr>
            </a:br>
            <a:r>
              <a:rPr lang="en-US" dirty="0">
                <a:ea typeface="Calibri"/>
                <a:cs typeface="Calibri"/>
              </a:rPr>
              <a:t>All include QR codes that link for further information.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13C0744-1F89-4306-A31F-B2390B5C4FF5}" type="slidenum">
              <a:rPr lang="en-GB"/>
              <a:t>13</a:t>
            </a:fld>
            <a:endParaRPr lang="en-GB"/>
          </a:p>
        </p:txBody>
      </p:sp>
    </p:spTree>
    <p:extLst>
      <p:ext uri="{BB962C8B-B14F-4D97-AF65-F5344CB8AC3E}">
        <p14:creationId xmlns:p14="http://schemas.microsoft.com/office/powerpoint/2010/main" val="2285618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png"/><Relationship Id="rId15" Type="http://schemas.openxmlformats.org/officeDocument/2006/relationships/image" Target="../media/image23.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8.png"/><Relationship Id="rId17" Type="http://schemas.openxmlformats.org/officeDocument/2006/relationships/chart" Target="../charts/chart4.xml"/><Relationship Id="rId2" Type="http://schemas.openxmlformats.org/officeDocument/2006/relationships/notesSlide" Target="../notesSlides/notesSlide7.xml"/><Relationship Id="rId16"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png"/><Relationship Id="rId15" Type="http://schemas.openxmlformats.org/officeDocument/2006/relationships/image" Target="../media/image23.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5.png"/><Relationship Id="rId5" Type="http://schemas.openxmlformats.org/officeDocument/2006/relationships/image" Target="../media/image4.pn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8.png"/><Relationship Id="rId5" Type="http://schemas.openxmlformats.org/officeDocument/2006/relationships/image" Target="../media/image4.png"/><Relationship Id="rId10"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5.png"/><Relationship Id="rId5" Type="http://schemas.openxmlformats.org/officeDocument/2006/relationships/image" Target="../media/image4.png"/><Relationship Id="rId15" Type="http://schemas.openxmlformats.org/officeDocument/2006/relationships/image" Target="../media/image33.pn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5.png"/><Relationship Id="rId5" Type="http://schemas.openxmlformats.org/officeDocument/2006/relationships/image" Target="../media/image4.pn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0.png"/><Relationship Id="rId5" Type="http://schemas.openxmlformats.org/officeDocument/2006/relationships/image" Target="../media/image4.pn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5.png"/><Relationship Id="rId3" Type="http://schemas.microsoft.com/office/2018/10/relationships/comments" Target="../comments/modernComment_115_C977C3AC.xml"/><Relationship Id="rId7" Type="http://schemas.openxmlformats.org/officeDocument/2006/relationships/image" Target="../media/image5.png"/><Relationship Id="rId12"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image" Target="../media/image47.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www.cypdiabetesnetwork.nhs.uk/national-network/south-east-coast-london-and-north-west-health-promotion-project/"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hyperlink" Target="mailto:Usha.parkash@nhs.ne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mailto:paula.chinchilla@nhs.net" TargetMode="External"/><Relationship Id="rId5" Type="http://schemas.openxmlformats.org/officeDocument/2006/relationships/image" Target="../media/image4.png"/><Relationship Id="rId10" Type="http://schemas.openxmlformats.org/officeDocument/2006/relationships/hyperlink" Target="mailto:kate.henson@mft.nhs.uk"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9.jpeg"/><Relationship Id="rId3" Type="http://schemas.openxmlformats.org/officeDocument/2006/relationships/image" Target="../media/image1.png"/><Relationship Id="rId21" Type="http://schemas.openxmlformats.org/officeDocument/2006/relationships/image" Target="../media/image27.png"/><Relationship Id="rId7" Type="http://schemas.openxmlformats.org/officeDocument/2006/relationships/image" Target="../media/image6.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18.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4.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0.png"/><Relationship Id="rId22"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8.png"/><Relationship Id="rId7" Type="http://schemas.openxmlformats.org/officeDocument/2006/relationships/image" Target="../media/image7.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5.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18" Type="http://schemas.openxmlformats.org/officeDocument/2006/relationships/image" Target="../media/image29.png"/><Relationship Id="rId3" Type="http://schemas.openxmlformats.org/officeDocument/2006/relationships/image" Target="../media/image3.png"/><Relationship Id="rId21" Type="http://schemas.openxmlformats.org/officeDocument/2006/relationships/image" Target="../media/image24.png"/><Relationship Id="rId7" Type="http://schemas.openxmlformats.org/officeDocument/2006/relationships/image" Target="../media/image7.png"/><Relationship Id="rId12" Type="http://schemas.openxmlformats.org/officeDocument/2006/relationships/image" Target="../media/image19.png"/><Relationship Id="rId17" Type="http://schemas.openxmlformats.org/officeDocument/2006/relationships/image" Target="../media/image28.png"/><Relationship Id="rId2" Type="http://schemas.openxmlformats.org/officeDocument/2006/relationships/image" Target="../media/image1.png"/><Relationship Id="rId16" Type="http://schemas.openxmlformats.org/officeDocument/2006/relationships/image" Target="../media/image23.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8.png"/><Relationship Id="rId24" Type="http://schemas.openxmlformats.org/officeDocument/2006/relationships/image" Target="../media/image27.png"/><Relationship Id="rId5" Type="http://schemas.openxmlformats.org/officeDocument/2006/relationships/image" Target="../media/image5.png"/><Relationship Id="rId15" Type="http://schemas.openxmlformats.org/officeDocument/2006/relationships/image" Target="../media/image22.png"/><Relationship Id="rId23" Type="http://schemas.openxmlformats.org/officeDocument/2006/relationships/image" Target="../media/image26.png"/><Relationship Id="rId10" Type="http://schemas.openxmlformats.org/officeDocument/2006/relationships/image" Target="../media/image17.png"/><Relationship Id="rId19"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cypdiabetesnetwork.nhs.uk/national-network/south-east-coast-london-and-north-west-health-promotion-project/" TargetMode="External"/><Relationship Id="rId5" Type="http://schemas.openxmlformats.org/officeDocument/2006/relationships/image" Target="../media/image5.png"/><Relationship Id="rId10" Type="http://schemas.openxmlformats.org/officeDocument/2006/relationships/image" Target="../media/image32.jpeg"/><Relationship Id="rId4" Type="http://schemas.openxmlformats.org/officeDocument/2006/relationships/image" Target="../media/image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png"/><Relationship Id="rId15" Type="http://schemas.openxmlformats.org/officeDocument/2006/relationships/image" Target="../media/image23.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8.png"/><Relationship Id="rId17" Type="http://schemas.openxmlformats.org/officeDocument/2006/relationships/chart" Target="../charts/chart2.xml"/><Relationship Id="rId2" Type="http://schemas.openxmlformats.org/officeDocument/2006/relationships/notesSlide" Target="../notesSlides/notesSlide5.xml"/><Relationship Id="rId16"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png"/><Relationship Id="rId15" Type="http://schemas.openxmlformats.org/officeDocument/2006/relationships/image" Target="../media/image23.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98589"/>
            <a:ext cx="18288000" cy="4501397"/>
            <a:chOff x="0" y="0"/>
            <a:chExt cx="4474246" cy="625967"/>
          </a:xfrm>
        </p:grpSpPr>
        <p:sp>
          <p:nvSpPr>
            <p:cNvPr id="3" name="Freeform 3"/>
            <p:cNvSpPr/>
            <p:nvPr/>
          </p:nvSpPr>
          <p:spPr>
            <a:xfrm>
              <a:off x="0" y="0"/>
              <a:ext cx="4474246" cy="625967"/>
            </a:xfrm>
            <a:custGeom>
              <a:avLst/>
              <a:gdLst/>
              <a:ahLst/>
              <a:cxnLst/>
              <a:rect l="l" t="t" r="r" b="b"/>
              <a:pathLst>
                <a:path w="4474246" h="625967">
                  <a:moveTo>
                    <a:pt x="0" y="0"/>
                  </a:moveTo>
                  <a:lnTo>
                    <a:pt x="4474246" y="0"/>
                  </a:lnTo>
                  <a:lnTo>
                    <a:pt x="4474246" y="625967"/>
                  </a:lnTo>
                  <a:lnTo>
                    <a:pt x="0" y="625967"/>
                  </a:lnTo>
                  <a:close/>
                </a:path>
              </a:pathLst>
            </a:custGeom>
            <a:solidFill>
              <a:srgbClr val="B8CE81"/>
            </a:solidFill>
          </p:spPr>
          <p:txBody>
            <a:bodyPr/>
            <a:lstStyle/>
            <a:p>
              <a:endParaRPr lang="en-GB"/>
            </a:p>
          </p:txBody>
        </p:sp>
      </p:grpSp>
      <p:grpSp>
        <p:nvGrpSpPr>
          <p:cNvPr id="4" name="Group 4"/>
          <p:cNvGrpSpPr/>
          <p:nvPr/>
        </p:nvGrpSpPr>
        <p:grpSpPr>
          <a:xfrm>
            <a:off x="-1837" y="1360346"/>
            <a:ext cx="17871273" cy="4028816"/>
            <a:chOff x="-499856" y="-1146645"/>
            <a:chExt cx="23828365" cy="5371754"/>
          </a:xfrm>
        </p:grpSpPr>
        <p:sp>
          <p:nvSpPr>
            <p:cNvPr id="5" name="TextBox 5"/>
            <p:cNvSpPr txBox="1"/>
            <p:nvPr/>
          </p:nvSpPr>
          <p:spPr>
            <a:xfrm>
              <a:off x="-499856" y="-1146645"/>
              <a:ext cx="23828365" cy="4755148"/>
            </a:xfrm>
            <a:prstGeom prst="rect">
              <a:avLst/>
            </a:prstGeom>
          </p:spPr>
          <p:txBody>
            <a:bodyPr lIns="0" tIns="0" rIns="0" bIns="0" rtlCol="0" anchor="t">
              <a:spAutoFit/>
            </a:bodyPr>
            <a:lstStyle/>
            <a:p>
              <a:pPr algn="ctr">
                <a:lnSpc>
                  <a:spcPts val="14140"/>
                </a:lnSpc>
              </a:pPr>
              <a:r>
                <a:rPr lang="en-US" sz="10450" spc="-492" dirty="0">
                  <a:solidFill>
                    <a:srgbClr val="383838"/>
                  </a:solidFill>
                  <a:latin typeface="Cabin Sketch"/>
                </a:rPr>
                <a:t>HEALTH PROMOTION </a:t>
              </a:r>
              <a:endParaRPr lang="en-US" sz="10450" dirty="0"/>
            </a:p>
            <a:p>
              <a:pPr algn="ctr">
                <a:lnSpc>
                  <a:spcPts val="14140"/>
                </a:lnSpc>
              </a:pPr>
              <a:r>
                <a:rPr lang="en-US" sz="10450" spc="-492" dirty="0">
                  <a:solidFill>
                    <a:srgbClr val="383838"/>
                  </a:solidFill>
                  <a:latin typeface="Cabin Sketch"/>
                </a:rPr>
                <a:t>CAMPAIGN</a:t>
              </a: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sp>
        <p:nvSpPr>
          <p:cNvPr id="8" name="TextBox 8"/>
          <p:cNvSpPr txBox="1"/>
          <p:nvPr/>
        </p:nvSpPr>
        <p:spPr>
          <a:xfrm>
            <a:off x="579297" y="4749588"/>
            <a:ext cx="18101533" cy="802079"/>
          </a:xfrm>
          <a:prstGeom prst="rect">
            <a:avLst/>
          </a:prstGeom>
        </p:spPr>
        <p:txBody>
          <a:bodyPr wrap="square" lIns="0" tIns="0" rIns="0" bIns="0" rtlCol="0" anchor="t">
            <a:spAutoFit/>
          </a:bodyPr>
          <a:lstStyle/>
          <a:p>
            <a:pPr>
              <a:lnSpc>
                <a:spcPts val="6719"/>
              </a:lnSpc>
            </a:pPr>
            <a:r>
              <a:rPr lang="en-US" sz="4800" spc="240" dirty="0">
                <a:solidFill>
                  <a:srgbClr val="FFFFFF"/>
                </a:solidFill>
                <a:latin typeface="Cabin SemiBold Bold"/>
              </a:rPr>
              <a:t>Southeast Coast &amp; London + Northwest Dietitian Network</a:t>
            </a:r>
            <a:endParaRPr lang="en-US" dirty="0">
              <a:ea typeface="Calibri"/>
              <a:cs typeface="Calibri"/>
            </a:endParaRPr>
          </a:p>
        </p:txBody>
      </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0" name="Picture 10"/>
          <p:cNvPicPr>
            <a:picLocks noChangeAspect="1"/>
          </p:cNvPicPr>
          <p:nvPr/>
        </p:nvPicPr>
        <p:blipFill rotWithShape="1">
          <a:blip r:embed="rId4">
            <a:alphaModFix amt="60000"/>
          </a:blip>
          <a:srcRect l="50000" t="36924" b="1363"/>
          <a:stretch/>
        </p:blipFill>
        <p:spPr>
          <a:xfrm>
            <a:off x="0" y="0"/>
            <a:ext cx="1454728" cy="498610"/>
          </a:xfrm>
          <a:prstGeom prst="rect">
            <a:avLst/>
          </a:prstGeom>
        </p:spPr>
      </p:pic>
      <p:pic>
        <p:nvPicPr>
          <p:cNvPr id="11" name="Picture 11"/>
          <p:cNvPicPr>
            <a:picLocks noChangeAspect="1"/>
          </p:cNvPicPr>
          <p:nvPr/>
        </p:nvPicPr>
        <p:blipFill rotWithShape="1">
          <a:blip r:embed="rId5">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6">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7">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8">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9">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10">
            <a:alphaModFix amt="60000"/>
          </a:blip>
          <a:srcRect r="15262" b="35733"/>
          <a:stretch/>
        </p:blipFill>
        <p:spPr>
          <a:xfrm>
            <a:off x="16258521" y="9859571"/>
            <a:ext cx="2029479" cy="427430"/>
          </a:xfrm>
          <a:prstGeom prst="rect">
            <a:avLst/>
          </a:prstGeom>
        </p:spPr>
      </p:pic>
      <p:pic>
        <p:nvPicPr>
          <p:cNvPr id="17" name="Picture 17"/>
          <p:cNvPicPr>
            <a:picLocks noChangeAspect="1"/>
          </p:cNvPicPr>
          <p:nvPr/>
        </p:nvPicPr>
        <p:blipFill>
          <a:blip r:embed="rId11"/>
          <a:srcRect/>
          <a:stretch>
            <a:fillRect/>
          </a:stretch>
        </p:blipFill>
        <p:spPr>
          <a:xfrm>
            <a:off x="11186919" y="6367754"/>
            <a:ext cx="2795829" cy="2873184"/>
          </a:xfrm>
          <a:prstGeom prst="rect">
            <a:avLst/>
          </a:prstGeom>
        </p:spPr>
      </p:pic>
      <p:pic>
        <p:nvPicPr>
          <p:cNvPr id="18" name="Picture 18"/>
          <p:cNvPicPr>
            <a:picLocks noChangeAspect="1"/>
          </p:cNvPicPr>
          <p:nvPr/>
        </p:nvPicPr>
        <p:blipFill rotWithShape="1">
          <a:blip r:embed="rId5">
            <a:alphaModFix amt="60000"/>
          </a:blip>
          <a:srcRect t="35879"/>
          <a:stretch/>
        </p:blipFill>
        <p:spPr>
          <a:xfrm>
            <a:off x="1454727" y="0"/>
            <a:ext cx="2800166" cy="498610"/>
          </a:xfrm>
          <a:prstGeom prst="rect">
            <a:avLst/>
          </a:prstGeom>
        </p:spPr>
      </p:pic>
      <p:pic>
        <p:nvPicPr>
          <p:cNvPr id="19" name="Picture 19"/>
          <p:cNvPicPr>
            <a:picLocks noChangeAspect="1"/>
          </p:cNvPicPr>
          <p:nvPr/>
        </p:nvPicPr>
        <p:blipFill rotWithShape="1">
          <a:blip r:embed="rId6">
            <a:alphaModFix amt="60000"/>
          </a:blip>
          <a:srcRect t="33670"/>
          <a:stretch/>
        </p:blipFill>
        <p:spPr>
          <a:xfrm>
            <a:off x="4254893" y="0"/>
            <a:ext cx="2766728" cy="509618"/>
          </a:xfrm>
          <a:prstGeom prst="rect">
            <a:avLst/>
          </a:prstGeom>
        </p:spPr>
      </p:pic>
      <p:pic>
        <p:nvPicPr>
          <p:cNvPr id="20" name="Picture 20"/>
          <p:cNvPicPr>
            <a:picLocks noChangeAspect="1"/>
          </p:cNvPicPr>
          <p:nvPr/>
        </p:nvPicPr>
        <p:blipFill rotWithShape="1">
          <a:blip r:embed="rId7">
            <a:alphaModFix amt="60000"/>
          </a:blip>
          <a:srcRect t="33380"/>
          <a:stretch/>
        </p:blipFill>
        <p:spPr>
          <a:xfrm>
            <a:off x="7021621" y="0"/>
            <a:ext cx="2754642" cy="509618"/>
          </a:xfrm>
          <a:prstGeom prst="rect">
            <a:avLst/>
          </a:prstGeom>
        </p:spPr>
      </p:pic>
      <p:pic>
        <p:nvPicPr>
          <p:cNvPr id="21" name="Picture 21"/>
          <p:cNvPicPr>
            <a:picLocks noChangeAspect="1"/>
          </p:cNvPicPr>
          <p:nvPr/>
        </p:nvPicPr>
        <p:blipFill rotWithShape="1">
          <a:blip r:embed="rId8">
            <a:alphaModFix amt="60000"/>
          </a:blip>
          <a:srcRect t="33914"/>
          <a:stretch/>
        </p:blipFill>
        <p:spPr>
          <a:xfrm>
            <a:off x="9776263" y="0"/>
            <a:ext cx="2808571" cy="515428"/>
          </a:xfrm>
          <a:prstGeom prst="rect">
            <a:avLst/>
          </a:prstGeom>
        </p:spPr>
      </p:pic>
      <p:pic>
        <p:nvPicPr>
          <p:cNvPr id="22" name="Picture 22"/>
          <p:cNvPicPr>
            <a:picLocks noChangeAspect="1"/>
          </p:cNvPicPr>
          <p:nvPr/>
        </p:nvPicPr>
        <p:blipFill rotWithShape="1">
          <a:blip r:embed="rId9">
            <a:alphaModFix amt="60000"/>
          </a:blip>
          <a:srcRect t="31968"/>
          <a:stretch/>
        </p:blipFill>
        <p:spPr>
          <a:xfrm>
            <a:off x="12584834" y="0"/>
            <a:ext cx="2876251" cy="543389"/>
          </a:xfrm>
          <a:prstGeom prst="rect">
            <a:avLst/>
          </a:prstGeom>
        </p:spPr>
      </p:pic>
      <p:pic>
        <p:nvPicPr>
          <p:cNvPr id="23" name="Picture 23"/>
          <p:cNvPicPr>
            <a:picLocks noChangeAspect="1"/>
          </p:cNvPicPr>
          <p:nvPr/>
        </p:nvPicPr>
        <p:blipFill rotWithShape="1">
          <a:blip r:embed="rId10">
            <a:alphaModFix amt="60000"/>
          </a:blip>
          <a:srcRect t="28849"/>
          <a:stretch/>
        </p:blipFill>
        <p:spPr>
          <a:xfrm>
            <a:off x="15461085" y="-1"/>
            <a:ext cx="2826915" cy="558555"/>
          </a:xfrm>
          <a:prstGeom prst="rect">
            <a:avLst/>
          </a:prstGeom>
        </p:spPr>
      </p:pic>
      <p:pic>
        <p:nvPicPr>
          <p:cNvPr id="24" name="Picture 23">
            <a:extLst>
              <a:ext uri="{FF2B5EF4-FFF2-40B4-BE49-F238E27FC236}">
                <a16:creationId xmlns:a16="http://schemas.microsoft.com/office/drawing/2014/main" id="{ADB3F072-6738-4907-BC2D-9C356F33AB56}"/>
              </a:ext>
            </a:extLst>
          </p:cNvPr>
          <p:cNvPicPr>
            <a:picLocks noChangeAspect="1"/>
          </p:cNvPicPr>
          <p:nvPr/>
        </p:nvPicPr>
        <p:blipFill>
          <a:blip r:embed="rId12"/>
          <a:stretch>
            <a:fillRect/>
          </a:stretch>
        </p:blipFill>
        <p:spPr>
          <a:xfrm>
            <a:off x="3531967" y="6546362"/>
            <a:ext cx="2989329" cy="2989329"/>
          </a:xfrm>
          <a:prstGeom prst="rect">
            <a:avLst/>
          </a:prstGeom>
        </p:spPr>
      </p:pic>
      <p:pic>
        <p:nvPicPr>
          <p:cNvPr id="25" name="Picture 25" descr="Logo&#10;&#10;Description automatically generated">
            <a:extLst>
              <a:ext uri="{FF2B5EF4-FFF2-40B4-BE49-F238E27FC236}">
                <a16:creationId xmlns:a16="http://schemas.microsoft.com/office/drawing/2014/main" id="{4061DCEF-7B43-5ECE-366B-EA0692B912EE}"/>
              </a:ext>
            </a:extLst>
          </p:cNvPr>
          <p:cNvPicPr>
            <a:picLocks noChangeAspect="1"/>
          </p:cNvPicPr>
          <p:nvPr/>
        </p:nvPicPr>
        <p:blipFill>
          <a:blip r:embed="rId13"/>
          <a:stretch>
            <a:fillRect/>
          </a:stretch>
        </p:blipFill>
        <p:spPr>
          <a:xfrm>
            <a:off x="373055" y="6739259"/>
            <a:ext cx="2865328" cy="2880986"/>
          </a:xfrm>
          <a:prstGeom prst="rect">
            <a:avLst/>
          </a:prstGeom>
        </p:spPr>
      </p:pic>
      <p:pic>
        <p:nvPicPr>
          <p:cNvPr id="27" name="Picture 26" descr="A close-up of a logo&#10;&#10;Description automatically generated">
            <a:extLst>
              <a:ext uri="{FF2B5EF4-FFF2-40B4-BE49-F238E27FC236}">
                <a16:creationId xmlns:a16="http://schemas.microsoft.com/office/drawing/2014/main" id="{DFEE0577-AAC5-A1A0-44B7-0535CFB84602}"/>
              </a:ext>
            </a:extLst>
          </p:cNvPr>
          <p:cNvPicPr>
            <a:picLocks noChangeAspect="1"/>
          </p:cNvPicPr>
          <p:nvPr/>
        </p:nvPicPr>
        <p:blipFill>
          <a:blip r:embed="rId14"/>
          <a:stretch>
            <a:fillRect/>
          </a:stretch>
        </p:blipFill>
        <p:spPr>
          <a:xfrm>
            <a:off x="14651290" y="7393664"/>
            <a:ext cx="3024752" cy="1446024"/>
          </a:xfrm>
          <a:prstGeom prst="rect">
            <a:avLst/>
          </a:prstGeom>
        </p:spPr>
      </p:pic>
      <p:sp>
        <p:nvSpPr>
          <p:cNvPr id="28" name="TextBox 26">
            <a:extLst>
              <a:ext uri="{FF2B5EF4-FFF2-40B4-BE49-F238E27FC236}">
                <a16:creationId xmlns:a16="http://schemas.microsoft.com/office/drawing/2014/main" id="{2024060E-B3C8-5018-DED1-099FCD9642F6}"/>
              </a:ext>
            </a:extLst>
          </p:cNvPr>
          <p:cNvSpPr txBox="1"/>
          <p:nvPr/>
        </p:nvSpPr>
        <p:spPr>
          <a:xfrm>
            <a:off x="7971614" y="7687084"/>
            <a:ext cx="3456842"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ea typeface="Calibri"/>
                <a:cs typeface="Calibri"/>
              </a:rPr>
              <a:t>Endorsed by:</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2001A-AF22-0F7A-2CC3-EE647AE90E7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C750D94-6E78-EFBD-B0DD-F9FF2A615366}"/>
              </a:ext>
            </a:extLst>
          </p:cNvPr>
          <p:cNvGrpSpPr/>
          <p:nvPr/>
        </p:nvGrpSpPr>
        <p:grpSpPr>
          <a:xfrm>
            <a:off x="328" y="287866"/>
            <a:ext cx="18466025" cy="1772274"/>
            <a:chOff x="-5098" y="-510996"/>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0B33367B-815D-14AC-4FF3-0E4B71294927}"/>
                </a:ext>
              </a:extLst>
            </p:cNvPr>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a:extLst>
              <a:ext uri="{FF2B5EF4-FFF2-40B4-BE49-F238E27FC236}">
                <a16:creationId xmlns:a16="http://schemas.microsoft.com/office/drawing/2014/main" id="{427A1E13-2C46-4F61-3C90-804D8E866355}"/>
              </a:ext>
            </a:extLst>
          </p:cNvPr>
          <p:cNvGrpSpPr/>
          <p:nvPr/>
        </p:nvGrpSpPr>
        <p:grpSpPr>
          <a:xfrm>
            <a:off x="596719" y="182969"/>
            <a:ext cx="17871273" cy="5091622"/>
            <a:chOff x="-192607" y="-2563720"/>
            <a:chExt cx="23828365" cy="6788829"/>
          </a:xfrm>
        </p:grpSpPr>
        <p:sp>
          <p:nvSpPr>
            <p:cNvPr id="5" name="TextBox 5">
              <a:extLst>
                <a:ext uri="{FF2B5EF4-FFF2-40B4-BE49-F238E27FC236}">
                  <a16:creationId xmlns:a16="http://schemas.microsoft.com/office/drawing/2014/main" id="{CFD63A3C-A84C-B9EE-EC21-F573A3CB9BF0}"/>
                </a:ext>
              </a:extLst>
            </p:cNvPr>
            <p:cNvSpPr txBox="1"/>
            <p:nvPr/>
          </p:nvSpPr>
          <p:spPr>
            <a:xfrm>
              <a:off x="-192607" y="-2563720"/>
              <a:ext cx="23828365" cy="2292764"/>
            </a:xfrm>
            <a:prstGeom prst="rect">
              <a:avLst/>
            </a:prstGeom>
          </p:spPr>
          <p:txBody>
            <a:bodyPr lIns="0" tIns="0" rIns="0" bIns="0" rtlCol="0" anchor="t">
              <a:spAutoFit/>
            </a:bodyPr>
            <a:lstStyle/>
            <a:p>
              <a:pPr>
                <a:lnSpc>
                  <a:spcPts val="14140"/>
                </a:lnSpc>
              </a:pPr>
              <a:r>
                <a:rPr lang="en-GB" sz="9600" dirty="0">
                  <a:latin typeface="Cabin Sketch"/>
                </a:rPr>
                <a:t>Questionnaire: Sugary drinks  </a:t>
              </a:r>
              <a:endParaRPr lang="en-US" dirty="0"/>
            </a:p>
          </p:txBody>
        </p:sp>
        <p:sp>
          <p:nvSpPr>
            <p:cNvPr id="6" name="TextBox 6">
              <a:extLst>
                <a:ext uri="{FF2B5EF4-FFF2-40B4-BE49-F238E27FC236}">
                  <a16:creationId xmlns:a16="http://schemas.microsoft.com/office/drawing/2014/main" id="{D7C9E15B-D741-BDDF-C167-CFD7D9FA86E8}"/>
                </a:ext>
              </a:extLst>
            </p:cNvPr>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a:extLst>
                <a:ext uri="{FF2B5EF4-FFF2-40B4-BE49-F238E27FC236}">
                  <a16:creationId xmlns:a16="http://schemas.microsoft.com/office/drawing/2014/main" id="{EB84C56B-5FB0-D7E3-D8B5-1D77E95016ED}"/>
                </a:ext>
              </a:extLst>
            </p:cNvPr>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a:extLst>
              <a:ext uri="{FF2B5EF4-FFF2-40B4-BE49-F238E27FC236}">
                <a16:creationId xmlns:a16="http://schemas.microsoft.com/office/drawing/2014/main" id="{99CC9455-E656-63B7-AC5D-FF11A40D4DEB}"/>
              </a:ext>
            </a:extLst>
          </p:cNvPr>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a:extLst>
              <a:ext uri="{FF2B5EF4-FFF2-40B4-BE49-F238E27FC236}">
                <a16:creationId xmlns:a16="http://schemas.microsoft.com/office/drawing/2014/main" id="{7304946A-2714-B684-714A-C3AF63F63270}"/>
              </a:ext>
            </a:extLst>
          </p:cNvPr>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a:extLst>
              <a:ext uri="{FF2B5EF4-FFF2-40B4-BE49-F238E27FC236}">
                <a16:creationId xmlns:a16="http://schemas.microsoft.com/office/drawing/2014/main" id="{58A3767A-F0B8-41DC-24E4-D5FB91DC1CA1}"/>
              </a:ext>
            </a:extLst>
          </p:cNvPr>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a:extLst>
              <a:ext uri="{FF2B5EF4-FFF2-40B4-BE49-F238E27FC236}">
                <a16:creationId xmlns:a16="http://schemas.microsoft.com/office/drawing/2014/main" id="{FB386345-2E90-2DDC-7EDC-F366C67EA4AC}"/>
              </a:ext>
            </a:extLst>
          </p:cNvPr>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a:extLst>
              <a:ext uri="{FF2B5EF4-FFF2-40B4-BE49-F238E27FC236}">
                <a16:creationId xmlns:a16="http://schemas.microsoft.com/office/drawing/2014/main" id="{F383EF86-D25B-99A6-B316-35079597061C}"/>
              </a:ext>
            </a:extLst>
          </p:cNvPr>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a:extLst>
              <a:ext uri="{FF2B5EF4-FFF2-40B4-BE49-F238E27FC236}">
                <a16:creationId xmlns:a16="http://schemas.microsoft.com/office/drawing/2014/main" id="{9675A740-8E68-42D8-BC02-EC562B4F60E5}"/>
              </a:ext>
            </a:extLst>
          </p:cNvPr>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a:extLst>
              <a:ext uri="{FF2B5EF4-FFF2-40B4-BE49-F238E27FC236}">
                <a16:creationId xmlns:a16="http://schemas.microsoft.com/office/drawing/2014/main" id="{91214EF6-5D0A-DAC1-8375-9F25399479DA}"/>
              </a:ext>
            </a:extLst>
          </p:cNvPr>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17" name="Picture 2" descr="A blue circle with black background&#10;&#10;Description automatically generated">
            <a:extLst>
              <a:ext uri="{FF2B5EF4-FFF2-40B4-BE49-F238E27FC236}">
                <a16:creationId xmlns:a16="http://schemas.microsoft.com/office/drawing/2014/main" id="{DC808E33-BF6B-E6DF-D10D-69B329505420}"/>
              </a:ext>
            </a:extLst>
          </p:cNvPr>
          <p:cNvPicPr>
            <a:picLocks noChangeAspect="1"/>
          </p:cNvPicPr>
          <p:nvPr/>
        </p:nvPicPr>
        <p:blipFill>
          <a:blip r:embed="rId10"/>
          <a:srcRect/>
          <a:stretch>
            <a:fillRect/>
          </a:stretch>
        </p:blipFill>
        <p:spPr>
          <a:xfrm>
            <a:off x="161505" y="4685350"/>
            <a:ext cx="1527607" cy="1373124"/>
          </a:xfrm>
          <a:prstGeom prst="rect">
            <a:avLst/>
          </a:prstGeom>
        </p:spPr>
      </p:pic>
      <p:pic>
        <p:nvPicPr>
          <p:cNvPr id="20" name="Picture 3" descr="A white line drawing of a salt shaker&#10;&#10;Description automatically generated">
            <a:extLst>
              <a:ext uri="{FF2B5EF4-FFF2-40B4-BE49-F238E27FC236}">
                <a16:creationId xmlns:a16="http://schemas.microsoft.com/office/drawing/2014/main" id="{400A8DE0-AA27-F8F4-E3CA-F0E1B96D226C}"/>
              </a:ext>
            </a:extLst>
          </p:cNvPr>
          <p:cNvPicPr>
            <a:picLocks noChangeAspect="1"/>
          </p:cNvPicPr>
          <p:nvPr/>
        </p:nvPicPr>
        <p:blipFill>
          <a:blip r:embed="rId11"/>
          <a:srcRect/>
          <a:stretch>
            <a:fillRect/>
          </a:stretch>
        </p:blipFill>
        <p:spPr>
          <a:xfrm>
            <a:off x="722356" y="5116730"/>
            <a:ext cx="620949" cy="663389"/>
          </a:xfrm>
          <a:prstGeom prst="rect">
            <a:avLst/>
          </a:prstGeom>
        </p:spPr>
      </p:pic>
      <p:pic>
        <p:nvPicPr>
          <p:cNvPr id="23" name="Picture 4" descr="A circle with a black background&#10;&#10;Description automatically generated">
            <a:extLst>
              <a:ext uri="{FF2B5EF4-FFF2-40B4-BE49-F238E27FC236}">
                <a16:creationId xmlns:a16="http://schemas.microsoft.com/office/drawing/2014/main" id="{7CC01596-26EE-9929-42D4-73F0C878280B}"/>
              </a:ext>
            </a:extLst>
          </p:cNvPr>
          <p:cNvPicPr>
            <a:picLocks noChangeAspect="1"/>
          </p:cNvPicPr>
          <p:nvPr/>
        </p:nvPicPr>
        <p:blipFill>
          <a:blip r:embed="rId12"/>
          <a:srcRect/>
          <a:stretch>
            <a:fillRect/>
          </a:stretch>
        </p:blipFill>
        <p:spPr>
          <a:xfrm>
            <a:off x="131197" y="6284849"/>
            <a:ext cx="1527607" cy="1373124"/>
          </a:xfrm>
          <a:prstGeom prst="rect">
            <a:avLst/>
          </a:prstGeom>
        </p:spPr>
      </p:pic>
      <p:pic>
        <p:nvPicPr>
          <p:cNvPr id="25" name="Picture 5" descr="A black and white logo&#10;&#10;Description automatically generated">
            <a:extLst>
              <a:ext uri="{FF2B5EF4-FFF2-40B4-BE49-F238E27FC236}">
                <a16:creationId xmlns:a16="http://schemas.microsoft.com/office/drawing/2014/main" id="{8C8835A4-2DAA-C03D-240D-23C59D400B9F}"/>
              </a:ext>
            </a:extLst>
          </p:cNvPr>
          <p:cNvPicPr>
            <a:picLocks noChangeAspect="1"/>
          </p:cNvPicPr>
          <p:nvPr/>
        </p:nvPicPr>
        <p:blipFill>
          <a:blip r:embed="rId13"/>
          <a:srcRect/>
          <a:stretch>
            <a:fillRect/>
          </a:stretch>
        </p:blipFill>
        <p:spPr>
          <a:xfrm>
            <a:off x="624260" y="6693132"/>
            <a:ext cx="541481" cy="555088"/>
          </a:xfrm>
          <a:prstGeom prst="rect">
            <a:avLst/>
          </a:prstGeom>
        </p:spPr>
      </p:pic>
      <p:pic>
        <p:nvPicPr>
          <p:cNvPr id="28" name="Picture 8" descr="A yellow circle with black background&#10;&#10;Description automatically generated">
            <a:extLst>
              <a:ext uri="{FF2B5EF4-FFF2-40B4-BE49-F238E27FC236}">
                <a16:creationId xmlns:a16="http://schemas.microsoft.com/office/drawing/2014/main" id="{DDE1582D-36DE-76D6-1AE4-11EFCB8B463F}"/>
              </a:ext>
            </a:extLst>
          </p:cNvPr>
          <p:cNvPicPr>
            <a:picLocks noChangeAspect="1"/>
          </p:cNvPicPr>
          <p:nvPr/>
        </p:nvPicPr>
        <p:blipFill>
          <a:blip r:embed="rId14">
            <a:alphaModFix amt="65000"/>
          </a:blip>
          <a:srcRect/>
          <a:stretch>
            <a:fillRect/>
          </a:stretch>
        </p:blipFill>
        <p:spPr>
          <a:xfrm>
            <a:off x="161505" y="3085852"/>
            <a:ext cx="1527607" cy="1373124"/>
          </a:xfrm>
          <a:prstGeom prst="rect">
            <a:avLst/>
          </a:prstGeom>
        </p:spPr>
      </p:pic>
      <p:pic>
        <p:nvPicPr>
          <p:cNvPr id="30" name="Picture 9">
            <a:extLst>
              <a:ext uri="{FF2B5EF4-FFF2-40B4-BE49-F238E27FC236}">
                <a16:creationId xmlns:a16="http://schemas.microsoft.com/office/drawing/2014/main" id="{AE44A39A-CB7C-833B-7E37-1C8E2E3FEECD}"/>
              </a:ext>
            </a:extLst>
          </p:cNvPr>
          <p:cNvPicPr>
            <a:picLocks noChangeAspect="1"/>
          </p:cNvPicPr>
          <p:nvPr/>
        </p:nvPicPr>
        <p:blipFill>
          <a:blip r:embed="rId15"/>
          <a:srcRect/>
          <a:stretch>
            <a:fillRect/>
          </a:stretch>
        </p:blipFill>
        <p:spPr>
          <a:xfrm>
            <a:off x="725904" y="3494794"/>
            <a:ext cx="422186" cy="537836"/>
          </a:xfrm>
          <a:prstGeom prst="rect">
            <a:avLst/>
          </a:prstGeom>
        </p:spPr>
      </p:pic>
      <p:sp>
        <p:nvSpPr>
          <p:cNvPr id="19" name="Rectangle 1">
            <a:extLst>
              <a:ext uri="{FF2B5EF4-FFF2-40B4-BE49-F238E27FC236}">
                <a16:creationId xmlns:a16="http://schemas.microsoft.com/office/drawing/2014/main" id="{C65909AC-B6A3-0FB3-E672-E30053B142BD}"/>
              </a:ext>
            </a:extLst>
          </p:cNvPr>
          <p:cNvSpPr>
            <a:spLocks noChangeArrowheads="1"/>
          </p:cNvSpPr>
          <p:nvPr/>
        </p:nvSpPr>
        <p:spPr bwMode="auto">
          <a:xfrm>
            <a:off x="1730375" y="357663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Table 20">
            <a:extLst>
              <a:ext uri="{FF2B5EF4-FFF2-40B4-BE49-F238E27FC236}">
                <a16:creationId xmlns:a16="http://schemas.microsoft.com/office/drawing/2014/main" id="{BFA9B02E-2B3D-898A-E418-5F8A4912B73F}"/>
              </a:ext>
            </a:extLst>
          </p:cNvPr>
          <p:cNvGraphicFramePr>
            <a:graphicFrameLocks noGrp="1"/>
          </p:cNvGraphicFramePr>
          <p:nvPr/>
        </p:nvGraphicFramePr>
        <p:xfrm>
          <a:off x="10415240" y="2232183"/>
          <a:ext cx="6976826" cy="3564024"/>
        </p:xfrm>
        <a:graphic>
          <a:graphicData uri="http://schemas.openxmlformats.org/drawingml/2006/table">
            <a:tbl>
              <a:tblPr firstRow="1" firstCol="1" bandRow="1">
                <a:tableStyleId>{5C22544A-7EE6-4342-B048-85BDC9FD1C3A}</a:tableStyleId>
              </a:tblPr>
              <a:tblGrid>
                <a:gridCol w="2267996">
                  <a:extLst>
                    <a:ext uri="{9D8B030D-6E8A-4147-A177-3AD203B41FA5}">
                      <a16:colId xmlns:a16="http://schemas.microsoft.com/office/drawing/2014/main" val="1694958947"/>
                    </a:ext>
                  </a:extLst>
                </a:gridCol>
                <a:gridCol w="938482">
                  <a:extLst>
                    <a:ext uri="{9D8B030D-6E8A-4147-A177-3AD203B41FA5}">
                      <a16:colId xmlns:a16="http://schemas.microsoft.com/office/drawing/2014/main" val="2049115295"/>
                    </a:ext>
                  </a:extLst>
                </a:gridCol>
                <a:gridCol w="1553186">
                  <a:extLst>
                    <a:ext uri="{9D8B030D-6E8A-4147-A177-3AD203B41FA5}">
                      <a16:colId xmlns:a16="http://schemas.microsoft.com/office/drawing/2014/main" val="3499074871"/>
                    </a:ext>
                  </a:extLst>
                </a:gridCol>
                <a:gridCol w="997136">
                  <a:extLst>
                    <a:ext uri="{9D8B030D-6E8A-4147-A177-3AD203B41FA5}">
                      <a16:colId xmlns:a16="http://schemas.microsoft.com/office/drawing/2014/main" val="676243111"/>
                    </a:ext>
                  </a:extLst>
                </a:gridCol>
                <a:gridCol w="1220026">
                  <a:extLst>
                    <a:ext uri="{9D8B030D-6E8A-4147-A177-3AD203B41FA5}">
                      <a16:colId xmlns:a16="http://schemas.microsoft.com/office/drawing/2014/main" val="2504379481"/>
                    </a:ext>
                  </a:extLst>
                </a:gridCol>
              </a:tblGrid>
              <a:tr h="1188008">
                <a:tc>
                  <a:txBody>
                    <a:bodyPr/>
                    <a:lstStyle/>
                    <a:p>
                      <a:pPr algn="r">
                        <a:lnSpc>
                          <a:spcPct val="115000"/>
                        </a:lnSpc>
                        <a:spcAft>
                          <a:spcPts val="800"/>
                        </a:spcAft>
                      </a:pPr>
                      <a:r>
                        <a:rPr lang="en-GB" sz="2000" kern="0" dirty="0">
                          <a:effectLst/>
                        </a:rPr>
                        <a:t>Full Sugar Drinks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Asian</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Black</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Mixed</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White</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5154468"/>
                  </a:ext>
                </a:extLst>
              </a:tr>
              <a:tr h="1188008">
                <a:tc>
                  <a:txBody>
                    <a:bodyPr/>
                    <a:lstStyle/>
                    <a:p>
                      <a:pPr algn="r">
                        <a:lnSpc>
                          <a:spcPct val="115000"/>
                        </a:lnSpc>
                        <a:spcAft>
                          <a:spcPts val="800"/>
                        </a:spcAft>
                      </a:pPr>
                      <a:r>
                        <a:rPr lang="en-GB" sz="2000" kern="0">
                          <a:effectLst/>
                        </a:rPr>
                        <a:t>Rare / never / 2-3 x month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40%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29%</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80%</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78%</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4952994"/>
                  </a:ext>
                </a:extLst>
              </a:tr>
              <a:tr h="1188008">
                <a:tc>
                  <a:txBody>
                    <a:bodyPr/>
                    <a:lstStyle/>
                    <a:p>
                      <a:pPr algn="r">
                        <a:lnSpc>
                          <a:spcPct val="115000"/>
                        </a:lnSpc>
                        <a:spcAft>
                          <a:spcPts val="800"/>
                        </a:spcAft>
                      </a:pPr>
                      <a:r>
                        <a:rPr lang="en-GB" sz="2000" kern="0">
                          <a:effectLst/>
                        </a:rPr>
                        <a:t>Weekly or more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60%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800"/>
                        </a:spcAft>
                      </a:pPr>
                      <a:r>
                        <a:rPr lang="en-GB" sz="2000" kern="0" dirty="0">
                          <a:effectLst/>
                        </a:rPr>
                        <a:t>72%</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800"/>
                        </a:spcAft>
                      </a:pPr>
                      <a:r>
                        <a:rPr lang="en-GB" sz="2000" kern="0">
                          <a:effectLst/>
                        </a:rPr>
                        <a:t>20%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21%</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9310635"/>
                  </a:ext>
                </a:extLst>
              </a:tr>
            </a:tbl>
          </a:graphicData>
        </a:graphic>
      </p:graphicFrame>
      <p:graphicFrame>
        <p:nvGraphicFramePr>
          <p:cNvPr id="22" name="Table 21">
            <a:extLst>
              <a:ext uri="{FF2B5EF4-FFF2-40B4-BE49-F238E27FC236}">
                <a16:creationId xmlns:a16="http://schemas.microsoft.com/office/drawing/2014/main" id="{91FF5691-0CED-00AE-2B61-E5CF76D39CC9}"/>
              </a:ext>
            </a:extLst>
          </p:cNvPr>
          <p:cNvGraphicFramePr>
            <a:graphicFrameLocks noGrp="1"/>
          </p:cNvGraphicFramePr>
          <p:nvPr/>
        </p:nvGraphicFramePr>
        <p:xfrm>
          <a:off x="10415239" y="6020173"/>
          <a:ext cx="6976828" cy="3494670"/>
        </p:xfrm>
        <a:graphic>
          <a:graphicData uri="http://schemas.openxmlformats.org/drawingml/2006/table">
            <a:tbl>
              <a:tblPr firstRow="1" firstCol="1" bandRow="1">
                <a:tableStyleId>{5C22544A-7EE6-4342-B048-85BDC9FD1C3A}</a:tableStyleId>
              </a:tblPr>
              <a:tblGrid>
                <a:gridCol w="2273348">
                  <a:extLst>
                    <a:ext uri="{9D8B030D-6E8A-4147-A177-3AD203B41FA5}">
                      <a16:colId xmlns:a16="http://schemas.microsoft.com/office/drawing/2014/main" val="893745321"/>
                    </a:ext>
                  </a:extLst>
                </a:gridCol>
                <a:gridCol w="940696">
                  <a:extLst>
                    <a:ext uri="{9D8B030D-6E8A-4147-A177-3AD203B41FA5}">
                      <a16:colId xmlns:a16="http://schemas.microsoft.com/office/drawing/2014/main" val="4013388244"/>
                    </a:ext>
                  </a:extLst>
                </a:gridCol>
                <a:gridCol w="940696">
                  <a:extLst>
                    <a:ext uri="{9D8B030D-6E8A-4147-A177-3AD203B41FA5}">
                      <a16:colId xmlns:a16="http://schemas.microsoft.com/office/drawing/2014/main" val="3461393372"/>
                    </a:ext>
                  </a:extLst>
                </a:gridCol>
                <a:gridCol w="940696">
                  <a:extLst>
                    <a:ext uri="{9D8B030D-6E8A-4147-A177-3AD203B41FA5}">
                      <a16:colId xmlns:a16="http://schemas.microsoft.com/office/drawing/2014/main" val="328040759"/>
                    </a:ext>
                  </a:extLst>
                </a:gridCol>
                <a:gridCol w="940696">
                  <a:extLst>
                    <a:ext uri="{9D8B030D-6E8A-4147-A177-3AD203B41FA5}">
                      <a16:colId xmlns:a16="http://schemas.microsoft.com/office/drawing/2014/main" val="1706131442"/>
                    </a:ext>
                  </a:extLst>
                </a:gridCol>
                <a:gridCol w="940696">
                  <a:extLst>
                    <a:ext uri="{9D8B030D-6E8A-4147-A177-3AD203B41FA5}">
                      <a16:colId xmlns:a16="http://schemas.microsoft.com/office/drawing/2014/main" val="3962712859"/>
                    </a:ext>
                  </a:extLst>
                </a:gridCol>
              </a:tblGrid>
              <a:tr h="1164890">
                <a:tc>
                  <a:txBody>
                    <a:bodyPr/>
                    <a:lstStyle/>
                    <a:p>
                      <a:pPr algn="r">
                        <a:lnSpc>
                          <a:spcPct val="115000"/>
                        </a:lnSpc>
                        <a:spcAft>
                          <a:spcPts val="800"/>
                        </a:spcAft>
                      </a:pPr>
                      <a:r>
                        <a:rPr lang="en-GB" sz="2000" kern="0" dirty="0">
                          <a:effectLst/>
                        </a:rPr>
                        <a:t>Full Sugar Drinks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ALL Units</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0-4</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5-9 yrs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10-14 yrs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15- 19 yrs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2884034"/>
                  </a:ext>
                </a:extLst>
              </a:tr>
              <a:tr h="1164890">
                <a:tc>
                  <a:txBody>
                    <a:bodyPr/>
                    <a:lstStyle/>
                    <a:p>
                      <a:pPr algn="r">
                        <a:lnSpc>
                          <a:spcPct val="115000"/>
                        </a:lnSpc>
                        <a:spcAft>
                          <a:spcPts val="800"/>
                        </a:spcAft>
                      </a:pPr>
                      <a:r>
                        <a:rPr lang="en-GB" sz="2000" kern="0">
                          <a:effectLst/>
                        </a:rPr>
                        <a:t>Rare / never / 2-3 x month</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69%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75%</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97%</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66%</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60%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8208322"/>
                  </a:ext>
                </a:extLst>
              </a:tr>
              <a:tr h="1164890">
                <a:tc>
                  <a:txBody>
                    <a:bodyPr/>
                    <a:lstStyle/>
                    <a:p>
                      <a:pPr algn="r">
                        <a:lnSpc>
                          <a:spcPct val="115000"/>
                        </a:lnSpc>
                        <a:spcAft>
                          <a:spcPts val="800"/>
                        </a:spcAft>
                      </a:pPr>
                      <a:r>
                        <a:rPr lang="en-GB" sz="2000" kern="0">
                          <a:effectLst/>
                        </a:rPr>
                        <a:t>once per week or more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31%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25%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3%</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34%</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800"/>
                        </a:spcAft>
                      </a:pPr>
                      <a:r>
                        <a:rPr lang="en-GB" sz="2000" kern="0" dirty="0">
                          <a:effectLst/>
                        </a:rPr>
                        <a:t>40%</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4214424028"/>
                  </a:ext>
                </a:extLst>
              </a:tr>
            </a:tbl>
          </a:graphicData>
        </a:graphic>
      </p:graphicFrame>
      <p:graphicFrame>
        <p:nvGraphicFramePr>
          <p:cNvPr id="26" name="Table 25">
            <a:extLst>
              <a:ext uri="{FF2B5EF4-FFF2-40B4-BE49-F238E27FC236}">
                <a16:creationId xmlns:a16="http://schemas.microsoft.com/office/drawing/2014/main" id="{E6B4E85F-40B5-F73C-532C-130CF98874CD}"/>
              </a:ext>
            </a:extLst>
          </p:cNvPr>
          <p:cNvGraphicFramePr>
            <a:graphicFrameLocks noGrp="1"/>
          </p:cNvGraphicFramePr>
          <p:nvPr/>
        </p:nvGraphicFramePr>
        <p:xfrm>
          <a:off x="1745410" y="4277314"/>
          <a:ext cx="6127353" cy="3485718"/>
        </p:xfrm>
        <a:graphic>
          <a:graphicData uri="http://schemas.openxmlformats.org/drawingml/2006/table">
            <a:tbl>
              <a:tblPr firstRow="1" firstCol="1" bandRow="1">
                <a:tableStyleId>{5C22544A-7EE6-4342-B048-85BDC9FD1C3A}</a:tableStyleId>
              </a:tblPr>
              <a:tblGrid>
                <a:gridCol w="1996553">
                  <a:extLst>
                    <a:ext uri="{9D8B030D-6E8A-4147-A177-3AD203B41FA5}">
                      <a16:colId xmlns:a16="http://schemas.microsoft.com/office/drawing/2014/main" val="927575597"/>
                    </a:ext>
                  </a:extLst>
                </a:gridCol>
                <a:gridCol w="826160">
                  <a:extLst>
                    <a:ext uri="{9D8B030D-6E8A-4147-A177-3AD203B41FA5}">
                      <a16:colId xmlns:a16="http://schemas.microsoft.com/office/drawing/2014/main" val="2552889847"/>
                    </a:ext>
                  </a:extLst>
                </a:gridCol>
                <a:gridCol w="826160">
                  <a:extLst>
                    <a:ext uri="{9D8B030D-6E8A-4147-A177-3AD203B41FA5}">
                      <a16:colId xmlns:a16="http://schemas.microsoft.com/office/drawing/2014/main" val="1016859852"/>
                    </a:ext>
                  </a:extLst>
                </a:gridCol>
                <a:gridCol w="826160">
                  <a:extLst>
                    <a:ext uri="{9D8B030D-6E8A-4147-A177-3AD203B41FA5}">
                      <a16:colId xmlns:a16="http://schemas.microsoft.com/office/drawing/2014/main" val="775999828"/>
                    </a:ext>
                  </a:extLst>
                </a:gridCol>
                <a:gridCol w="826160">
                  <a:extLst>
                    <a:ext uri="{9D8B030D-6E8A-4147-A177-3AD203B41FA5}">
                      <a16:colId xmlns:a16="http://schemas.microsoft.com/office/drawing/2014/main" val="3440760481"/>
                    </a:ext>
                  </a:extLst>
                </a:gridCol>
                <a:gridCol w="826160">
                  <a:extLst>
                    <a:ext uri="{9D8B030D-6E8A-4147-A177-3AD203B41FA5}">
                      <a16:colId xmlns:a16="http://schemas.microsoft.com/office/drawing/2014/main" val="1268704888"/>
                    </a:ext>
                  </a:extLst>
                </a:gridCol>
              </a:tblGrid>
              <a:tr h="1161906">
                <a:tc>
                  <a:txBody>
                    <a:bodyPr/>
                    <a:lstStyle/>
                    <a:p>
                      <a:pPr algn="r">
                        <a:lnSpc>
                          <a:spcPct val="115000"/>
                        </a:lnSpc>
                        <a:spcAft>
                          <a:spcPts val="800"/>
                        </a:spcAft>
                      </a:pPr>
                      <a:r>
                        <a:rPr lang="en-GB" sz="2000" kern="0" dirty="0">
                          <a:effectLst/>
                        </a:rPr>
                        <a:t>Full Sugar Drinks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NW3</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S1</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NW2</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NW1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Rmch</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val="2073141688"/>
                  </a:ext>
                </a:extLst>
              </a:tr>
              <a:tr h="1161906">
                <a:tc>
                  <a:txBody>
                    <a:bodyPr/>
                    <a:lstStyle/>
                    <a:p>
                      <a:pPr algn="r">
                        <a:lnSpc>
                          <a:spcPct val="115000"/>
                        </a:lnSpc>
                        <a:spcAft>
                          <a:spcPts val="800"/>
                        </a:spcAft>
                      </a:pPr>
                      <a:r>
                        <a:rPr lang="en-GB" sz="2000" kern="0" dirty="0">
                          <a:effectLst/>
                        </a:rPr>
                        <a:t>Rare / never / 2-3 x month</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79%</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41%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73%</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a:effectLst/>
                        </a:rPr>
                        <a:t>71%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63%</a:t>
                      </a:r>
                    </a:p>
                  </a:txBody>
                  <a:tcPr marL="68580" marR="68580" marT="0" marB="0" anchor="ctr"/>
                </a:tc>
                <a:extLst>
                  <a:ext uri="{0D108BD9-81ED-4DB2-BD59-A6C34878D82A}">
                    <a16:rowId xmlns:a16="http://schemas.microsoft.com/office/drawing/2014/main" val="3876955716"/>
                  </a:ext>
                </a:extLst>
              </a:tr>
              <a:tr h="1161906">
                <a:tc>
                  <a:txBody>
                    <a:bodyPr/>
                    <a:lstStyle/>
                    <a:p>
                      <a:pPr algn="r">
                        <a:lnSpc>
                          <a:spcPct val="115000"/>
                        </a:lnSpc>
                        <a:spcAft>
                          <a:spcPts val="800"/>
                        </a:spcAft>
                      </a:pPr>
                      <a:r>
                        <a:rPr lang="en-GB" sz="2000" kern="0" dirty="0">
                          <a:effectLst/>
                        </a:rPr>
                        <a:t>Weekly or more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21%</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58%</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800"/>
                        </a:spcAft>
                      </a:pPr>
                      <a:r>
                        <a:rPr lang="en-GB" sz="2000" kern="0" dirty="0">
                          <a:effectLst/>
                        </a:rPr>
                        <a:t>27%</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0" dirty="0">
                          <a:effectLst/>
                        </a:rPr>
                        <a:t>28%</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37%</a:t>
                      </a:r>
                    </a:p>
                  </a:txBody>
                  <a:tcPr marL="68580" marR="68580" marT="0" marB="0" anchor="ctr"/>
                </a:tc>
                <a:extLst>
                  <a:ext uri="{0D108BD9-81ED-4DB2-BD59-A6C34878D82A}">
                    <a16:rowId xmlns:a16="http://schemas.microsoft.com/office/drawing/2014/main" val="368118016"/>
                  </a:ext>
                </a:extLst>
              </a:tr>
            </a:tbl>
          </a:graphicData>
        </a:graphic>
      </p:graphicFrame>
      <p:sp>
        <p:nvSpPr>
          <p:cNvPr id="27" name="TextBox 26">
            <a:extLst>
              <a:ext uri="{FF2B5EF4-FFF2-40B4-BE49-F238E27FC236}">
                <a16:creationId xmlns:a16="http://schemas.microsoft.com/office/drawing/2014/main" id="{B0EF7145-A9A6-8553-F266-E37C43577AEB}"/>
              </a:ext>
            </a:extLst>
          </p:cNvPr>
          <p:cNvSpPr txBox="1"/>
          <p:nvPr/>
        </p:nvSpPr>
        <p:spPr>
          <a:xfrm>
            <a:off x="7318292" y="3609420"/>
            <a:ext cx="31211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cs typeface="Calibri"/>
              </a:rPr>
              <a:t>Ethnicity </a:t>
            </a:r>
          </a:p>
        </p:txBody>
      </p:sp>
      <p:sp>
        <p:nvSpPr>
          <p:cNvPr id="29" name="TextBox 28">
            <a:extLst>
              <a:ext uri="{FF2B5EF4-FFF2-40B4-BE49-F238E27FC236}">
                <a16:creationId xmlns:a16="http://schemas.microsoft.com/office/drawing/2014/main" id="{F8A06367-5BDB-6D26-E9CF-3D11A08862E9}"/>
              </a:ext>
            </a:extLst>
          </p:cNvPr>
          <p:cNvSpPr txBox="1"/>
          <p:nvPr/>
        </p:nvSpPr>
        <p:spPr>
          <a:xfrm>
            <a:off x="7294074" y="7439866"/>
            <a:ext cx="31211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cs typeface="Calibri"/>
              </a:rPr>
              <a:t>Age </a:t>
            </a:r>
          </a:p>
        </p:txBody>
      </p:sp>
    </p:spTree>
    <p:extLst>
      <p:ext uri="{BB962C8B-B14F-4D97-AF65-F5344CB8AC3E}">
        <p14:creationId xmlns:p14="http://schemas.microsoft.com/office/powerpoint/2010/main" val="42629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BAC98-D568-2F48-D845-56CCD548095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02D9F46-C6FC-43AA-DFEE-5129B39508D2}"/>
              </a:ext>
            </a:extLst>
          </p:cNvPr>
          <p:cNvGrpSpPr/>
          <p:nvPr/>
        </p:nvGrpSpPr>
        <p:grpSpPr>
          <a:xfrm>
            <a:off x="328" y="287866"/>
            <a:ext cx="18466025" cy="1772274"/>
            <a:chOff x="-5098" y="-510996"/>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1C0CEEA8-B372-0DF3-2943-1F46B66EA95B}"/>
                </a:ext>
              </a:extLst>
            </p:cNvPr>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a:extLst>
              <a:ext uri="{FF2B5EF4-FFF2-40B4-BE49-F238E27FC236}">
                <a16:creationId xmlns:a16="http://schemas.microsoft.com/office/drawing/2014/main" id="{0F45A40F-D95D-DCB9-EBC8-7DB6296B41E3}"/>
              </a:ext>
            </a:extLst>
          </p:cNvPr>
          <p:cNvGrpSpPr/>
          <p:nvPr/>
        </p:nvGrpSpPr>
        <p:grpSpPr>
          <a:xfrm>
            <a:off x="596719" y="182969"/>
            <a:ext cx="17871273" cy="5091622"/>
            <a:chOff x="-192607" y="-2563720"/>
            <a:chExt cx="23828365" cy="6788829"/>
          </a:xfrm>
        </p:grpSpPr>
        <p:sp>
          <p:nvSpPr>
            <p:cNvPr id="5" name="TextBox 5">
              <a:extLst>
                <a:ext uri="{FF2B5EF4-FFF2-40B4-BE49-F238E27FC236}">
                  <a16:creationId xmlns:a16="http://schemas.microsoft.com/office/drawing/2014/main" id="{CF29740D-C864-4936-9242-6F5A461375B6}"/>
                </a:ext>
              </a:extLst>
            </p:cNvPr>
            <p:cNvSpPr txBox="1"/>
            <p:nvPr/>
          </p:nvSpPr>
          <p:spPr>
            <a:xfrm>
              <a:off x="-192607" y="-2563720"/>
              <a:ext cx="23828365" cy="2292764"/>
            </a:xfrm>
            <a:prstGeom prst="rect">
              <a:avLst/>
            </a:prstGeom>
          </p:spPr>
          <p:txBody>
            <a:bodyPr lIns="0" tIns="0" rIns="0" bIns="0" rtlCol="0" anchor="t">
              <a:spAutoFit/>
            </a:bodyPr>
            <a:lstStyle/>
            <a:p>
              <a:pPr>
                <a:lnSpc>
                  <a:spcPts val="14140"/>
                </a:lnSpc>
              </a:pPr>
              <a:r>
                <a:rPr lang="en-GB" sz="9600" dirty="0">
                  <a:latin typeface="Cabin Sketch"/>
                </a:rPr>
                <a:t>Questionnaire: Sleep </a:t>
              </a:r>
              <a:endParaRPr lang="en-US" dirty="0"/>
            </a:p>
          </p:txBody>
        </p:sp>
        <p:sp>
          <p:nvSpPr>
            <p:cNvPr id="6" name="TextBox 6">
              <a:extLst>
                <a:ext uri="{FF2B5EF4-FFF2-40B4-BE49-F238E27FC236}">
                  <a16:creationId xmlns:a16="http://schemas.microsoft.com/office/drawing/2014/main" id="{DF64EC18-DA52-2DD6-7033-E3FA83ECE2E0}"/>
                </a:ext>
              </a:extLst>
            </p:cNvPr>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a:extLst>
                <a:ext uri="{FF2B5EF4-FFF2-40B4-BE49-F238E27FC236}">
                  <a16:creationId xmlns:a16="http://schemas.microsoft.com/office/drawing/2014/main" id="{D5683288-7AF1-93DE-223D-DD22D84915CB}"/>
                </a:ext>
              </a:extLst>
            </p:cNvPr>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a:extLst>
              <a:ext uri="{FF2B5EF4-FFF2-40B4-BE49-F238E27FC236}">
                <a16:creationId xmlns:a16="http://schemas.microsoft.com/office/drawing/2014/main" id="{3A23F2CF-6382-5841-3EB2-8D2E24C568EA}"/>
              </a:ext>
            </a:extLst>
          </p:cNvPr>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a:extLst>
              <a:ext uri="{FF2B5EF4-FFF2-40B4-BE49-F238E27FC236}">
                <a16:creationId xmlns:a16="http://schemas.microsoft.com/office/drawing/2014/main" id="{F63C1E55-9B23-1513-D488-FB607080885D}"/>
              </a:ext>
            </a:extLst>
          </p:cNvPr>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a:extLst>
              <a:ext uri="{FF2B5EF4-FFF2-40B4-BE49-F238E27FC236}">
                <a16:creationId xmlns:a16="http://schemas.microsoft.com/office/drawing/2014/main" id="{B00E4177-0430-2D86-853C-5B1AF64EC2B6}"/>
              </a:ext>
            </a:extLst>
          </p:cNvPr>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a:extLst>
              <a:ext uri="{FF2B5EF4-FFF2-40B4-BE49-F238E27FC236}">
                <a16:creationId xmlns:a16="http://schemas.microsoft.com/office/drawing/2014/main" id="{BF9770ED-2ABC-64B2-1038-C97DE82DC364}"/>
              </a:ext>
            </a:extLst>
          </p:cNvPr>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a:extLst>
              <a:ext uri="{FF2B5EF4-FFF2-40B4-BE49-F238E27FC236}">
                <a16:creationId xmlns:a16="http://schemas.microsoft.com/office/drawing/2014/main" id="{0F404B91-617F-C58B-1B6D-A685FAD55A73}"/>
              </a:ext>
            </a:extLst>
          </p:cNvPr>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a:extLst>
              <a:ext uri="{FF2B5EF4-FFF2-40B4-BE49-F238E27FC236}">
                <a16:creationId xmlns:a16="http://schemas.microsoft.com/office/drawing/2014/main" id="{705FA5DA-FA9C-E191-54EB-0BEEFF52F4C2}"/>
              </a:ext>
            </a:extLst>
          </p:cNvPr>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a:extLst>
              <a:ext uri="{FF2B5EF4-FFF2-40B4-BE49-F238E27FC236}">
                <a16:creationId xmlns:a16="http://schemas.microsoft.com/office/drawing/2014/main" id="{2DF80DE6-B2BD-D268-7A0D-8BBF6C1F1A1C}"/>
              </a:ext>
            </a:extLst>
          </p:cNvPr>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17" name="Picture 2" descr="A blue circle with black background&#10;&#10;Description automatically generated">
            <a:extLst>
              <a:ext uri="{FF2B5EF4-FFF2-40B4-BE49-F238E27FC236}">
                <a16:creationId xmlns:a16="http://schemas.microsoft.com/office/drawing/2014/main" id="{FB399647-B044-2341-83D1-A496638D69F7}"/>
              </a:ext>
            </a:extLst>
          </p:cNvPr>
          <p:cNvPicPr>
            <a:picLocks noChangeAspect="1"/>
          </p:cNvPicPr>
          <p:nvPr/>
        </p:nvPicPr>
        <p:blipFill>
          <a:blip r:embed="rId10"/>
          <a:srcRect/>
          <a:stretch>
            <a:fillRect/>
          </a:stretch>
        </p:blipFill>
        <p:spPr>
          <a:xfrm>
            <a:off x="161505" y="4685350"/>
            <a:ext cx="1527607" cy="1373124"/>
          </a:xfrm>
          <a:prstGeom prst="rect">
            <a:avLst/>
          </a:prstGeom>
        </p:spPr>
      </p:pic>
      <p:pic>
        <p:nvPicPr>
          <p:cNvPr id="20" name="Picture 3" descr="A white line drawing of a salt shaker&#10;&#10;Description automatically generated">
            <a:extLst>
              <a:ext uri="{FF2B5EF4-FFF2-40B4-BE49-F238E27FC236}">
                <a16:creationId xmlns:a16="http://schemas.microsoft.com/office/drawing/2014/main" id="{B3628131-44D3-90A2-C797-9692862F5C21}"/>
              </a:ext>
            </a:extLst>
          </p:cNvPr>
          <p:cNvPicPr>
            <a:picLocks noChangeAspect="1"/>
          </p:cNvPicPr>
          <p:nvPr/>
        </p:nvPicPr>
        <p:blipFill>
          <a:blip r:embed="rId11"/>
          <a:srcRect/>
          <a:stretch>
            <a:fillRect/>
          </a:stretch>
        </p:blipFill>
        <p:spPr>
          <a:xfrm>
            <a:off x="722356" y="5116730"/>
            <a:ext cx="620949" cy="663389"/>
          </a:xfrm>
          <a:prstGeom prst="rect">
            <a:avLst/>
          </a:prstGeom>
        </p:spPr>
      </p:pic>
      <p:pic>
        <p:nvPicPr>
          <p:cNvPr id="23" name="Picture 4" descr="A circle with a black background&#10;&#10;Description automatically generated">
            <a:extLst>
              <a:ext uri="{FF2B5EF4-FFF2-40B4-BE49-F238E27FC236}">
                <a16:creationId xmlns:a16="http://schemas.microsoft.com/office/drawing/2014/main" id="{985EB26E-2C68-0DDB-4BCB-3830EDFE3287}"/>
              </a:ext>
            </a:extLst>
          </p:cNvPr>
          <p:cNvPicPr>
            <a:picLocks noChangeAspect="1"/>
          </p:cNvPicPr>
          <p:nvPr/>
        </p:nvPicPr>
        <p:blipFill>
          <a:blip r:embed="rId12"/>
          <a:srcRect/>
          <a:stretch>
            <a:fillRect/>
          </a:stretch>
        </p:blipFill>
        <p:spPr>
          <a:xfrm>
            <a:off x="131197" y="6284849"/>
            <a:ext cx="1527607" cy="1373124"/>
          </a:xfrm>
          <a:prstGeom prst="rect">
            <a:avLst/>
          </a:prstGeom>
        </p:spPr>
      </p:pic>
      <p:pic>
        <p:nvPicPr>
          <p:cNvPr id="25" name="Picture 5" descr="A black and white logo&#10;&#10;Description automatically generated">
            <a:extLst>
              <a:ext uri="{FF2B5EF4-FFF2-40B4-BE49-F238E27FC236}">
                <a16:creationId xmlns:a16="http://schemas.microsoft.com/office/drawing/2014/main" id="{DCC9C057-4DFB-02BC-32AF-D2C84E521A6D}"/>
              </a:ext>
            </a:extLst>
          </p:cNvPr>
          <p:cNvPicPr>
            <a:picLocks noChangeAspect="1"/>
          </p:cNvPicPr>
          <p:nvPr/>
        </p:nvPicPr>
        <p:blipFill>
          <a:blip r:embed="rId13"/>
          <a:srcRect/>
          <a:stretch>
            <a:fillRect/>
          </a:stretch>
        </p:blipFill>
        <p:spPr>
          <a:xfrm>
            <a:off x="624260" y="6693132"/>
            <a:ext cx="541481" cy="555088"/>
          </a:xfrm>
          <a:prstGeom prst="rect">
            <a:avLst/>
          </a:prstGeom>
        </p:spPr>
      </p:pic>
      <p:pic>
        <p:nvPicPr>
          <p:cNvPr id="28" name="Picture 8" descr="A yellow circle with black background&#10;&#10;Description automatically generated">
            <a:extLst>
              <a:ext uri="{FF2B5EF4-FFF2-40B4-BE49-F238E27FC236}">
                <a16:creationId xmlns:a16="http://schemas.microsoft.com/office/drawing/2014/main" id="{6EB31A3D-3158-82CF-BE45-82EEC61F6A0C}"/>
              </a:ext>
            </a:extLst>
          </p:cNvPr>
          <p:cNvPicPr>
            <a:picLocks noChangeAspect="1"/>
          </p:cNvPicPr>
          <p:nvPr/>
        </p:nvPicPr>
        <p:blipFill>
          <a:blip r:embed="rId14">
            <a:alphaModFix amt="65000"/>
          </a:blip>
          <a:srcRect/>
          <a:stretch>
            <a:fillRect/>
          </a:stretch>
        </p:blipFill>
        <p:spPr>
          <a:xfrm>
            <a:off x="161505" y="3085852"/>
            <a:ext cx="1527607" cy="1373124"/>
          </a:xfrm>
          <a:prstGeom prst="rect">
            <a:avLst/>
          </a:prstGeom>
        </p:spPr>
      </p:pic>
      <p:pic>
        <p:nvPicPr>
          <p:cNvPr id="30" name="Picture 9">
            <a:extLst>
              <a:ext uri="{FF2B5EF4-FFF2-40B4-BE49-F238E27FC236}">
                <a16:creationId xmlns:a16="http://schemas.microsoft.com/office/drawing/2014/main" id="{5582022E-E006-03E9-9026-0126C02CC97A}"/>
              </a:ext>
            </a:extLst>
          </p:cNvPr>
          <p:cNvPicPr>
            <a:picLocks noChangeAspect="1"/>
          </p:cNvPicPr>
          <p:nvPr/>
        </p:nvPicPr>
        <p:blipFill>
          <a:blip r:embed="rId15"/>
          <a:srcRect/>
          <a:stretch>
            <a:fillRect/>
          </a:stretch>
        </p:blipFill>
        <p:spPr>
          <a:xfrm>
            <a:off x="725904" y="3494794"/>
            <a:ext cx="422186" cy="537836"/>
          </a:xfrm>
          <a:prstGeom prst="rect">
            <a:avLst/>
          </a:prstGeom>
        </p:spPr>
      </p:pic>
      <p:sp>
        <p:nvSpPr>
          <p:cNvPr id="19" name="Rectangle 1">
            <a:extLst>
              <a:ext uri="{FF2B5EF4-FFF2-40B4-BE49-F238E27FC236}">
                <a16:creationId xmlns:a16="http://schemas.microsoft.com/office/drawing/2014/main" id="{07BB92B5-8297-6274-B405-C03B5AFEDD58}"/>
              </a:ext>
            </a:extLst>
          </p:cNvPr>
          <p:cNvSpPr>
            <a:spLocks noChangeArrowheads="1"/>
          </p:cNvSpPr>
          <p:nvPr/>
        </p:nvSpPr>
        <p:spPr bwMode="auto">
          <a:xfrm>
            <a:off x="1730375" y="357663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a:extLst>
              <a:ext uri="{FF2B5EF4-FFF2-40B4-BE49-F238E27FC236}">
                <a16:creationId xmlns:a16="http://schemas.microsoft.com/office/drawing/2014/main" id="{A0B40A75-96F1-12A9-57BA-E7824CAA65B0}"/>
              </a:ext>
            </a:extLst>
          </p:cNvPr>
          <p:cNvGraphicFramePr/>
          <p:nvPr/>
        </p:nvGraphicFramePr>
        <p:xfrm>
          <a:off x="1745410" y="3225863"/>
          <a:ext cx="7098243" cy="5317655"/>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0" name="Chart 9">
            <a:extLst>
              <a:ext uri="{FF2B5EF4-FFF2-40B4-BE49-F238E27FC236}">
                <a16:creationId xmlns:a16="http://schemas.microsoft.com/office/drawing/2014/main" id="{6C986DAB-0A00-4039-9170-51AC7792F8AC}"/>
              </a:ext>
            </a:extLst>
          </p:cNvPr>
          <p:cNvGraphicFramePr/>
          <p:nvPr/>
        </p:nvGraphicFramePr>
        <p:xfrm>
          <a:off x="9348935" y="2896351"/>
          <a:ext cx="8723596" cy="6324245"/>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396201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82" y="291820"/>
            <a:ext cx="17689836" cy="174715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286183"/>
            </a:xfrm>
            <a:prstGeom prst="rect">
              <a:avLst/>
            </a:prstGeom>
          </p:spPr>
          <p:txBody>
            <a:bodyPr lIns="0" tIns="0" rIns="0" bIns="0" rtlCol="0" anchor="t">
              <a:spAutoFit/>
            </a:bodyPr>
            <a:lstStyle/>
            <a:p>
              <a:pPr>
                <a:lnSpc>
                  <a:spcPts val="14140"/>
                </a:lnSpc>
              </a:pPr>
              <a:r>
                <a:rPr lang="en-GB" sz="9600" dirty="0">
                  <a:solidFill>
                    <a:srgbClr val="000000"/>
                  </a:solidFill>
                  <a:latin typeface="Cabin Sketch"/>
                </a:rPr>
                <a:t>Team Educational Presentation</a:t>
              </a: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2054"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r="3009"/>
          <a:stretch/>
        </p:blipFill>
        <p:spPr bwMode="auto">
          <a:xfrm>
            <a:off x="364033" y="2787341"/>
            <a:ext cx="10014462"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0415898" y="2630208"/>
            <a:ext cx="7746569" cy="6247864"/>
          </a:xfrm>
          <a:prstGeom prst="rect">
            <a:avLst/>
          </a:prstGeom>
          <a:noFill/>
        </p:spPr>
        <p:txBody>
          <a:bodyPr wrap="square" lIns="91440" tIns="45720" rIns="91440" bIns="45720" rtlCol="0" anchor="t">
            <a:spAutoFit/>
          </a:bodyPr>
          <a:lstStyle/>
          <a:p>
            <a:r>
              <a:rPr lang="en-GB" sz="4000" dirty="0"/>
              <a:t>Slides to present to Diabetes MDT before every topic of the campaign</a:t>
            </a:r>
          </a:p>
          <a:p>
            <a:endParaRPr lang="en-GB" sz="4000"/>
          </a:p>
          <a:p>
            <a:r>
              <a:rPr lang="en-GB" sz="4000" dirty="0"/>
              <a:t>This helps to educate our colleagues and for them to be in line with what we are sharing</a:t>
            </a:r>
          </a:p>
          <a:p>
            <a:endParaRPr lang="en-GB" sz="4000" dirty="0">
              <a:ea typeface="Calibri"/>
              <a:cs typeface="Calibri"/>
            </a:endParaRPr>
          </a:p>
          <a:p>
            <a:r>
              <a:rPr lang="en-GB" sz="4000" dirty="0">
                <a:ea typeface="Calibri"/>
                <a:cs typeface="Calibri"/>
              </a:rPr>
              <a:t>Reference, resources and how to use the pack will also be included in this document </a:t>
            </a:r>
          </a:p>
        </p:txBody>
      </p:sp>
    </p:spTree>
    <p:extLst>
      <p:ext uri="{BB962C8B-B14F-4D97-AF65-F5344CB8AC3E}">
        <p14:creationId xmlns:p14="http://schemas.microsoft.com/office/powerpoint/2010/main" val="278890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286183"/>
            </a:xfrm>
            <a:prstGeom prst="rect">
              <a:avLst/>
            </a:prstGeom>
          </p:spPr>
          <p:txBody>
            <a:bodyPr lIns="0" tIns="0" rIns="0" bIns="0" rtlCol="0" anchor="t">
              <a:spAutoFit/>
            </a:bodyPr>
            <a:lstStyle/>
            <a:p>
              <a:pPr>
                <a:lnSpc>
                  <a:spcPts val="14140"/>
                </a:lnSpc>
              </a:pPr>
              <a:r>
                <a:rPr lang="en-GB" sz="9600" dirty="0">
                  <a:solidFill>
                    <a:srgbClr val="000000"/>
                  </a:solidFill>
                  <a:latin typeface="Cabin Sketch"/>
                </a:rPr>
                <a:t>Newsletters </a:t>
              </a: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9910" y="2160074"/>
            <a:ext cx="5238750" cy="713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71475" y="2138293"/>
            <a:ext cx="5238750"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748" y="2161184"/>
            <a:ext cx="5181600" cy="736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12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286183"/>
            </a:xfrm>
            <a:prstGeom prst="rect">
              <a:avLst/>
            </a:prstGeom>
          </p:spPr>
          <p:txBody>
            <a:bodyPr lIns="0" tIns="0" rIns="0" bIns="0" rtlCol="0" anchor="t">
              <a:spAutoFit/>
            </a:bodyPr>
            <a:lstStyle/>
            <a:p>
              <a:pPr>
                <a:lnSpc>
                  <a:spcPts val="14140"/>
                </a:lnSpc>
              </a:pPr>
              <a:r>
                <a:rPr lang="en-GB" sz="9600" dirty="0">
                  <a:latin typeface="Cabin Sketch"/>
                </a:rPr>
                <a:t>Virtual Resources </a:t>
              </a:r>
              <a:endParaRPr lang="en-US" dirty="0"/>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1026" name="Picture 2" descr="Image preview"/>
          <p:cNvPicPr>
            <a:picLocks noChangeAspect="1" noChangeArrowheads="1"/>
          </p:cNvPicPr>
          <p:nvPr/>
        </p:nvPicPr>
        <p:blipFill rotWithShape="1">
          <a:blip r:embed="rId10">
            <a:extLst>
              <a:ext uri="{28A0092B-C50C-407E-A947-70E740481C1C}">
                <a14:useLocalDpi xmlns:a14="http://schemas.microsoft.com/office/drawing/2010/main" val="0"/>
              </a:ext>
            </a:extLst>
          </a:blip>
          <a:srcRect t="7268"/>
          <a:stretch/>
        </p:blipFill>
        <p:spPr bwMode="auto">
          <a:xfrm>
            <a:off x="660414" y="2170324"/>
            <a:ext cx="3792635" cy="76300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08349" y="3467100"/>
            <a:ext cx="6117907" cy="923330"/>
          </a:xfrm>
          <a:prstGeom prst="rect">
            <a:avLst/>
          </a:prstGeom>
          <a:noFill/>
        </p:spPr>
        <p:txBody>
          <a:bodyPr wrap="square" rtlCol="0">
            <a:spAutoFit/>
          </a:bodyPr>
          <a:lstStyle/>
          <a:p>
            <a:r>
              <a:rPr lang="en-GB" sz="5400" err="1"/>
              <a:t>Digibete</a:t>
            </a:r>
            <a:r>
              <a:rPr lang="en-GB" sz="5400"/>
              <a:t> post draft</a:t>
            </a:r>
          </a:p>
        </p:txBody>
      </p:sp>
      <p:pic>
        <p:nvPicPr>
          <p:cNvPr id="1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96800" y="2170324"/>
            <a:ext cx="5162550" cy="729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057345" y="6870680"/>
            <a:ext cx="7439455" cy="3046988"/>
          </a:xfrm>
          <a:prstGeom prst="rect">
            <a:avLst/>
          </a:prstGeom>
          <a:noFill/>
        </p:spPr>
        <p:txBody>
          <a:bodyPr wrap="square" rtlCol="0">
            <a:spAutoFit/>
          </a:bodyPr>
          <a:lstStyle/>
          <a:p>
            <a:pPr algn="r"/>
            <a:r>
              <a:rPr lang="en-GB" sz="4800"/>
              <a:t>Digital poster to put in screens or to have available in clinics</a:t>
            </a:r>
          </a:p>
          <a:p>
            <a:pPr algn="r"/>
            <a:endParaRPr lang="en-GB" sz="4800"/>
          </a:p>
        </p:txBody>
      </p:sp>
    </p:spTree>
    <p:extLst>
      <p:ext uri="{BB962C8B-B14F-4D97-AF65-F5344CB8AC3E}">
        <p14:creationId xmlns:p14="http://schemas.microsoft.com/office/powerpoint/2010/main" val="308437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286183"/>
            </a:xfrm>
            <a:prstGeom prst="rect">
              <a:avLst/>
            </a:prstGeom>
          </p:spPr>
          <p:txBody>
            <a:bodyPr lIns="0" tIns="0" rIns="0" bIns="0" rtlCol="0" anchor="t">
              <a:spAutoFit/>
            </a:bodyPr>
            <a:lstStyle/>
            <a:p>
              <a:pPr>
                <a:lnSpc>
                  <a:spcPts val="14140"/>
                </a:lnSpc>
              </a:pPr>
              <a:r>
                <a:rPr lang="en-GB" sz="9600" dirty="0">
                  <a:latin typeface="Cabin Sketch"/>
                </a:rPr>
                <a:t>Links to more Guidance </a:t>
              </a:r>
              <a:endParaRPr lang="en-US" dirty="0"/>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006" y="2284087"/>
            <a:ext cx="5181600" cy="736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9D94C423-8986-C2BE-9455-202FD950A78B}"/>
              </a:ext>
            </a:extLst>
          </p:cNvPr>
          <p:cNvSpPr txBox="1"/>
          <p:nvPr/>
        </p:nvSpPr>
        <p:spPr>
          <a:xfrm>
            <a:off x="7772400" y="4914900"/>
            <a:ext cx="6187857"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Cabin Regular"/>
              </a:rPr>
              <a:t>The use of QR codes to signpost to other resources </a:t>
            </a:r>
            <a:endParaRPr lang="en-US" sz="2800">
              <a:latin typeface="Calibri"/>
              <a:ea typeface="Calibri"/>
              <a:cs typeface="Calibri"/>
            </a:endParaRPr>
          </a:p>
          <a:p>
            <a:endParaRPr lang="en-GB" dirty="0">
              <a:latin typeface="Cabin Regular"/>
            </a:endParaRPr>
          </a:p>
        </p:txBody>
      </p:sp>
      <p:sp>
        <p:nvSpPr>
          <p:cNvPr id="10" name="Arrow: Down 9">
            <a:extLst>
              <a:ext uri="{FF2B5EF4-FFF2-40B4-BE49-F238E27FC236}">
                <a16:creationId xmlns:a16="http://schemas.microsoft.com/office/drawing/2014/main" id="{2600638B-492C-44C8-576C-67E15EF99374}"/>
              </a:ext>
            </a:extLst>
          </p:cNvPr>
          <p:cNvSpPr/>
          <p:nvPr/>
        </p:nvSpPr>
        <p:spPr>
          <a:xfrm rot="2580000">
            <a:off x="7282771" y="5450378"/>
            <a:ext cx="532355" cy="3507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77680EE-AE91-FFBD-4C17-EB9E3E29B5DA}"/>
              </a:ext>
            </a:extLst>
          </p:cNvPr>
          <p:cNvSpPr txBox="1"/>
          <p:nvPr/>
        </p:nvSpPr>
        <p:spPr>
          <a:xfrm>
            <a:off x="10112828" y="2846614"/>
            <a:ext cx="6187857"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Cabin Regular"/>
              </a:rPr>
              <a:t>Waiting room presentations for services that have screens</a:t>
            </a:r>
            <a:endParaRPr lang="en-US" dirty="0"/>
          </a:p>
          <a:p>
            <a:endParaRPr lang="en-GB" dirty="0">
              <a:latin typeface="Cabin Regular"/>
            </a:endParaRPr>
          </a:p>
        </p:txBody>
      </p:sp>
    </p:spTree>
    <p:extLst>
      <p:ext uri="{BB962C8B-B14F-4D97-AF65-F5344CB8AC3E}">
        <p14:creationId xmlns:p14="http://schemas.microsoft.com/office/powerpoint/2010/main" val="82660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286183"/>
            </a:xfrm>
            <a:prstGeom prst="rect">
              <a:avLst/>
            </a:prstGeom>
          </p:spPr>
          <p:txBody>
            <a:bodyPr lIns="0" tIns="0" rIns="0" bIns="0" rtlCol="0" anchor="t">
              <a:spAutoFit/>
            </a:bodyPr>
            <a:lstStyle/>
            <a:p>
              <a:pPr>
                <a:lnSpc>
                  <a:spcPts val="14140"/>
                </a:lnSpc>
              </a:pPr>
              <a:r>
                <a:rPr lang="en-GB" sz="9600">
                  <a:latin typeface="Cabin Sketch" panose="020B0604020202020204" charset="0"/>
                </a:rPr>
                <a:t>Ways of using the toolkit</a:t>
              </a:r>
              <a:endParaRPr lang="en-US" sz="10474" spc="-492">
                <a:solidFill>
                  <a:srgbClr val="383838"/>
                </a:solidFill>
                <a:latin typeface="Cabin SemiBold" panose="020B0604020202020204" charset="0"/>
              </a:endParaRP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197778" y="6245190"/>
            <a:ext cx="2153547" cy="293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03385" y="6183754"/>
            <a:ext cx="2300770" cy="314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012459" y="6183754"/>
            <a:ext cx="2150392" cy="305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35742" y="3606913"/>
            <a:ext cx="3026385" cy="427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Image preview"/>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7268"/>
          <a:stretch/>
        </p:blipFill>
        <p:spPr bwMode="auto">
          <a:xfrm>
            <a:off x="15597855" y="2937341"/>
            <a:ext cx="1557254" cy="31329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preview"/>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7268"/>
          <a:stretch/>
        </p:blipFill>
        <p:spPr bwMode="auto">
          <a:xfrm>
            <a:off x="13414655" y="3005453"/>
            <a:ext cx="1557254" cy="31329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preview"/>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7268"/>
          <a:stretch/>
        </p:blipFill>
        <p:spPr bwMode="auto">
          <a:xfrm>
            <a:off x="11431588" y="2937341"/>
            <a:ext cx="1557254" cy="31329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p:cNvPicPr>
            <a:picLocks noChangeAspect="1" noChangeArrowheads="1"/>
          </p:cNvPicPr>
          <p:nvPr/>
        </p:nvPicPr>
        <p:blipFill rotWithShape="1">
          <a:blip r:embed="rId15">
            <a:extLst>
              <a:ext uri="{28A0092B-C50C-407E-A947-70E740481C1C}">
                <a14:useLocalDpi xmlns:a14="http://schemas.microsoft.com/office/drawing/2010/main" val="0"/>
              </a:ext>
            </a:extLst>
          </a:blip>
          <a:srcRect r="3009"/>
          <a:stretch/>
        </p:blipFill>
        <p:spPr bwMode="auto">
          <a:xfrm>
            <a:off x="1221186" y="4398641"/>
            <a:ext cx="6396828" cy="369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8600" y="5145320"/>
            <a:ext cx="1379545" cy="1200329"/>
          </a:xfrm>
          <a:prstGeom prst="rect">
            <a:avLst/>
          </a:prstGeom>
          <a:noFill/>
        </p:spPr>
        <p:txBody>
          <a:bodyPr wrap="square" rtlCol="0">
            <a:spAutoFit/>
          </a:bodyPr>
          <a:lstStyle/>
          <a:p>
            <a:r>
              <a:rPr lang="en-GB" sz="7200" b="1"/>
              <a:t>1)</a:t>
            </a:r>
          </a:p>
        </p:txBody>
      </p:sp>
      <p:sp>
        <p:nvSpPr>
          <p:cNvPr id="17" name="TextBox 16"/>
          <p:cNvSpPr txBox="1"/>
          <p:nvPr/>
        </p:nvSpPr>
        <p:spPr>
          <a:xfrm>
            <a:off x="-5374" y="2585584"/>
            <a:ext cx="7837954" cy="89255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2800" b="1" u="sng"/>
              <a:t>Health Promotion Campaign 2 years</a:t>
            </a:r>
          </a:p>
          <a:p>
            <a:pPr algn="ctr"/>
            <a:r>
              <a:rPr lang="en-GB" sz="2400"/>
              <a:t>Present the concept to your MDT and apply the questionnaire</a:t>
            </a:r>
          </a:p>
        </p:txBody>
      </p:sp>
      <p:sp>
        <p:nvSpPr>
          <p:cNvPr id="26" name="TextBox 25"/>
          <p:cNvSpPr txBox="1"/>
          <p:nvPr/>
        </p:nvSpPr>
        <p:spPr>
          <a:xfrm>
            <a:off x="8289585" y="3007916"/>
            <a:ext cx="2123398"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400"/>
              <a:t>Display poster</a:t>
            </a:r>
          </a:p>
        </p:txBody>
      </p:sp>
      <p:sp>
        <p:nvSpPr>
          <p:cNvPr id="27" name="TextBox 26"/>
          <p:cNvSpPr txBox="1"/>
          <p:nvPr/>
        </p:nvSpPr>
        <p:spPr>
          <a:xfrm>
            <a:off x="12087655" y="2156431"/>
            <a:ext cx="4944894"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2000"/>
              <a:t>3 months per topic. 1 post in </a:t>
            </a:r>
            <a:r>
              <a:rPr lang="en-GB" sz="2000" err="1"/>
              <a:t>Digibete</a:t>
            </a:r>
            <a:r>
              <a:rPr lang="en-GB" sz="2000"/>
              <a:t>/social media 1 and newsletter per month</a:t>
            </a:r>
          </a:p>
        </p:txBody>
      </p:sp>
      <p:sp>
        <p:nvSpPr>
          <p:cNvPr id="23" name="Right Arrow 22"/>
          <p:cNvSpPr/>
          <p:nvPr/>
        </p:nvSpPr>
        <p:spPr>
          <a:xfrm>
            <a:off x="6858000" y="5673537"/>
            <a:ext cx="977742" cy="499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Arrow 28"/>
          <p:cNvSpPr/>
          <p:nvPr/>
        </p:nvSpPr>
        <p:spPr>
          <a:xfrm>
            <a:off x="10683370" y="5698007"/>
            <a:ext cx="977742" cy="499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5691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286183"/>
            </a:xfrm>
            <a:prstGeom prst="rect">
              <a:avLst/>
            </a:prstGeom>
          </p:spPr>
          <p:txBody>
            <a:bodyPr lIns="0" tIns="0" rIns="0" bIns="0" rtlCol="0" anchor="t">
              <a:spAutoFit/>
            </a:bodyPr>
            <a:lstStyle/>
            <a:p>
              <a:pPr>
                <a:lnSpc>
                  <a:spcPts val="14140"/>
                </a:lnSpc>
              </a:pPr>
              <a:r>
                <a:rPr lang="en-GB" sz="9600">
                  <a:latin typeface="Cabin Sketch" panose="020B0604020202020204" charset="0"/>
                </a:rPr>
                <a:t>Ways of using the toolkit</a:t>
              </a:r>
              <a:endParaRPr lang="en-US" sz="10474" spc="-492">
                <a:solidFill>
                  <a:srgbClr val="383838"/>
                </a:solidFill>
                <a:latin typeface="Cabin SemiBold" panose="020B0604020202020204" charset="0"/>
              </a:endParaRP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04375" y="4691093"/>
            <a:ext cx="3398520" cy="4628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02895" y="4557588"/>
            <a:ext cx="3438020" cy="47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55072" y="4740244"/>
            <a:ext cx="3249303" cy="461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4727" y="3809218"/>
            <a:ext cx="3501840" cy="494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8600" y="5145320"/>
            <a:ext cx="1379545" cy="1200329"/>
          </a:xfrm>
          <a:prstGeom prst="rect">
            <a:avLst/>
          </a:prstGeom>
          <a:noFill/>
        </p:spPr>
        <p:txBody>
          <a:bodyPr wrap="square" rtlCol="0">
            <a:spAutoFit/>
          </a:bodyPr>
          <a:lstStyle/>
          <a:p>
            <a:r>
              <a:rPr lang="en-GB" sz="7200" b="1"/>
              <a:t>2)</a:t>
            </a:r>
          </a:p>
        </p:txBody>
      </p:sp>
      <p:sp>
        <p:nvSpPr>
          <p:cNvPr id="26" name="TextBox 25"/>
          <p:cNvSpPr txBox="1"/>
          <p:nvPr/>
        </p:nvSpPr>
        <p:spPr>
          <a:xfrm>
            <a:off x="5483040" y="2412675"/>
            <a:ext cx="9430830"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3600"/>
              <a:t>Use resources to educate families in case you spot specific needs of education in areas of general healthy living.</a:t>
            </a:r>
          </a:p>
        </p:txBody>
      </p:sp>
    </p:spTree>
    <p:extLst>
      <p:ext uri="{BB962C8B-B14F-4D97-AF65-F5344CB8AC3E}">
        <p14:creationId xmlns:p14="http://schemas.microsoft.com/office/powerpoint/2010/main" val="395061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286183"/>
            </a:xfrm>
            <a:prstGeom prst="rect">
              <a:avLst/>
            </a:prstGeom>
          </p:spPr>
          <p:txBody>
            <a:bodyPr lIns="0" tIns="0" rIns="0" bIns="0" rtlCol="0" anchor="t">
              <a:spAutoFit/>
            </a:bodyPr>
            <a:lstStyle/>
            <a:p>
              <a:pPr>
                <a:lnSpc>
                  <a:spcPts val="14140"/>
                </a:lnSpc>
              </a:pPr>
              <a:r>
                <a:rPr lang="en-GB" sz="9600" dirty="0">
                  <a:latin typeface="Cabin Sketch"/>
                </a:rPr>
                <a:t>Year 1 content</a:t>
              </a:r>
              <a:endParaRPr lang="en-US" sz="10474" spc="-492" dirty="0">
                <a:solidFill>
                  <a:srgbClr val="383838"/>
                </a:solidFill>
                <a:latin typeface="Cabin SemiBold" panose="020B0604020202020204" charset="0"/>
              </a:endParaRP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66" name="Picture 2" descr="Graphical user interface, application, Teams&#10;&#10;Description automatically generated">
            <a:extLst>
              <a:ext uri="{FF2B5EF4-FFF2-40B4-BE49-F238E27FC236}">
                <a16:creationId xmlns:a16="http://schemas.microsoft.com/office/drawing/2014/main" id="{464AF735-D881-CC0B-4D6E-5C763C8B6F0E}"/>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26948" y="2415145"/>
            <a:ext cx="3840480" cy="544748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8" name="Straight Connector 10">
            <a:extLst>
              <a:ext uri="{FF2B5EF4-FFF2-40B4-BE49-F238E27FC236}">
                <a16:creationId xmlns:a16="http://schemas.microsoft.com/office/drawing/2014/main" id="{C3DCFB2A-3657-28EC-49E2-49365839D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15118"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0" name="Picture 2">
            <a:extLst>
              <a:ext uri="{FF2B5EF4-FFF2-40B4-BE49-F238E27FC236}">
                <a16:creationId xmlns:a16="http://schemas.microsoft.com/office/drawing/2014/main" id="{8ECD168B-62F2-0800-87B5-10C373804197}"/>
              </a:ext>
            </a:extLst>
          </p:cNvPr>
          <p:cNvPicPr>
            <a:picLocks noChangeAspect="1"/>
          </p:cNvPicPr>
          <p:nvPr/>
        </p:nvPicPr>
        <p:blipFill rotWithShape="1">
          <a:blip r:embed="rId11"/>
          <a:srcRect l="30237" r="30445" b="-213"/>
          <a:stretch/>
        </p:blipFill>
        <p:spPr>
          <a:xfrm>
            <a:off x="13849375" y="2385863"/>
            <a:ext cx="3840480" cy="5506054"/>
          </a:xfrm>
          <a:prstGeom prst="rect">
            <a:avLst/>
          </a:prstGeom>
        </p:spPr>
      </p:pic>
      <p:cxnSp>
        <p:nvCxnSpPr>
          <p:cNvPr id="72" name="Straight Connector 12">
            <a:extLst>
              <a:ext uri="{FF2B5EF4-FFF2-40B4-BE49-F238E27FC236}">
                <a16:creationId xmlns:a16="http://schemas.microsoft.com/office/drawing/2014/main" id="{E8AA387F-2256-C621-196F-001D4E9EB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8892"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4" name="Picture 5" descr="Text&#10;&#10;Description automatically generated">
            <a:extLst>
              <a:ext uri="{FF2B5EF4-FFF2-40B4-BE49-F238E27FC236}">
                <a16:creationId xmlns:a16="http://schemas.microsoft.com/office/drawing/2014/main" id="{5281905F-64F9-1492-0A7C-3E25F56499DD}"/>
              </a:ext>
            </a:extLst>
          </p:cNvPr>
          <p:cNvPicPr>
            <a:picLocks noChangeAspect="1"/>
          </p:cNvPicPr>
          <p:nvPr/>
        </p:nvPicPr>
        <p:blipFill rotWithShape="1">
          <a:blip r:embed="rId12"/>
          <a:srcRect l="30242" r="30108" b="-449"/>
          <a:stretch/>
        </p:blipFill>
        <p:spPr>
          <a:xfrm>
            <a:off x="5012911" y="2429700"/>
            <a:ext cx="3840480" cy="5472807"/>
          </a:xfrm>
          <a:prstGeom prst="rect">
            <a:avLst/>
          </a:prstGeom>
        </p:spPr>
      </p:pic>
      <p:cxnSp>
        <p:nvCxnSpPr>
          <p:cNvPr id="76" name="Straight Connector 14">
            <a:extLst>
              <a:ext uri="{FF2B5EF4-FFF2-40B4-BE49-F238E27FC236}">
                <a16:creationId xmlns:a16="http://schemas.microsoft.com/office/drawing/2014/main" id="{ADE17E4C-2159-4F12-B4CF-2B15FD8988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34930"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8" name="Picture 6" descr="Text&#10;&#10;Description automatically generated">
            <a:extLst>
              <a:ext uri="{FF2B5EF4-FFF2-40B4-BE49-F238E27FC236}">
                <a16:creationId xmlns:a16="http://schemas.microsoft.com/office/drawing/2014/main" id="{165981BF-23D6-AB1F-BA2A-734206759F0C}"/>
              </a:ext>
            </a:extLst>
          </p:cNvPr>
          <p:cNvPicPr>
            <a:picLocks noChangeAspect="1"/>
          </p:cNvPicPr>
          <p:nvPr/>
        </p:nvPicPr>
        <p:blipFill rotWithShape="1">
          <a:blip r:embed="rId13"/>
          <a:srcRect l="30201" r="30033" b="-298"/>
          <a:stretch/>
        </p:blipFill>
        <p:spPr>
          <a:xfrm>
            <a:off x="9340314" y="2441783"/>
            <a:ext cx="3840480" cy="5448642"/>
          </a:xfrm>
          <a:prstGeom prst="rect">
            <a:avLst/>
          </a:prstGeom>
        </p:spPr>
      </p:pic>
    </p:spTree>
    <p:extLst>
      <p:ext uri="{BB962C8B-B14F-4D97-AF65-F5344CB8AC3E}">
        <p14:creationId xmlns:p14="http://schemas.microsoft.com/office/powerpoint/2010/main" val="410065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286183"/>
            </a:xfrm>
            <a:prstGeom prst="rect">
              <a:avLst/>
            </a:prstGeom>
          </p:spPr>
          <p:txBody>
            <a:bodyPr lIns="0" tIns="0" rIns="0" bIns="0" rtlCol="0" anchor="t">
              <a:spAutoFit/>
            </a:bodyPr>
            <a:lstStyle/>
            <a:p>
              <a:pPr>
                <a:lnSpc>
                  <a:spcPts val="14140"/>
                </a:lnSpc>
              </a:pPr>
              <a:r>
                <a:rPr lang="en-GB" sz="9600" dirty="0">
                  <a:latin typeface="Cabin Sketch"/>
                </a:rPr>
                <a:t>Year 2 content</a:t>
              </a:r>
              <a:endParaRPr lang="en-US" sz="10474" spc="-492" dirty="0">
                <a:solidFill>
                  <a:srgbClr val="383838"/>
                </a:solidFill>
                <a:latin typeface="Cabin SemiBold" panose="020B0604020202020204" charset="0"/>
              </a:endParaRP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4">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5">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6">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7">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8">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9">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10">
            <a:alphaModFix amt="60000"/>
          </a:blip>
          <a:srcRect r="15262" b="35733"/>
          <a:stretch/>
        </p:blipFill>
        <p:spPr>
          <a:xfrm>
            <a:off x="16258521" y="9859571"/>
            <a:ext cx="2029479" cy="427430"/>
          </a:xfrm>
          <a:prstGeom prst="rect">
            <a:avLst/>
          </a:prstGeom>
        </p:spPr>
      </p:pic>
      <p:cxnSp>
        <p:nvCxnSpPr>
          <p:cNvPr id="68" name="Straight Connector 10">
            <a:extLst>
              <a:ext uri="{FF2B5EF4-FFF2-40B4-BE49-F238E27FC236}">
                <a16:creationId xmlns:a16="http://schemas.microsoft.com/office/drawing/2014/main" id="{C3DCFB2A-3657-28EC-49E2-49365839D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15118"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2" name="Straight Connector 12">
            <a:extLst>
              <a:ext uri="{FF2B5EF4-FFF2-40B4-BE49-F238E27FC236}">
                <a16:creationId xmlns:a16="http://schemas.microsoft.com/office/drawing/2014/main" id="{E8AA387F-2256-C621-196F-001D4E9EB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8892"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6" name="Straight Connector 14">
            <a:extLst>
              <a:ext uri="{FF2B5EF4-FFF2-40B4-BE49-F238E27FC236}">
                <a16:creationId xmlns:a16="http://schemas.microsoft.com/office/drawing/2014/main" id="{ADE17E4C-2159-4F12-B4CF-2B15FD8988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34930"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Picture 7" descr="A poster with a picture of a child and a qr code&#10;&#10;Description automatically generated">
            <a:extLst>
              <a:ext uri="{FF2B5EF4-FFF2-40B4-BE49-F238E27FC236}">
                <a16:creationId xmlns:a16="http://schemas.microsoft.com/office/drawing/2014/main" id="{FD03C7E7-7EF6-33CC-B20B-BED07041FCE0}"/>
              </a:ext>
            </a:extLst>
          </p:cNvPr>
          <p:cNvPicPr>
            <a:picLocks noChangeAspect="1"/>
          </p:cNvPicPr>
          <p:nvPr/>
        </p:nvPicPr>
        <p:blipFill>
          <a:blip r:embed="rId11"/>
          <a:stretch>
            <a:fillRect/>
          </a:stretch>
        </p:blipFill>
        <p:spPr>
          <a:xfrm>
            <a:off x="102054" y="2358117"/>
            <a:ext cx="4381500" cy="6169478"/>
          </a:xfrm>
          <a:prstGeom prst="rect">
            <a:avLst/>
          </a:prstGeom>
        </p:spPr>
      </p:pic>
      <p:pic>
        <p:nvPicPr>
          <p:cNvPr id="17" name="Picture 16">
            <a:extLst>
              <a:ext uri="{FF2B5EF4-FFF2-40B4-BE49-F238E27FC236}">
                <a16:creationId xmlns:a16="http://schemas.microsoft.com/office/drawing/2014/main" id="{0F46186D-869E-F259-B54C-86B43C7677BD}"/>
              </a:ext>
            </a:extLst>
          </p:cNvPr>
          <p:cNvPicPr>
            <a:picLocks noChangeAspect="1"/>
          </p:cNvPicPr>
          <p:nvPr/>
        </p:nvPicPr>
        <p:blipFill>
          <a:blip r:embed="rId12"/>
          <a:stretch>
            <a:fillRect/>
          </a:stretch>
        </p:blipFill>
        <p:spPr>
          <a:xfrm>
            <a:off x="4576763" y="2360159"/>
            <a:ext cx="4521654" cy="6165397"/>
          </a:xfrm>
          <a:prstGeom prst="rect">
            <a:avLst/>
          </a:prstGeom>
        </p:spPr>
      </p:pic>
      <p:pic>
        <p:nvPicPr>
          <p:cNvPr id="18" name="Picture 17" descr="A poster with text and images of food&#10;&#10;Description automatically generated">
            <a:extLst>
              <a:ext uri="{FF2B5EF4-FFF2-40B4-BE49-F238E27FC236}">
                <a16:creationId xmlns:a16="http://schemas.microsoft.com/office/drawing/2014/main" id="{67604132-DA2C-0882-14DB-80A17630C93B}"/>
              </a:ext>
            </a:extLst>
          </p:cNvPr>
          <p:cNvPicPr>
            <a:picLocks noChangeAspect="1"/>
          </p:cNvPicPr>
          <p:nvPr/>
        </p:nvPicPr>
        <p:blipFill>
          <a:blip r:embed="rId13"/>
          <a:stretch>
            <a:fillRect/>
          </a:stretch>
        </p:blipFill>
        <p:spPr>
          <a:xfrm>
            <a:off x="9175297" y="2362199"/>
            <a:ext cx="4346122" cy="6188530"/>
          </a:xfrm>
          <a:prstGeom prst="rect">
            <a:avLst/>
          </a:prstGeom>
        </p:spPr>
      </p:pic>
      <p:pic>
        <p:nvPicPr>
          <p:cNvPr id="19" name="Picture 18" descr="A poster of a nutrition newsletter&#10;&#10;Description automatically generated">
            <a:extLst>
              <a:ext uri="{FF2B5EF4-FFF2-40B4-BE49-F238E27FC236}">
                <a16:creationId xmlns:a16="http://schemas.microsoft.com/office/drawing/2014/main" id="{EE2883A4-DBD3-A61D-5547-3A65D49188B8}"/>
              </a:ext>
            </a:extLst>
          </p:cNvPr>
          <p:cNvPicPr>
            <a:picLocks noChangeAspect="1"/>
          </p:cNvPicPr>
          <p:nvPr/>
        </p:nvPicPr>
        <p:blipFill>
          <a:blip r:embed="rId14"/>
          <a:stretch>
            <a:fillRect/>
          </a:stretch>
        </p:blipFill>
        <p:spPr>
          <a:xfrm>
            <a:off x="13724845" y="2362881"/>
            <a:ext cx="4377417" cy="6187168"/>
          </a:xfrm>
          <a:prstGeom prst="rect">
            <a:avLst/>
          </a:prstGeom>
        </p:spPr>
      </p:pic>
    </p:spTree>
    <p:extLst>
      <p:ext uri="{BB962C8B-B14F-4D97-AF65-F5344CB8AC3E}">
        <p14:creationId xmlns:p14="http://schemas.microsoft.com/office/powerpoint/2010/main" val="3380069292"/>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345515"/>
            </a:xfrm>
            <a:prstGeom prst="rect">
              <a:avLst/>
            </a:prstGeom>
          </p:spPr>
          <p:txBody>
            <a:bodyPr lIns="0" tIns="0" rIns="0" bIns="0" rtlCol="0" anchor="t">
              <a:spAutoFit/>
            </a:bodyPr>
            <a:lstStyle/>
            <a:p>
              <a:pPr>
                <a:lnSpc>
                  <a:spcPts val="14140"/>
                </a:lnSpc>
              </a:pPr>
              <a:r>
                <a:rPr lang="en-US" sz="10474" spc="-492">
                  <a:solidFill>
                    <a:srgbClr val="383838"/>
                  </a:solidFill>
                  <a:latin typeface="Cabin Sketch"/>
                </a:rPr>
                <a:t>WHY-</a:t>
              </a:r>
              <a:r>
                <a:rPr lang="en-US" sz="10474" spc="-492">
                  <a:solidFill>
                    <a:srgbClr val="383838"/>
                  </a:solidFill>
                  <a:latin typeface="Cabin SemiBold" panose="020B0604020202020204" charset="0"/>
                </a:rPr>
                <a:t>Objectives</a:t>
              </a:r>
              <a:endParaRPr lang="en-US" sz="10474" spc="-492">
                <a:solidFill>
                  <a:srgbClr val="383838"/>
                </a:solidFill>
                <a:latin typeface="Cabin Sketch"/>
              </a:endParaRP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sp>
        <p:nvSpPr>
          <p:cNvPr id="8" name="TextBox 8"/>
          <p:cNvSpPr txBox="1"/>
          <p:nvPr/>
        </p:nvSpPr>
        <p:spPr>
          <a:xfrm>
            <a:off x="2366769" y="4326255"/>
            <a:ext cx="16833273" cy="817245"/>
          </a:xfrm>
          <a:prstGeom prst="rect">
            <a:avLst/>
          </a:prstGeom>
        </p:spPr>
        <p:txBody>
          <a:bodyPr lIns="0" tIns="0" rIns="0" bIns="0" rtlCol="0" anchor="t">
            <a:spAutoFit/>
          </a:bodyPr>
          <a:lstStyle/>
          <a:p>
            <a:pPr>
              <a:lnSpc>
                <a:spcPts val="6719"/>
              </a:lnSpc>
            </a:pPr>
            <a:r>
              <a:rPr lang="en-US" sz="4800" spc="240">
                <a:solidFill>
                  <a:srgbClr val="FFFFFF"/>
                </a:solidFill>
                <a:latin typeface="Cabin SemiBold Bold"/>
              </a:rPr>
              <a:t>South Coast and East London Dietitian Network</a:t>
            </a:r>
          </a:p>
        </p:txBody>
      </p:sp>
      <p:pic>
        <p:nvPicPr>
          <p:cNvPr id="9" name="Picture 9"/>
          <p:cNvPicPr>
            <a:picLocks noChangeAspect="1"/>
          </p:cNvPicPr>
          <p:nvPr/>
        </p:nvPicPr>
        <p:blipFill rotWithShape="1">
          <a:blip r:embed="rId2">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3">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4">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5">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6">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7">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8">
            <a:alphaModFix amt="60000"/>
          </a:blip>
          <a:srcRect r="15262" b="35733"/>
          <a:stretch/>
        </p:blipFill>
        <p:spPr>
          <a:xfrm>
            <a:off x="16258521" y="9859571"/>
            <a:ext cx="2029479" cy="427430"/>
          </a:xfrm>
          <a:prstGeom prst="rect">
            <a:avLst/>
          </a:prstGeom>
        </p:spPr>
      </p:pic>
      <p:sp>
        <p:nvSpPr>
          <p:cNvPr id="25" name="TextBox 24"/>
          <p:cNvSpPr txBox="1"/>
          <p:nvPr/>
        </p:nvSpPr>
        <p:spPr>
          <a:xfrm>
            <a:off x="414317" y="2782007"/>
            <a:ext cx="10025084" cy="6278642"/>
          </a:xfrm>
          <a:prstGeom prst="rect">
            <a:avLst/>
          </a:prstGeom>
          <a:noFill/>
        </p:spPr>
        <p:txBody>
          <a:bodyPr wrap="square" lIns="91440" tIns="45720" rIns="91440" bIns="45720" rtlCol="0" anchor="t">
            <a:spAutoFit/>
          </a:bodyPr>
          <a:lstStyle/>
          <a:p>
            <a:pPr marL="685800" indent="-685800">
              <a:buFont typeface="Arial" panose="020B0604020202020204" pitchFamily="34" charset="0"/>
              <a:buChar char="•"/>
            </a:pPr>
            <a:r>
              <a:rPr lang="en-GB" sz="4800" dirty="0">
                <a:latin typeface="Cabin Regular"/>
              </a:rPr>
              <a:t>Improve the knowledge about diet and lifestyle habits that can reduce CV risk of the children and young people with type 1 diabetes Improve the access of educational material to dietitians and diabetes teams to speak about lifestyle, diet and healthy habits</a:t>
            </a:r>
            <a:r>
              <a:rPr lang="en-GB" dirty="0">
                <a:latin typeface="Cabin Regular"/>
              </a:rPr>
              <a:t>. (Everything in the same place)</a:t>
            </a:r>
          </a:p>
          <a:p>
            <a:endParaRPr lang="en-GB"/>
          </a:p>
        </p:txBody>
      </p:sp>
      <p:pic>
        <p:nvPicPr>
          <p:cNvPr id="1026" name="Picture 2"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72800" y="2968849"/>
            <a:ext cx="6520769" cy="434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980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8" y="287866"/>
            <a:ext cx="18296138" cy="1751108"/>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246343"/>
            </a:xfrm>
            <a:prstGeom prst="rect">
              <a:avLst/>
            </a:prstGeom>
          </p:spPr>
          <p:txBody>
            <a:bodyPr lIns="0" tIns="0" rIns="0" bIns="0" rtlCol="0" anchor="t">
              <a:spAutoFit/>
            </a:bodyPr>
            <a:lstStyle/>
            <a:p>
              <a:pPr>
                <a:lnSpc>
                  <a:spcPts val="14140"/>
                </a:lnSpc>
              </a:pPr>
              <a:r>
                <a:rPr lang="en-GB" sz="7200" dirty="0">
                  <a:latin typeface="Cabin Sketch"/>
                </a:rPr>
                <a:t>Where to find the resources</a:t>
              </a:r>
              <a:endParaRPr lang="en-US" sz="7200" spc="-492" dirty="0">
                <a:solidFill>
                  <a:srgbClr val="383838"/>
                </a:solidFill>
                <a:latin typeface="Cabin SemiBold" panose="020B0604020202020204" charset="0"/>
              </a:endParaRP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19" name="Picture 3"/>
          <p:cNvPicPr>
            <a:picLocks noChangeAspect="1"/>
          </p:cNvPicPr>
          <p:nvPr/>
        </p:nvPicPr>
        <p:blipFill>
          <a:blip r:embed="rId10"/>
          <a:srcRect/>
          <a:stretch>
            <a:fillRect/>
          </a:stretch>
        </p:blipFill>
        <p:spPr>
          <a:xfrm>
            <a:off x="824202" y="4196664"/>
            <a:ext cx="1001949" cy="1071603"/>
          </a:xfrm>
          <a:prstGeom prst="rect">
            <a:avLst/>
          </a:prstGeom>
        </p:spPr>
      </p:pic>
      <p:pic>
        <p:nvPicPr>
          <p:cNvPr id="21" name="Picture 5"/>
          <p:cNvPicPr>
            <a:picLocks noChangeAspect="1"/>
          </p:cNvPicPr>
          <p:nvPr/>
        </p:nvPicPr>
        <p:blipFill>
          <a:blip r:embed="rId11"/>
          <a:srcRect/>
          <a:stretch>
            <a:fillRect/>
          </a:stretch>
        </p:blipFill>
        <p:spPr>
          <a:xfrm>
            <a:off x="3215458" y="4196664"/>
            <a:ext cx="881659" cy="881659"/>
          </a:xfrm>
          <a:prstGeom prst="rect">
            <a:avLst/>
          </a:prstGeom>
        </p:spPr>
      </p:pic>
      <p:pic>
        <p:nvPicPr>
          <p:cNvPr id="26" name="Picture 9"/>
          <p:cNvPicPr>
            <a:picLocks noChangeAspect="1"/>
          </p:cNvPicPr>
          <p:nvPr/>
        </p:nvPicPr>
        <p:blipFill>
          <a:blip r:embed="rId12"/>
          <a:srcRect/>
          <a:stretch>
            <a:fillRect/>
          </a:stretch>
        </p:blipFill>
        <p:spPr>
          <a:xfrm>
            <a:off x="910395" y="6735453"/>
            <a:ext cx="680721" cy="864407"/>
          </a:xfrm>
          <a:prstGeom prst="rect">
            <a:avLst/>
          </a:prstGeom>
        </p:spPr>
      </p:pic>
      <p:pic>
        <p:nvPicPr>
          <p:cNvPr id="37" name="Picture 15"/>
          <p:cNvPicPr>
            <a:picLocks noChangeAspect="1"/>
          </p:cNvPicPr>
          <p:nvPr/>
        </p:nvPicPr>
        <p:blipFill>
          <a:blip r:embed="rId13"/>
          <a:srcRect/>
          <a:stretch>
            <a:fillRect/>
          </a:stretch>
        </p:blipFill>
        <p:spPr>
          <a:xfrm>
            <a:off x="13503333" y="4389239"/>
            <a:ext cx="1220286" cy="1032667"/>
          </a:xfrm>
          <a:prstGeom prst="rect">
            <a:avLst/>
          </a:prstGeom>
        </p:spPr>
      </p:pic>
      <p:sp>
        <p:nvSpPr>
          <p:cNvPr id="22" name="Rectangle 21"/>
          <p:cNvSpPr/>
          <p:nvPr/>
        </p:nvSpPr>
        <p:spPr>
          <a:xfrm>
            <a:off x="2022150" y="2371929"/>
            <a:ext cx="12841110" cy="1384995"/>
          </a:xfrm>
          <a:prstGeom prst="rect">
            <a:avLst/>
          </a:prstGeom>
        </p:spPr>
        <p:txBody>
          <a:bodyPr wrap="square">
            <a:spAutoFit/>
          </a:bodyPr>
          <a:lstStyle/>
          <a:p>
            <a:pPr algn="ctr"/>
            <a:r>
              <a:rPr lang="en-GB" sz="2800">
                <a:latin typeface="Cabin SemiBold" panose="020B0604020202020204" charset="0"/>
              </a:rPr>
              <a:t>Website: </a:t>
            </a:r>
            <a:r>
              <a:rPr lang="en-GB" sz="2800">
                <a:hlinkClick r:id="rId14"/>
              </a:rPr>
              <a:t>South East Coast &amp; London and North West Health Promotion Project - National Network (cypdiabetesnetwork.nhs.uk)</a:t>
            </a:r>
            <a:endParaRPr lang="en-GB" sz="2800">
              <a:latin typeface="Cabin SemiBold" panose="020B0604020202020204" charset="0"/>
            </a:endParaRPr>
          </a:p>
          <a:p>
            <a:endParaRPr lang="en-GB" sz="2800">
              <a:latin typeface="Cabin SemiBold" panose="020B0604020202020204" charset="0"/>
            </a:endParaRPr>
          </a:p>
        </p:txBody>
      </p:sp>
      <p:pic>
        <p:nvPicPr>
          <p:cNvPr id="8" name="Picture 9" descr="Graphical user interface&#10;&#10;Description automatically generated">
            <a:extLst>
              <a:ext uri="{FF2B5EF4-FFF2-40B4-BE49-F238E27FC236}">
                <a16:creationId xmlns:a16="http://schemas.microsoft.com/office/drawing/2014/main" id="{D8311158-ED2D-7B8D-95AE-CCCD84EBD744}"/>
              </a:ext>
            </a:extLst>
          </p:cNvPr>
          <p:cNvPicPr>
            <a:picLocks noChangeAspect="1"/>
          </p:cNvPicPr>
          <p:nvPr/>
        </p:nvPicPr>
        <p:blipFill rotWithShape="1">
          <a:blip r:embed="rId15"/>
          <a:srcRect l="2319" t="21498" r="1910" b="5555"/>
          <a:stretch/>
        </p:blipFill>
        <p:spPr>
          <a:xfrm>
            <a:off x="2185911" y="3667429"/>
            <a:ext cx="12839364" cy="5528478"/>
          </a:xfrm>
          <a:prstGeom prst="rect">
            <a:avLst/>
          </a:prstGeom>
        </p:spPr>
      </p:pic>
    </p:spTree>
    <p:extLst>
      <p:ext uri="{BB962C8B-B14F-4D97-AF65-F5344CB8AC3E}">
        <p14:creationId xmlns:p14="http://schemas.microsoft.com/office/powerpoint/2010/main" val="329396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286183"/>
            </a:xfrm>
            <a:prstGeom prst="rect">
              <a:avLst/>
            </a:prstGeom>
          </p:spPr>
          <p:txBody>
            <a:bodyPr lIns="0" tIns="0" rIns="0" bIns="0" rtlCol="0" anchor="t">
              <a:spAutoFit/>
            </a:bodyPr>
            <a:lstStyle/>
            <a:p>
              <a:pPr>
                <a:lnSpc>
                  <a:spcPts val="14140"/>
                </a:lnSpc>
              </a:pPr>
              <a:r>
                <a:rPr lang="en-GB" sz="9600">
                  <a:latin typeface="Cabin Sketch"/>
                </a:rPr>
                <a:t>WORKING GROUP </a:t>
              </a:r>
              <a:endParaRPr lang="en-US" sz="10474" spc="-492">
                <a:solidFill>
                  <a:srgbClr val="383838"/>
                </a:solidFill>
                <a:latin typeface="Cabin SemiBold" panose="020B0604020202020204" charset="0"/>
              </a:endParaRP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sp>
        <p:nvSpPr>
          <p:cNvPr id="17" name="Rectangle 16"/>
          <p:cNvSpPr/>
          <p:nvPr/>
        </p:nvSpPr>
        <p:spPr>
          <a:xfrm>
            <a:off x="-86293" y="2419370"/>
            <a:ext cx="10616140" cy="7294305"/>
          </a:xfrm>
          <a:prstGeom prst="rect">
            <a:avLst/>
          </a:prstGeom>
        </p:spPr>
        <p:txBody>
          <a:bodyPr wrap="square" lIns="91440" tIns="45720" rIns="91440" bIns="45720" anchor="t">
            <a:spAutoFit/>
          </a:bodyPr>
          <a:lstStyle/>
          <a:p>
            <a:pPr algn="ctr"/>
            <a:r>
              <a:rPr lang="en-GB" sz="3600" b="1" dirty="0">
                <a:latin typeface="Cabin Regular"/>
              </a:rPr>
              <a:t>Paediatric Diabetes Dietitians from:</a:t>
            </a:r>
          </a:p>
          <a:p>
            <a:pPr marL="571500" indent="-571500" algn="ctr">
              <a:buFont typeface="Wingdings" panose="05000000000000000000" pitchFamily="2" charset="2"/>
              <a:buChar char="v"/>
            </a:pPr>
            <a:r>
              <a:rPr lang="en-GB" sz="3600">
                <a:latin typeface="Cabin Regular"/>
              </a:rPr>
              <a:t>Barts Health NHS Trust</a:t>
            </a:r>
          </a:p>
          <a:p>
            <a:pPr marL="571500" indent="-571500" algn="ctr">
              <a:buFont typeface="Wingdings" panose="05000000000000000000" pitchFamily="2" charset="2"/>
              <a:buChar char="v"/>
            </a:pPr>
            <a:r>
              <a:rPr lang="en-GB" sz="3600" dirty="0">
                <a:latin typeface="Cabin Regular"/>
              </a:rPr>
              <a:t>London </a:t>
            </a:r>
            <a:r>
              <a:rPr lang="en-GB" sz="3600">
                <a:latin typeface="Cabin Regular"/>
              </a:rPr>
              <a:t>North West</a:t>
            </a:r>
            <a:r>
              <a:rPr lang="en-GB" sz="3600" dirty="0">
                <a:latin typeface="Cabin Regular"/>
              </a:rPr>
              <a:t> University NHS Trust</a:t>
            </a:r>
          </a:p>
          <a:p>
            <a:pPr marL="571500" indent="-571500" algn="ctr">
              <a:buFont typeface="Wingdings" panose="05000000000000000000" pitchFamily="2" charset="2"/>
              <a:buChar char="v"/>
            </a:pPr>
            <a:r>
              <a:rPr lang="en-GB" sz="3600">
                <a:latin typeface="Cabin Regular"/>
              </a:rPr>
              <a:t>North Middlesex University NHS Trust</a:t>
            </a:r>
          </a:p>
          <a:p>
            <a:pPr marL="571500" indent="-571500" algn="ctr">
              <a:buFont typeface="Wingdings" panose="05000000000000000000" pitchFamily="2" charset="2"/>
              <a:buChar char="v"/>
            </a:pPr>
            <a:r>
              <a:rPr lang="en-GB" sz="3600">
                <a:latin typeface="Cabin Regular"/>
              </a:rPr>
              <a:t>Manchester Foundation NHS Trust</a:t>
            </a:r>
          </a:p>
          <a:p>
            <a:pPr marL="571500" indent="-571500" algn="ctr">
              <a:buFont typeface="Wingdings" panose="05000000000000000000" pitchFamily="2" charset="2"/>
              <a:buChar char="v"/>
            </a:pPr>
            <a:r>
              <a:rPr lang="en-GB" sz="3600">
                <a:latin typeface="Cabin Regular"/>
              </a:rPr>
              <a:t>Salford Royal Foundation NHS Trust </a:t>
            </a:r>
          </a:p>
          <a:p>
            <a:pPr marL="571500" indent="-571500" algn="ctr">
              <a:buFont typeface="Wingdings" panose="05000000000000000000" pitchFamily="2" charset="2"/>
              <a:buChar char="v"/>
            </a:pPr>
            <a:r>
              <a:rPr lang="en-GB" sz="3600">
                <a:latin typeface="Cabin Regular"/>
              </a:rPr>
              <a:t>Stockport NHS Foundation Trust</a:t>
            </a:r>
            <a:endParaRPr lang="en-GB" sz="3600">
              <a:latin typeface="Cabin Regular" panose="020B0604020202020204" charset="0"/>
            </a:endParaRPr>
          </a:p>
          <a:p>
            <a:pPr marL="571500" indent="-571500" algn="ctr">
              <a:buFont typeface="Wingdings" panose="05000000000000000000" pitchFamily="2" charset="2"/>
              <a:buChar char="v"/>
            </a:pPr>
            <a:r>
              <a:rPr lang="en-GB" sz="3600">
                <a:latin typeface="Cabin Regular"/>
              </a:rPr>
              <a:t>Dartford and Gravesham</a:t>
            </a:r>
            <a:r>
              <a:rPr lang="en-GB" sz="3600" dirty="0">
                <a:latin typeface="Cabin Regular"/>
              </a:rPr>
              <a:t> NHS Trust</a:t>
            </a:r>
            <a:endParaRPr lang="en-GB" sz="3600" dirty="0">
              <a:latin typeface="Cabin Regular" panose="020B0604020202020204" charset="0"/>
            </a:endParaRPr>
          </a:p>
          <a:p>
            <a:pPr marL="571500" indent="-571500" algn="ctr">
              <a:buFont typeface="Wingdings" panose="05000000000000000000" pitchFamily="2" charset="2"/>
              <a:buChar char="v"/>
            </a:pPr>
            <a:r>
              <a:rPr lang="en-GB" sz="3600" dirty="0">
                <a:latin typeface="Cabin Regular"/>
              </a:rPr>
              <a:t>Royal Alexandra Hospital </a:t>
            </a:r>
          </a:p>
          <a:p>
            <a:pPr marL="571500" indent="-571500" algn="ctr">
              <a:buFont typeface="Wingdings" panose="05000000000000000000" pitchFamily="2" charset="2"/>
              <a:buChar char="v"/>
            </a:pPr>
            <a:r>
              <a:rPr lang="en-GB" sz="3600" dirty="0">
                <a:latin typeface="Cabin Regular"/>
              </a:rPr>
              <a:t>St Mary's Hospital</a:t>
            </a:r>
            <a:r>
              <a:rPr lang="en-GB" sz="3600">
                <a:latin typeface="Cabin Regular"/>
              </a:rPr>
              <a:t>, Imperial College Healthcare </a:t>
            </a:r>
            <a:r>
              <a:rPr lang="en-GB" sz="3600" dirty="0">
                <a:latin typeface="Cabin Regular"/>
              </a:rPr>
              <a:t>NHS Trust </a:t>
            </a:r>
          </a:p>
          <a:p>
            <a:pPr marL="571500" indent="-571500" algn="ctr">
              <a:buFont typeface="Wingdings" panose="05000000000000000000" pitchFamily="2" charset="2"/>
              <a:buChar char="v"/>
            </a:pPr>
            <a:r>
              <a:rPr lang="en-GB" sz="3600">
                <a:latin typeface="Cabin Regular"/>
              </a:rPr>
              <a:t>Medway NHS Foundation trust</a:t>
            </a:r>
            <a:endParaRPr lang="en-GB"/>
          </a:p>
          <a:p>
            <a:pPr marL="571500" indent="-571500" algn="ctr">
              <a:buFont typeface="Wingdings" panose="05000000000000000000" pitchFamily="2" charset="2"/>
              <a:buChar char="v"/>
            </a:pPr>
            <a:r>
              <a:rPr lang="en-GB" sz="3600">
                <a:latin typeface="Cabin Regular"/>
              </a:rPr>
              <a:t>Royal Wolverhampton NHS Trust  </a:t>
            </a:r>
            <a:endParaRPr lang="en-GB" sz="3600" dirty="0">
              <a:latin typeface="Cabin Regular"/>
            </a:endParaRPr>
          </a:p>
        </p:txBody>
      </p:sp>
      <p:sp>
        <p:nvSpPr>
          <p:cNvPr id="18" name="Rectangle 17"/>
          <p:cNvSpPr/>
          <p:nvPr/>
        </p:nvSpPr>
        <p:spPr>
          <a:xfrm>
            <a:off x="10284887" y="1947971"/>
            <a:ext cx="7373616" cy="7478970"/>
          </a:xfrm>
          <a:prstGeom prst="rect">
            <a:avLst/>
          </a:prstGeom>
          <a:ln>
            <a:solidFill>
              <a:schemeClr val="accent6">
                <a:lumMod val="60000"/>
                <a:lumOff val="40000"/>
              </a:schemeClr>
            </a:solidFill>
          </a:ln>
        </p:spPr>
        <p:txBody>
          <a:bodyPr wrap="square" lIns="91440" tIns="45720" rIns="91440" bIns="45720" anchor="t">
            <a:spAutoFit/>
          </a:bodyPr>
          <a:lstStyle/>
          <a:p>
            <a:pPr algn="ctr"/>
            <a:r>
              <a:rPr lang="en-GB" sz="4000" dirty="0">
                <a:latin typeface="Cabin Regular"/>
              </a:rPr>
              <a:t>Contacts:</a:t>
            </a:r>
          </a:p>
          <a:p>
            <a:pPr algn="ctr"/>
            <a:r>
              <a:rPr lang="en-GB" sz="4000" dirty="0">
                <a:latin typeface="Cabin Regular"/>
              </a:rPr>
              <a:t>Kate Henson</a:t>
            </a:r>
          </a:p>
          <a:p>
            <a:pPr algn="ctr"/>
            <a:r>
              <a:rPr lang="en-GB" sz="4000" dirty="0">
                <a:latin typeface="Cabin Regular"/>
                <a:hlinkClick r:id="rId10"/>
              </a:rPr>
              <a:t>kate.henson@mft.nhs.uk</a:t>
            </a:r>
            <a:endParaRPr lang="en-GB" sz="4000" dirty="0">
              <a:latin typeface="Cabin Regular"/>
            </a:endParaRPr>
          </a:p>
          <a:p>
            <a:pPr algn="ctr"/>
            <a:endParaRPr lang="en-GB" sz="4000" dirty="0">
              <a:latin typeface="Cabin Regular" panose="020B0604020202020204" charset="0"/>
            </a:endParaRPr>
          </a:p>
          <a:p>
            <a:pPr algn="ctr"/>
            <a:r>
              <a:rPr lang="en-GB" sz="4000" dirty="0">
                <a:latin typeface="Cabin Regular"/>
              </a:rPr>
              <a:t>Paula Chinchilla</a:t>
            </a:r>
          </a:p>
          <a:p>
            <a:pPr algn="ctr"/>
            <a:r>
              <a:rPr lang="en-GB" sz="4000" dirty="0">
                <a:latin typeface="Cabin Regular"/>
                <a:hlinkClick r:id="rId11"/>
              </a:rPr>
              <a:t>paula.chinchilla@nhs.net</a:t>
            </a:r>
            <a:endParaRPr lang="en-GB" sz="4000">
              <a:latin typeface="Cabin Regular" panose="020B0604020202020204" charset="0"/>
            </a:endParaRPr>
          </a:p>
          <a:p>
            <a:pPr algn="ctr"/>
            <a:endParaRPr lang="en-GB" sz="4000" dirty="0">
              <a:latin typeface="Cabin Regular" panose="020B0604020202020204" charset="0"/>
            </a:endParaRPr>
          </a:p>
          <a:p>
            <a:pPr algn="ctr"/>
            <a:r>
              <a:rPr lang="en-GB" sz="4000" dirty="0">
                <a:latin typeface="Cabin Regular"/>
              </a:rPr>
              <a:t>Jonathan Maiden </a:t>
            </a:r>
            <a:endParaRPr lang="en-GB" sz="4000" dirty="0">
              <a:latin typeface="Cabin Regular" panose="020B0604020202020204" charset="0"/>
            </a:endParaRPr>
          </a:p>
          <a:p>
            <a:pPr algn="ctr"/>
            <a:r>
              <a:rPr lang="en-GB" sz="4000" dirty="0">
                <a:ea typeface="+mn-lt"/>
                <a:cs typeface="+mn-lt"/>
              </a:rPr>
              <a:t> jonathan.maiden@nhs.net</a:t>
            </a:r>
            <a:endParaRPr lang="en-GB" sz="4000">
              <a:ea typeface="Calibri"/>
              <a:cs typeface="Calibri"/>
            </a:endParaRPr>
          </a:p>
          <a:p>
            <a:pPr algn="ctr"/>
            <a:endParaRPr lang="en-GB" sz="4000" dirty="0">
              <a:latin typeface="Cabin Regular" panose="020B0604020202020204" charset="0"/>
            </a:endParaRPr>
          </a:p>
          <a:p>
            <a:pPr algn="ctr"/>
            <a:r>
              <a:rPr lang="en-GB" sz="4000" dirty="0">
                <a:latin typeface="Cabin Regular"/>
              </a:rPr>
              <a:t>Usha Parkash </a:t>
            </a:r>
          </a:p>
          <a:p>
            <a:pPr algn="ctr"/>
            <a:r>
              <a:rPr lang="en-GB" sz="4000" dirty="0">
                <a:latin typeface="Cabin Regular"/>
                <a:hlinkClick r:id="rId12"/>
              </a:rPr>
              <a:t>Usha.parkash@nhs.net</a:t>
            </a:r>
            <a:endParaRPr lang="en-GB" sz="4000" dirty="0">
              <a:latin typeface="Cabin Regular" panose="020B0604020202020204" charset="0"/>
            </a:endParaRPr>
          </a:p>
        </p:txBody>
      </p:sp>
    </p:spTree>
    <p:extLst>
      <p:ext uri="{BB962C8B-B14F-4D97-AF65-F5344CB8AC3E}">
        <p14:creationId xmlns:p14="http://schemas.microsoft.com/office/powerpoint/2010/main" val="700820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901749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dirty="0"/>
            </a:p>
          </p:txBody>
        </p:sp>
      </p:grpSp>
      <p:grpSp>
        <p:nvGrpSpPr>
          <p:cNvPr id="4" name="Group 4"/>
          <p:cNvGrpSpPr/>
          <p:nvPr/>
        </p:nvGrpSpPr>
        <p:grpSpPr>
          <a:xfrm>
            <a:off x="255814" y="147861"/>
            <a:ext cx="17871273" cy="5091622"/>
            <a:chOff x="-192607" y="-2563720"/>
            <a:chExt cx="23828365" cy="6788829"/>
          </a:xfrm>
        </p:grpSpPr>
        <p:sp>
          <p:nvSpPr>
            <p:cNvPr id="5" name="TextBox 5"/>
            <p:cNvSpPr txBox="1"/>
            <p:nvPr/>
          </p:nvSpPr>
          <p:spPr>
            <a:xfrm>
              <a:off x="-192607" y="-2563720"/>
              <a:ext cx="23828365" cy="2292764"/>
            </a:xfrm>
            <a:prstGeom prst="rect">
              <a:avLst/>
            </a:prstGeom>
          </p:spPr>
          <p:txBody>
            <a:bodyPr lIns="0" tIns="0" rIns="0" bIns="0" rtlCol="0" anchor="t">
              <a:spAutoFit/>
            </a:bodyPr>
            <a:lstStyle/>
            <a:p>
              <a:pPr>
                <a:lnSpc>
                  <a:spcPts val="14140"/>
                </a:lnSpc>
              </a:pPr>
              <a:r>
                <a:rPr lang="en-GB" sz="9600" dirty="0">
                  <a:latin typeface="Cabin Sketch"/>
                </a:rPr>
                <a:t>Endorsement  &amp; Thanks </a:t>
              </a:r>
              <a:endParaRPr lang="en-US" dirty="0"/>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dirty="0"/>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dirty="0"/>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18" name="Picture 2"/>
          <p:cNvPicPr>
            <a:picLocks noChangeAspect="1"/>
          </p:cNvPicPr>
          <p:nvPr/>
        </p:nvPicPr>
        <p:blipFill>
          <a:blip r:embed="rId10"/>
          <a:srcRect/>
          <a:stretch>
            <a:fillRect/>
          </a:stretch>
        </p:blipFill>
        <p:spPr>
          <a:xfrm>
            <a:off x="207578" y="2190048"/>
            <a:ext cx="1813357" cy="1631659"/>
          </a:xfrm>
          <a:prstGeom prst="rect">
            <a:avLst/>
          </a:prstGeom>
        </p:spPr>
      </p:pic>
      <p:pic>
        <p:nvPicPr>
          <p:cNvPr id="19" name="Picture 3"/>
          <p:cNvPicPr>
            <a:picLocks noChangeAspect="1"/>
          </p:cNvPicPr>
          <p:nvPr/>
        </p:nvPicPr>
        <p:blipFill>
          <a:blip r:embed="rId11"/>
          <a:srcRect/>
          <a:stretch>
            <a:fillRect/>
          </a:stretch>
        </p:blipFill>
        <p:spPr>
          <a:xfrm>
            <a:off x="783415" y="2611938"/>
            <a:ext cx="743414" cy="785853"/>
          </a:xfrm>
          <a:prstGeom prst="rect">
            <a:avLst/>
          </a:prstGeom>
        </p:spPr>
      </p:pic>
      <p:pic>
        <p:nvPicPr>
          <p:cNvPr id="20" name="Picture 4"/>
          <p:cNvPicPr>
            <a:picLocks noChangeAspect="1"/>
          </p:cNvPicPr>
          <p:nvPr/>
        </p:nvPicPr>
        <p:blipFill>
          <a:blip r:embed="rId12"/>
          <a:srcRect/>
          <a:stretch>
            <a:fillRect/>
          </a:stretch>
        </p:blipFill>
        <p:spPr>
          <a:xfrm>
            <a:off x="109858" y="3863727"/>
            <a:ext cx="1826964" cy="1631659"/>
          </a:xfrm>
          <a:prstGeom prst="rect">
            <a:avLst/>
          </a:prstGeom>
        </p:spPr>
      </p:pic>
      <p:pic>
        <p:nvPicPr>
          <p:cNvPr id="21" name="Picture 5"/>
          <p:cNvPicPr>
            <a:picLocks noChangeAspect="1"/>
          </p:cNvPicPr>
          <p:nvPr/>
        </p:nvPicPr>
        <p:blipFill>
          <a:blip r:embed="rId13"/>
          <a:srcRect/>
          <a:stretch>
            <a:fillRect/>
          </a:stretch>
        </p:blipFill>
        <p:spPr>
          <a:xfrm>
            <a:off x="698171" y="4353652"/>
            <a:ext cx="650338" cy="650338"/>
          </a:xfrm>
          <a:prstGeom prst="rect">
            <a:avLst/>
          </a:prstGeom>
        </p:spPr>
      </p:pic>
      <p:pic>
        <p:nvPicPr>
          <p:cNvPr id="22" name="Picture 6"/>
          <p:cNvPicPr>
            <a:picLocks noChangeAspect="1"/>
          </p:cNvPicPr>
          <p:nvPr/>
        </p:nvPicPr>
        <p:blipFill>
          <a:blip r:embed="rId14">
            <a:alphaModFix amt="65000"/>
          </a:blip>
          <a:srcRect/>
          <a:stretch>
            <a:fillRect/>
          </a:stretch>
        </p:blipFill>
        <p:spPr>
          <a:xfrm>
            <a:off x="49140" y="7381860"/>
            <a:ext cx="1826964" cy="1631659"/>
          </a:xfrm>
          <a:prstGeom prst="rect">
            <a:avLst/>
          </a:prstGeom>
        </p:spPr>
      </p:pic>
      <p:pic>
        <p:nvPicPr>
          <p:cNvPr id="23" name="Picture 7"/>
          <p:cNvPicPr>
            <a:picLocks noChangeAspect="1"/>
          </p:cNvPicPr>
          <p:nvPr/>
        </p:nvPicPr>
        <p:blipFill>
          <a:blip r:embed="rId15"/>
          <a:srcRect/>
          <a:stretch>
            <a:fillRect/>
          </a:stretch>
        </p:blipFill>
        <p:spPr>
          <a:xfrm>
            <a:off x="602307" y="7843265"/>
            <a:ext cx="727422" cy="718794"/>
          </a:xfrm>
          <a:prstGeom prst="rect">
            <a:avLst/>
          </a:prstGeom>
        </p:spPr>
      </p:pic>
      <p:pic>
        <p:nvPicPr>
          <p:cNvPr id="24" name="Picture 8"/>
          <p:cNvPicPr>
            <a:picLocks noChangeAspect="1"/>
          </p:cNvPicPr>
          <p:nvPr/>
        </p:nvPicPr>
        <p:blipFill>
          <a:blip r:embed="rId16">
            <a:alphaModFix amt="65000"/>
          </a:blip>
          <a:srcRect/>
          <a:stretch>
            <a:fillRect/>
          </a:stretch>
        </p:blipFill>
        <p:spPr>
          <a:xfrm>
            <a:off x="74845" y="5566780"/>
            <a:ext cx="1826964" cy="1631659"/>
          </a:xfrm>
          <a:prstGeom prst="rect">
            <a:avLst/>
          </a:prstGeom>
        </p:spPr>
      </p:pic>
      <p:pic>
        <p:nvPicPr>
          <p:cNvPr id="26" name="Picture 9"/>
          <p:cNvPicPr>
            <a:picLocks noChangeAspect="1"/>
          </p:cNvPicPr>
          <p:nvPr/>
        </p:nvPicPr>
        <p:blipFill>
          <a:blip r:embed="rId17"/>
          <a:srcRect/>
          <a:stretch>
            <a:fillRect/>
          </a:stretch>
        </p:blipFill>
        <p:spPr>
          <a:xfrm>
            <a:off x="750020" y="6057364"/>
            <a:ext cx="503829" cy="633086"/>
          </a:xfrm>
          <a:prstGeom prst="rect">
            <a:avLst/>
          </a:prstGeom>
        </p:spPr>
      </p:pic>
      <p:pic>
        <p:nvPicPr>
          <p:cNvPr id="27" name="Picture 10"/>
          <p:cNvPicPr>
            <a:picLocks noChangeAspect="1"/>
          </p:cNvPicPr>
          <p:nvPr/>
        </p:nvPicPr>
        <p:blipFill>
          <a:blip r:embed="rId18">
            <a:alphaModFix amt="65000"/>
          </a:blip>
          <a:srcRect/>
          <a:stretch>
            <a:fillRect/>
          </a:stretch>
        </p:blipFill>
        <p:spPr>
          <a:xfrm>
            <a:off x="16224053" y="3702038"/>
            <a:ext cx="1786142" cy="1604445"/>
          </a:xfrm>
          <a:prstGeom prst="rect">
            <a:avLst/>
          </a:prstGeom>
        </p:spPr>
      </p:pic>
      <p:pic>
        <p:nvPicPr>
          <p:cNvPr id="28" name="Picture 11"/>
          <p:cNvPicPr>
            <a:picLocks noChangeAspect="1"/>
          </p:cNvPicPr>
          <p:nvPr/>
        </p:nvPicPr>
        <p:blipFill>
          <a:blip r:embed="rId19"/>
          <a:srcRect/>
          <a:stretch>
            <a:fillRect/>
          </a:stretch>
        </p:blipFill>
        <p:spPr>
          <a:xfrm>
            <a:off x="16764718" y="4116491"/>
            <a:ext cx="776666" cy="776666"/>
          </a:xfrm>
          <a:prstGeom prst="rect">
            <a:avLst/>
          </a:prstGeom>
        </p:spPr>
      </p:pic>
      <p:pic>
        <p:nvPicPr>
          <p:cNvPr id="29" name="Picture 12"/>
          <p:cNvPicPr>
            <a:picLocks noChangeAspect="1"/>
          </p:cNvPicPr>
          <p:nvPr/>
        </p:nvPicPr>
        <p:blipFill>
          <a:blip r:embed="rId20">
            <a:alphaModFix amt="65000"/>
          </a:blip>
          <a:srcRect/>
          <a:stretch>
            <a:fillRect/>
          </a:stretch>
        </p:blipFill>
        <p:spPr>
          <a:xfrm>
            <a:off x="16205642" y="1973931"/>
            <a:ext cx="1786142" cy="1604445"/>
          </a:xfrm>
          <a:prstGeom prst="rect">
            <a:avLst/>
          </a:prstGeom>
        </p:spPr>
      </p:pic>
      <p:pic>
        <p:nvPicPr>
          <p:cNvPr id="30" name="Picture 13"/>
          <p:cNvPicPr>
            <a:picLocks noChangeAspect="1"/>
          </p:cNvPicPr>
          <p:nvPr/>
        </p:nvPicPr>
        <p:blipFill>
          <a:blip r:embed="rId21"/>
          <a:srcRect/>
          <a:stretch>
            <a:fillRect/>
          </a:stretch>
        </p:blipFill>
        <p:spPr>
          <a:xfrm>
            <a:off x="16863332" y="2273197"/>
            <a:ext cx="637493" cy="946282"/>
          </a:xfrm>
          <a:prstGeom prst="rect">
            <a:avLst/>
          </a:prstGeom>
        </p:spPr>
      </p:pic>
      <p:pic>
        <p:nvPicPr>
          <p:cNvPr id="31" name="Picture 14"/>
          <p:cNvPicPr>
            <a:picLocks noChangeAspect="1"/>
          </p:cNvPicPr>
          <p:nvPr/>
        </p:nvPicPr>
        <p:blipFill>
          <a:blip r:embed="rId22">
            <a:alphaModFix amt="65000"/>
          </a:blip>
          <a:srcRect/>
          <a:stretch>
            <a:fillRect/>
          </a:stretch>
        </p:blipFill>
        <p:spPr>
          <a:xfrm>
            <a:off x="16318336" y="7393589"/>
            <a:ext cx="1786142" cy="1604445"/>
          </a:xfrm>
          <a:prstGeom prst="rect">
            <a:avLst/>
          </a:prstGeom>
        </p:spPr>
      </p:pic>
      <p:pic>
        <p:nvPicPr>
          <p:cNvPr id="32" name="Picture 15"/>
          <p:cNvPicPr>
            <a:picLocks noChangeAspect="1"/>
          </p:cNvPicPr>
          <p:nvPr/>
        </p:nvPicPr>
        <p:blipFill>
          <a:blip r:embed="rId23"/>
          <a:srcRect/>
          <a:stretch>
            <a:fillRect/>
          </a:stretch>
        </p:blipFill>
        <p:spPr>
          <a:xfrm>
            <a:off x="16778156" y="7822353"/>
            <a:ext cx="880108" cy="746917"/>
          </a:xfrm>
          <a:prstGeom prst="rect">
            <a:avLst/>
          </a:prstGeom>
        </p:spPr>
      </p:pic>
      <p:pic>
        <p:nvPicPr>
          <p:cNvPr id="33" name="Picture 16"/>
          <p:cNvPicPr>
            <a:picLocks noChangeAspect="1"/>
          </p:cNvPicPr>
          <p:nvPr/>
        </p:nvPicPr>
        <p:blipFill>
          <a:blip r:embed="rId24">
            <a:alphaModFix amt="65000"/>
          </a:blip>
          <a:srcRect/>
          <a:stretch>
            <a:fillRect/>
          </a:stretch>
        </p:blipFill>
        <p:spPr>
          <a:xfrm>
            <a:off x="16272822" y="5480093"/>
            <a:ext cx="1786142" cy="1604445"/>
          </a:xfrm>
          <a:prstGeom prst="rect">
            <a:avLst/>
          </a:prstGeom>
        </p:spPr>
      </p:pic>
      <p:pic>
        <p:nvPicPr>
          <p:cNvPr id="34" name="Picture 17"/>
          <p:cNvPicPr>
            <a:picLocks noChangeAspect="1"/>
          </p:cNvPicPr>
          <p:nvPr/>
        </p:nvPicPr>
        <p:blipFill>
          <a:blip r:embed="rId25"/>
          <a:srcRect/>
          <a:stretch>
            <a:fillRect/>
          </a:stretch>
        </p:blipFill>
        <p:spPr>
          <a:xfrm>
            <a:off x="16742131" y="5794994"/>
            <a:ext cx="844354" cy="974642"/>
          </a:xfrm>
          <a:prstGeom prst="rect">
            <a:avLst/>
          </a:prstGeom>
        </p:spPr>
      </p:pic>
      <p:sp>
        <p:nvSpPr>
          <p:cNvPr id="10" name="Rectangle 9"/>
          <p:cNvSpPr/>
          <p:nvPr/>
        </p:nvSpPr>
        <p:spPr>
          <a:xfrm>
            <a:off x="2580765" y="2278388"/>
            <a:ext cx="12483701" cy="5078313"/>
          </a:xfrm>
          <a:prstGeom prst="rect">
            <a:avLst/>
          </a:prstGeom>
        </p:spPr>
        <p:txBody>
          <a:bodyPr wrap="square" lIns="91440" tIns="45720" rIns="91440" bIns="45720" anchor="t">
            <a:spAutoFit/>
          </a:bodyPr>
          <a:lstStyle/>
          <a:p>
            <a:pPr marL="571500" indent="-571500">
              <a:buFont typeface="Calibri"/>
              <a:buChar char="-"/>
            </a:pPr>
            <a:r>
              <a:rPr lang="en-GB" sz="3600" dirty="0">
                <a:latin typeface="Cabin Regular"/>
              </a:rPr>
              <a:t>Readability checks and testing (Thanks to Lynn Burney) </a:t>
            </a:r>
          </a:p>
          <a:p>
            <a:pPr marL="571500" indent="-571500">
              <a:buFont typeface="Calibri"/>
              <a:buChar char="-"/>
            </a:pPr>
            <a:r>
              <a:rPr lang="en-GB" sz="3600" dirty="0">
                <a:latin typeface="Cabin Regular"/>
              </a:rPr>
              <a:t>Proofread (Thanks to Tracey Wiggham @ Cardiff and Vale) </a:t>
            </a:r>
          </a:p>
          <a:p>
            <a:pPr marL="571500" indent="-571500">
              <a:buFont typeface="Calibri"/>
              <a:buChar char="-"/>
            </a:pPr>
            <a:r>
              <a:rPr lang="en-GB" sz="3600" dirty="0">
                <a:latin typeface="Cabin Regular"/>
              </a:rPr>
              <a:t>Youth / peer review (Thanks to Adele Swart) </a:t>
            </a:r>
          </a:p>
          <a:p>
            <a:pPr marL="571500" indent="-571500">
              <a:buFont typeface="Calibri"/>
              <a:buChar char="-"/>
            </a:pPr>
            <a:r>
              <a:rPr lang="en-GB" sz="3600" dirty="0">
                <a:latin typeface="Cabin Regular"/>
              </a:rPr>
              <a:t>Data collected and </a:t>
            </a:r>
          </a:p>
          <a:p>
            <a:pPr marL="571500" indent="-571500">
              <a:buFont typeface="Calibri"/>
              <a:buChar char="-"/>
            </a:pPr>
            <a:r>
              <a:rPr lang="en-GB" sz="3600" dirty="0">
                <a:latin typeface="Cabin Regular"/>
              </a:rPr>
              <a:t>Reviewed and endorsed by</a:t>
            </a:r>
            <a:endParaRPr lang="en-GB" dirty="0"/>
          </a:p>
          <a:p>
            <a:pPr marL="1028700" lvl="1" indent="-571500">
              <a:buFont typeface="Courier New"/>
              <a:buChar char="o"/>
            </a:pPr>
            <a:r>
              <a:rPr lang="en-GB" sz="3600" dirty="0">
                <a:latin typeface="Cabin Regular"/>
              </a:rPr>
              <a:t>National CYP diabetes network lead dietitians </a:t>
            </a:r>
          </a:p>
          <a:p>
            <a:pPr marL="1028700" lvl="1" indent="-571500">
              <a:buFont typeface="Courier New"/>
              <a:buChar char="o"/>
            </a:pPr>
            <a:r>
              <a:rPr lang="en-GB" sz="3600" dirty="0">
                <a:latin typeface="Cabin Regular"/>
              </a:rPr>
              <a:t>Paediatric specialist diabetes group of the BDA (Thanks to Jenny Brown) </a:t>
            </a:r>
          </a:p>
          <a:p>
            <a:pPr marL="571500" indent="-571500">
              <a:buFont typeface="Calibri"/>
              <a:buChar char="-"/>
            </a:pPr>
            <a:endParaRPr lang="en-GB" sz="3600" b="1" dirty="0">
              <a:latin typeface="Cabin Regular"/>
            </a:endParaRPr>
          </a:p>
        </p:txBody>
      </p:sp>
      <p:pic>
        <p:nvPicPr>
          <p:cNvPr id="17" name="Picture 17" descr="A logo with a group of people under an umbrella&#10;&#10;Description automatically generated">
            <a:extLst>
              <a:ext uri="{FF2B5EF4-FFF2-40B4-BE49-F238E27FC236}">
                <a16:creationId xmlns:a16="http://schemas.microsoft.com/office/drawing/2014/main" id="{B668FD89-33CF-E926-285F-C513F97DB548}"/>
              </a:ext>
            </a:extLst>
          </p:cNvPr>
          <p:cNvPicPr>
            <a:picLocks noChangeAspect="1"/>
          </p:cNvPicPr>
          <p:nvPr/>
        </p:nvPicPr>
        <p:blipFill>
          <a:blip r:embed="rId26"/>
          <a:srcRect/>
          <a:stretch>
            <a:fillRect/>
          </a:stretch>
        </p:blipFill>
        <p:spPr>
          <a:xfrm>
            <a:off x="7425744" y="6371168"/>
            <a:ext cx="2795829" cy="2873184"/>
          </a:xfrm>
          <a:prstGeom prst="rect">
            <a:avLst/>
          </a:prstGeom>
        </p:spPr>
      </p:pic>
    </p:spTree>
    <p:extLst>
      <p:ext uri="{BB962C8B-B14F-4D97-AF65-F5344CB8AC3E}">
        <p14:creationId xmlns:p14="http://schemas.microsoft.com/office/powerpoint/2010/main" val="261005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94" y="296388"/>
            <a:ext cx="18822559" cy="1742586"/>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dirty="0"/>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345515"/>
            </a:xfrm>
            <a:prstGeom prst="rect">
              <a:avLst/>
            </a:prstGeom>
          </p:spPr>
          <p:txBody>
            <a:bodyPr lIns="0" tIns="0" rIns="0" bIns="0" rtlCol="0" anchor="t">
              <a:spAutoFit/>
            </a:bodyPr>
            <a:lstStyle/>
            <a:p>
              <a:pPr>
                <a:lnSpc>
                  <a:spcPts val="14140"/>
                </a:lnSpc>
              </a:pPr>
              <a:r>
                <a:rPr lang="en-US" sz="10450" spc="-492" dirty="0">
                  <a:solidFill>
                    <a:srgbClr val="383838"/>
                  </a:solidFill>
                  <a:latin typeface="Cabin Sketch"/>
                </a:rPr>
                <a:t>WHY-</a:t>
              </a:r>
              <a:r>
                <a:rPr lang="en-US" sz="10450" spc="-492" dirty="0">
                  <a:solidFill>
                    <a:srgbClr val="383838"/>
                  </a:solidFill>
                  <a:latin typeface="Cabin SemiBold"/>
                </a:rPr>
                <a:t>Cardiovascular disease </a:t>
              </a:r>
              <a:endParaRPr lang="en-US" sz="10474" spc="-492" dirty="0">
                <a:solidFill>
                  <a:srgbClr val="383838"/>
                </a:solidFill>
                <a:latin typeface="Cabin Sketch"/>
              </a:endParaRP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dirty="0"/>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dirty="0"/>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sp>
        <p:nvSpPr>
          <p:cNvPr id="10" name="TextBox 9">
            <a:extLst>
              <a:ext uri="{FF2B5EF4-FFF2-40B4-BE49-F238E27FC236}">
                <a16:creationId xmlns:a16="http://schemas.microsoft.com/office/drawing/2014/main" id="{4294AF79-F876-9B58-8D3D-9B0B456DEF4E}"/>
              </a:ext>
            </a:extLst>
          </p:cNvPr>
          <p:cNvSpPr txBox="1"/>
          <p:nvPr/>
        </p:nvSpPr>
        <p:spPr>
          <a:xfrm>
            <a:off x="12298024" y="3676693"/>
            <a:ext cx="579807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t>"The seeds of cardiovascular disease are sown in childhood. </a:t>
            </a:r>
            <a:endParaRPr lang="en-US" dirty="0"/>
          </a:p>
          <a:p>
            <a:pPr algn="ctr"/>
            <a:r>
              <a:rPr lang="en-US" sz="3600" dirty="0"/>
              <a:t>Nutrition in early life is a critical part of CVD risk reduction"</a:t>
            </a:r>
            <a:endParaRPr lang="en-US" dirty="0"/>
          </a:p>
          <a:p>
            <a:pPr algn="ctr"/>
            <a:endParaRPr lang="en-US" sz="3600" dirty="0"/>
          </a:p>
          <a:p>
            <a:pPr algn="ctr"/>
            <a:r>
              <a:rPr lang="en-US" sz="3600" dirty="0"/>
              <a:t>American Heart Association 2021</a:t>
            </a:r>
            <a:endParaRPr lang="en-US" dirty="0">
              <a:cs typeface="Calibri"/>
            </a:endParaRPr>
          </a:p>
        </p:txBody>
      </p:sp>
      <p:pic>
        <p:nvPicPr>
          <p:cNvPr id="17" name="Picture 16" descr="A graph of different colored lines&#10;&#10;Description automatically generated">
            <a:extLst>
              <a:ext uri="{FF2B5EF4-FFF2-40B4-BE49-F238E27FC236}">
                <a16:creationId xmlns:a16="http://schemas.microsoft.com/office/drawing/2014/main" id="{84631E0B-C076-895C-7F66-EAACD53D831E}"/>
              </a:ext>
            </a:extLst>
          </p:cNvPr>
          <p:cNvPicPr>
            <a:picLocks noChangeAspect="1"/>
          </p:cNvPicPr>
          <p:nvPr/>
        </p:nvPicPr>
        <p:blipFill>
          <a:blip r:embed="rId10"/>
          <a:stretch>
            <a:fillRect/>
          </a:stretch>
        </p:blipFill>
        <p:spPr>
          <a:xfrm>
            <a:off x="106559" y="2486739"/>
            <a:ext cx="12134850" cy="6753225"/>
          </a:xfrm>
          <a:prstGeom prst="rect">
            <a:avLst/>
          </a:prstGeom>
        </p:spPr>
      </p:pic>
    </p:spTree>
    <p:extLst>
      <p:ext uri="{BB962C8B-B14F-4D97-AF65-F5344CB8AC3E}">
        <p14:creationId xmlns:p14="http://schemas.microsoft.com/office/powerpoint/2010/main" val="278735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345515"/>
            </a:xfrm>
            <a:prstGeom prst="rect">
              <a:avLst/>
            </a:prstGeom>
          </p:spPr>
          <p:txBody>
            <a:bodyPr lIns="0" tIns="0" rIns="0" bIns="0" rtlCol="0" anchor="t">
              <a:spAutoFit/>
            </a:bodyPr>
            <a:lstStyle/>
            <a:p>
              <a:pPr>
                <a:lnSpc>
                  <a:spcPts val="14140"/>
                </a:lnSpc>
              </a:pPr>
              <a:r>
                <a:rPr lang="en-US" sz="10450" spc="-492" dirty="0">
                  <a:solidFill>
                    <a:srgbClr val="383838"/>
                  </a:solidFill>
                  <a:latin typeface="Cabin Sketch"/>
                </a:rPr>
                <a:t>WHY A CAMPAIGN </a:t>
              </a:r>
              <a:endParaRPr lang="en-US" sz="10450" spc="-492" dirty="0">
                <a:solidFill>
                  <a:srgbClr val="383838"/>
                </a:solidFill>
                <a:latin typeface="Cabin SemiBold"/>
              </a:endParaRP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4F116F9D-B9B9-741B-BB76-B90A389FA0CF}"/>
              </a:ext>
            </a:extLst>
          </p:cNvPr>
          <p:cNvPicPr>
            <a:picLocks noChangeAspect="1"/>
          </p:cNvPicPr>
          <p:nvPr/>
        </p:nvPicPr>
        <p:blipFill>
          <a:blip r:embed="rId10"/>
          <a:stretch>
            <a:fillRect/>
          </a:stretch>
        </p:blipFill>
        <p:spPr>
          <a:xfrm>
            <a:off x="6270788" y="7334888"/>
            <a:ext cx="5746424" cy="1971174"/>
          </a:xfrm>
          <a:prstGeom prst="rect">
            <a:avLst/>
          </a:prstGeom>
        </p:spPr>
      </p:pic>
      <p:sp>
        <p:nvSpPr>
          <p:cNvPr id="18" name="Oval 17">
            <a:extLst>
              <a:ext uri="{FF2B5EF4-FFF2-40B4-BE49-F238E27FC236}">
                <a16:creationId xmlns:a16="http://schemas.microsoft.com/office/drawing/2014/main" id="{E0B278E0-9A98-812A-AD49-A88C67906BCF}"/>
              </a:ext>
            </a:extLst>
          </p:cNvPr>
          <p:cNvSpPr/>
          <p:nvPr/>
        </p:nvSpPr>
        <p:spPr>
          <a:xfrm>
            <a:off x="2205365" y="3159290"/>
            <a:ext cx="4542711" cy="3968419"/>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 </a:t>
            </a:r>
            <a:r>
              <a:rPr lang="en-US" sz="3600" dirty="0"/>
              <a:t>A JOINT TEAM APPOACH</a:t>
            </a:r>
          </a:p>
        </p:txBody>
      </p:sp>
      <p:sp>
        <p:nvSpPr>
          <p:cNvPr id="19" name="Oval 18">
            <a:extLst>
              <a:ext uri="{FF2B5EF4-FFF2-40B4-BE49-F238E27FC236}">
                <a16:creationId xmlns:a16="http://schemas.microsoft.com/office/drawing/2014/main" id="{74DE4789-7CA1-7F81-5263-6ACF30090C5D}"/>
              </a:ext>
            </a:extLst>
          </p:cNvPr>
          <p:cNvSpPr/>
          <p:nvPr/>
        </p:nvSpPr>
        <p:spPr>
          <a:xfrm>
            <a:off x="10726256" y="3246650"/>
            <a:ext cx="4514136" cy="3983065"/>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dirty="0"/>
              <a:t>A WHOLE FAMILY APPROACH </a:t>
            </a:r>
          </a:p>
        </p:txBody>
      </p:sp>
    </p:spTree>
    <p:extLst>
      <p:ext uri="{BB962C8B-B14F-4D97-AF65-F5344CB8AC3E}">
        <p14:creationId xmlns:p14="http://schemas.microsoft.com/office/powerpoint/2010/main" val="3408524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410916"/>
            </a:xfrm>
            <a:prstGeom prst="rect">
              <a:avLst/>
            </a:prstGeom>
          </p:spPr>
          <p:txBody>
            <a:bodyPr lIns="0" tIns="0" rIns="0" bIns="0" rtlCol="0" anchor="t">
              <a:spAutoFit/>
            </a:bodyPr>
            <a:lstStyle/>
            <a:p>
              <a:pPr>
                <a:lnSpc>
                  <a:spcPts val="14140"/>
                </a:lnSpc>
              </a:pPr>
              <a:r>
                <a:rPr lang="en-GB" sz="9600">
                  <a:latin typeface="Cabin Sketch" panose="020B0604020202020204" charset="0"/>
                </a:rPr>
                <a:t>WHAT-</a:t>
              </a:r>
              <a:r>
                <a:rPr lang="en-GB" sz="9600">
                  <a:latin typeface="Cabin SemiBold" panose="020B0604020202020204" charset="0"/>
                </a:rPr>
                <a:t>Topics to cover</a:t>
              </a:r>
              <a:endParaRPr lang="en-US" sz="10474" spc="-492">
                <a:solidFill>
                  <a:srgbClr val="383838"/>
                </a:solidFill>
                <a:latin typeface="Cabin SemiBold" panose="020B0604020202020204" charset="0"/>
              </a:endParaRP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2">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3">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4">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5">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6">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7">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8">
            <a:alphaModFix amt="60000"/>
          </a:blip>
          <a:srcRect r="15262" b="35733"/>
          <a:stretch/>
        </p:blipFill>
        <p:spPr>
          <a:xfrm>
            <a:off x="16258521" y="9859571"/>
            <a:ext cx="2029479" cy="427430"/>
          </a:xfrm>
          <a:prstGeom prst="rect">
            <a:avLst/>
          </a:prstGeom>
        </p:spPr>
      </p:pic>
      <p:pic>
        <p:nvPicPr>
          <p:cNvPr id="18" name="Picture 2"/>
          <p:cNvPicPr>
            <a:picLocks noChangeAspect="1"/>
          </p:cNvPicPr>
          <p:nvPr/>
        </p:nvPicPr>
        <p:blipFill>
          <a:blip r:embed="rId9"/>
          <a:srcRect/>
          <a:stretch>
            <a:fillRect/>
          </a:stretch>
        </p:blipFill>
        <p:spPr>
          <a:xfrm>
            <a:off x="547757" y="2230870"/>
            <a:ext cx="2466499" cy="2216766"/>
          </a:xfrm>
          <a:prstGeom prst="rect">
            <a:avLst/>
          </a:prstGeom>
        </p:spPr>
      </p:pic>
      <p:pic>
        <p:nvPicPr>
          <p:cNvPr id="19" name="Picture 3"/>
          <p:cNvPicPr>
            <a:picLocks noChangeAspect="1"/>
          </p:cNvPicPr>
          <p:nvPr/>
        </p:nvPicPr>
        <p:blipFill>
          <a:blip r:embed="rId10"/>
          <a:srcRect/>
          <a:stretch>
            <a:fillRect/>
          </a:stretch>
        </p:blipFill>
        <p:spPr>
          <a:xfrm>
            <a:off x="1341308" y="2897688"/>
            <a:ext cx="1001949" cy="1071603"/>
          </a:xfrm>
          <a:prstGeom prst="rect">
            <a:avLst/>
          </a:prstGeom>
        </p:spPr>
      </p:pic>
      <p:pic>
        <p:nvPicPr>
          <p:cNvPr id="20" name="Picture 4"/>
          <p:cNvPicPr>
            <a:picLocks noChangeAspect="1"/>
          </p:cNvPicPr>
          <p:nvPr/>
        </p:nvPicPr>
        <p:blipFill>
          <a:blip r:embed="rId11"/>
          <a:srcRect/>
          <a:stretch>
            <a:fillRect/>
          </a:stretch>
        </p:blipFill>
        <p:spPr>
          <a:xfrm>
            <a:off x="2940144" y="2230870"/>
            <a:ext cx="2466499" cy="2216766"/>
          </a:xfrm>
          <a:prstGeom prst="rect">
            <a:avLst/>
          </a:prstGeom>
        </p:spPr>
      </p:pic>
      <p:pic>
        <p:nvPicPr>
          <p:cNvPr id="21" name="Picture 5"/>
          <p:cNvPicPr>
            <a:picLocks noChangeAspect="1"/>
          </p:cNvPicPr>
          <p:nvPr/>
        </p:nvPicPr>
        <p:blipFill>
          <a:blip r:embed="rId12"/>
          <a:srcRect/>
          <a:stretch>
            <a:fillRect/>
          </a:stretch>
        </p:blipFill>
        <p:spPr>
          <a:xfrm>
            <a:off x="3732564" y="2897688"/>
            <a:ext cx="881659" cy="881659"/>
          </a:xfrm>
          <a:prstGeom prst="rect">
            <a:avLst/>
          </a:prstGeom>
        </p:spPr>
      </p:pic>
      <p:pic>
        <p:nvPicPr>
          <p:cNvPr id="22" name="Picture 6"/>
          <p:cNvPicPr>
            <a:picLocks noChangeAspect="1"/>
          </p:cNvPicPr>
          <p:nvPr/>
        </p:nvPicPr>
        <p:blipFill>
          <a:blip r:embed="rId13">
            <a:alphaModFix amt="65000"/>
          </a:blip>
          <a:srcRect/>
          <a:stretch>
            <a:fillRect/>
          </a:stretch>
        </p:blipFill>
        <p:spPr>
          <a:xfrm>
            <a:off x="5233461" y="2170324"/>
            <a:ext cx="2466499" cy="2216766"/>
          </a:xfrm>
          <a:prstGeom prst="rect">
            <a:avLst/>
          </a:prstGeom>
        </p:spPr>
      </p:pic>
      <p:pic>
        <p:nvPicPr>
          <p:cNvPr id="23" name="Picture 7"/>
          <p:cNvPicPr>
            <a:picLocks noChangeAspect="1"/>
          </p:cNvPicPr>
          <p:nvPr/>
        </p:nvPicPr>
        <p:blipFill>
          <a:blip r:embed="rId14"/>
          <a:srcRect/>
          <a:stretch>
            <a:fillRect/>
          </a:stretch>
        </p:blipFill>
        <p:spPr>
          <a:xfrm>
            <a:off x="6031557" y="2863051"/>
            <a:ext cx="985957" cy="977329"/>
          </a:xfrm>
          <a:prstGeom prst="rect">
            <a:avLst/>
          </a:prstGeom>
        </p:spPr>
      </p:pic>
      <p:pic>
        <p:nvPicPr>
          <p:cNvPr id="24" name="Picture 8"/>
          <p:cNvPicPr>
            <a:picLocks noChangeAspect="1"/>
          </p:cNvPicPr>
          <p:nvPr/>
        </p:nvPicPr>
        <p:blipFill>
          <a:blip r:embed="rId15">
            <a:alphaModFix amt="65000"/>
          </a:blip>
          <a:srcRect/>
          <a:stretch>
            <a:fillRect/>
          </a:stretch>
        </p:blipFill>
        <p:spPr>
          <a:xfrm>
            <a:off x="455845" y="4641494"/>
            <a:ext cx="2466499" cy="2216766"/>
          </a:xfrm>
          <a:prstGeom prst="rect">
            <a:avLst/>
          </a:prstGeom>
        </p:spPr>
      </p:pic>
      <p:pic>
        <p:nvPicPr>
          <p:cNvPr id="26" name="Picture 9"/>
          <p:cNvPicPr>
            <a:picLocks noChangeAspect="1"/>
          </p:cNvPicPr>
          <p:nvPr/>
        </p:nvPicPr>
        <p:blipFill>
          <a:blip r:embed="rId16"/>
          <a:srcRect/>
          <a:stretch>
            <a:fillRect/>
          </a:stretch>
        </p:blipFill>
        <p:spPr>
          <a:xfrm>
            <a:off x="1348734" y="5322578"/>
            <a:ext cx="680721" cy="864407"/>
          </a:xfrm>
          <a:prstGeom prst="rect">
            <a:avLst/>
          </a:prstGeom>
        </p:spPr>
      </p:pic>
      <p:pic>
        <p:nvPicPr>
          <p:cNvPr id="27" name="Picture 10"/>
          <p:cNvPicPr>
            <a:picLocks noChangeAspect="1"/>
          </p:cNvPicPr>
          <p:nvPr/>
        </p:nvPicPr>
        <p:blipFill>
          <a:blip r:embed="rId17">
            <a:alphaModFix amt="65000"/>
          </a:blip>
          <a:srcRect/>
          <a:stretch>
            <a:fillRect/>
          </a:stretch>
        </p:blipFill>
        <p:spPr>
          <a:xfrm>
            <a:off x="2848232" y="4572895"/>
            <a:ext cx="2466499" cy="2216766"/>
          </a:xfrm>
          <a:prstGeom prst="rect">
            <a:avLst/>
          </a:prstGeom>
        </p:spPr>
      </p:pic>
      <p:pic>
        <p:nvPicPr>
          <p:cNvPr id="28" name="Picture 11"/>
          <p:cNvPicPr>
            <a:picLocks noChangeAspect="1"/>
          </p:cNvPicPr>
          <p:nvPr/>
        </p:nvPicPr>
        <p:blipFill>
          <a:blip r:embed="rId18"/>
          <a:srcRect/>
          <a:stretch>
            <a:fillRect/>
          </a:stretch>
        </p:blipFill>
        <p:spPr>
          <a:xfrm>
            <a:off x="3593004" y="5218669"/>
            <a:ext cx="1062416" cy="1062416"/>
          </a:xfrm>
          <a:prstGeom prst="rect">
            <a:avLst/>
          </a:prstGeom>
        </p:spPr>
      </p:pic>
      <p:pic>
        <p:nvPicPr>
          <p:cNvPr id="29" name="Picture 12"/>
          <p:cNvPicPr>
            <a:picLocks noChangeAspect="1"/>
          </p:cNvPicPr>
          <p:nvPr/>
        </p:nvPicPr>
        <p:blipFill>
          <a:blip r:embed="rId19">
            <a:alphaModFix amt="65000"/>
          </a:blip>
          <a:srcRect/>
          <a:stretch>
            <a:fillRect/>
          </a:stretch>
        </p:blipFill>
        <p:spPr>
          <a:xfrm>
            <a:off x="5374357" y="4572895"/>
            <a:ext cx="2466499" cy="2216766"/>
          </a:xfrm>
          <a:prstGeom prst="rect">
            <a:avLst/>
          </a:prstGeom>
        </p:spPr>
      </p:pic>
      <p:pic>
        <p:nvPicPr>
          <p:cNvPr id="30" name="Picture 13"/>
          <p:cNvPicPr>
            <a:picLocks noChangeAspect="1"/>
          </p:cNvPicPr>
          <p:nvPr/>
        </p:nvPicPr>
        <p:blipFill>
          <a:blip r:embed="rId20"/>
          <a:srcRect/>
          <a:stretch>
            <a:fillRect/>
          </a:stretch>
        </p:blipFill>
        <p:spPr>
          <a:xfrm>
            <a:off x="6181726" y="4981018"/>
            <a:ext cx="882421" cy="1300067"/>
          </a:xfrm>
          <a:prstGeom prst="rect">
            <a:avLst/>
          </a:prstGeom>
        </p:spPr>
      </p:pic>
      <p:pic>
        <p:nvPicPr>
          <p:cNvPr id="31" name="Picture 14"/>
          <p:cNvPicPr>
            <a:picLocks noChangeAspect="1"/>
          </p:cNvPicPr>
          <p:nvPr/>
        </p:nvPicPr>
        <p:blipFill>
          <a:blip r:embed="rId21">
            <a:alphaModFix amt="65000"/>
          </a:blip>
          <a:srcRect/>
          <a:stretch>
            <a:fillRect/>
          </a:stretch>
        </p:blipFill>
        <p:spPr>
          <a:xfrm>
            <a:off x="1486551" y="6985375"/>
            <a:ext cx="2466499" cy="2216766"/>
          </a:xfrm>
          <a:prstGeom prst="rect">
            <a:avLst/>
          </a:prstGeom>
        </p:spPr>
      </p:pic>
      <p:pic>
        <p:nvPicPr>
          <p:cNvPr id="32" name="Picture 15"/>
          <p:cNvPicPr>
            <a:picLocks noChangeAspect="1"/>
          </p:cNvPicPr>
          <p:nvPr/>
        </p:nvPicPr>
        <p:blipFill>
          <a:blip r:embed="rId22"/>
          <a:srcRect/>
          <a:stretch>
            <a:fillRect/>
          </a:stretch>
        </p:blipFill>
        <p:spPr>
          <a:xfrm>
            <a:off x="2109657" y="7577424"/>
            <a:ext cx="1220286" cy="1032667"/>
          </a:xfrm>
          <a:prstGeom prst="rect">
            <a:avLst/>
          </a:prstGeom>
        </p:spPr>
      </p:pic>
      <p:pic>
        <p:nvPicPr>
          <p:cNvPr id="33" name="Picture 16"/>
          <p:cNvPicPr>
            <a:picLocks noChangeAspect="1"/>
          </p:cNvPicPr>
          <p:nvPr/>
        </p:nvPicPr>
        <p:blipFill>
          <a:blip r:embed="rId23">
            <a:alphaModFix amt="65000"/>
          </a:blip>
          <a:srcRect/>
          <a:stretch>
            <a:fillRect/>
          </a:stretch>
        </p:blipFill>
        <p:spPr>
          <a:xfrm>
            <a:off x="4053608" y="6854415"/>
            <a:ext cx="2466499" cy="2216766"/>
          </a:xfrm>
          <a:prstGeom prst="rect">
            <a:avLst/>
          </a:prstGeom>
        </p:spPr>
      </p:pic>
      <p:pic>
        <p:nvPicPr>
          <p:cNvPr id="34" name="Picture 17"/>
          <p:cNvPicPr>
            <a:picLocks noChangeAspect="1"/>
          </p:cNvPicPr>
          <p:nvPr/>
        </p:nvPicPr>
        <p:blipFill>
          <a:blip r:embed="rId24"/>
          <a:srcRect/>
          <a:stretch>
            <a:fillRect/>
          </a:stretch>
        </p:blipFill>
        <p:spPr>
          <a:xfrm>
            <a:off x="4740631" y="7291781"/>
            <a:ext cx="1170925" cy="1342034"/>
          </a:xfrm>
          <a:prstGeom prst="rect">
            <a:avLst/>
          </a:prstGeom>
        </p:spPr>
      </p:pic>
      <p:sp>
        <p:nvSpPr>
          <p:cNvPr id="10" name="Rectangle 9"/>
          <p:cNvSpPr/>
          <p:nvPr/>
        </p:nvSpPr>
        <p:spPr>
          <a:xfrm>
            <a:off x="8458199" y="2302201"/>
            <a:ext cx="9641673" cy="7294305"/>
          </a:xfrm>
          <a:prstGeom prst="rect">
            <a:avLst/>
          </a:prstGeom>
        </p:spPr>
        <p:txBody>
          <a:bodyPr wrap="square" lIns="91440" tIns="45720" rIns="91440" bIns="45720" anchor="t">
            <a:spAutoFit/>
          </a:bodyPr>
          <a:lstStyle/>
          <a:p>
            <a:r>
              <a:rPr lang="en-GB" sz="3600" b="1" dirty="0">
                <a:latin typeface="Cabin Regular"/>
              </a:rPr>
              <a:t>Year 1</a:t>
            </a:r>
            <a:endParaRPr lang="en-GB" sz="3600" dirty="0">
              <a:latin typeface="Cabin Regular"/>
            </a:endParaRPr>
          </a:p>
          <a:p>
            <a:pPr marL="571500" indent="-571500">
              <a:buFont typeface="Arial"/>
              <a:buChar char="•"/>
            </a:pPr>
            <a:r>
              <a:rPr lang="en-GB" sz="3600" dirty="0">
                <a:latin typeface="Cabin Regular"/>
              </a:rPr>
              <a:t>Salt  </a:t>
            </a:r>
            <a:endParaRPr lang="en-GB" sz="3600" dirty="0">
              <a:latin typeface="Cabin Regular" panose="020B0604020202020204" charset="0"/>
            </a:endParaRPr>
          </a:p>
          <a:p>
            <a:pPr marL="571500" indent="-571500">
              <a:buFont typeface="Arial"/>
              <a:buChar char="•"/>
            </a:pPr>
            <a:r>
              <a:rPr lang="en-GB" sz="3600" dirty="0">
                <a:latin typeface="Cabin Regular"/>
              </a:rPr>
              <a:t>Fibre: Wholegrains, pulse, fruit and vegetables</a:t>
            </a:r>
            <a:endParaRPr lang="en-GB" sz="3600" dirty="0">
              <a:latin typeface="Cabin Regular" panose="020B0604020202020204" charset="0"/>
            </a:endParaRPr>
          </a:p>
          <a:p>
            <a:pPr marL="571500" indent="-571500">
              <a:buFont typeface="Arial"/>
              <a:buChar char="•"/>
            </a:pPr>
            <a:r>
              <a:rPr lang="en-GB" sz="3600" dirty="0">
                <a:latin typeface="Cabin Regular"/>
              </a:rPr>
              <a:t>Lifestyle behaviours: </a:t>
            </a:r>
            <a:endParaRPr lang="en-GB" sz="3600" dirty="0">
              <a:latin typeface="Cabin Regular" panose="020B0604020202020204" charset="0"/>
            </a:endParaRPr>
          </a:p>
          <a:p>
            <a:pPr marL="1028700" lvl="1" indent="-571500">
              <a:buFont typeface="Courier New"/>
              <a:buChar char="o"/>
            </a:pPr>
            <a:r>
              <a:rPr lang="en-GB" sz="3600" dirty="0">
                <a:latin typeface="Cabin Regular"/>
              </a:rPr>
              <a:t>Sleep </a:t>
            </a:r>
            <a:endParaRPr lang="en-GB" sz="3600" dirty="0">
              <a:latin typeface="Cabin Regular" panose="020B0604020202020204" charset="0"/>
            </a:endParaRPr>
          </a:p>
          <a:p>
            <a:pPr marL="1028700" lvl="1" indent="-571500">
              <a:buFont typeface="Courier New"/>
              <a:buChar char="o"/>
            </a:pPr>
            <a:r>
              <a:rPr lang="en-GB" sz="3600" dirty="0">
                <a:latin typeface="Cabin Regular"/>
              </a:rPr>
              <a:t>Meal times</a:t>
            </a:r>
            <a:endParaRPr lang="en-GB" sz="3600" dirty="0">
              <a:latin typeface="Cabin Regular" panose="020B0604020202020204" charset="0"/>
            </a:endParaRPr>
          </a:p>
          <a:p>
            <a:pPr marL="1028700" lvl="1" indent="-571500">
              <a:buFont typeface="Courier New"/>
              <a:buChar char="o"/>
            </a:pPr>
            <a:r>
              <a:rPr lang="en-GB" sz="3600" dirty="0">
                <a:latin typeface="Cabin Regular"/>
              </a:rPr>
              <a:t>Sedentary behaviour </a:t>
            </a:r>
            <a:endParaRPr lang="en-GB" sz="3600" dirty="0">
              <a:latin typeface="Cabin Regular" panose="020B0604020202020204" charset="0"/>
            </a:endParaRPr>
          </a:p>
          <a:p>
            <a:pPr marL="571500" indent="-571500">
              <a:buFont typeface="Arial"/>
              <a:buChar char="•"/>
            </a:pPr>
            <a:r>
              <a:rPr lang="en-GB" sz="3600" dirty="0">
                <a:latin typeface="Cabin Regular"/>
              </a:rPr>
              <a:t>Dietary fat</a:t>
            </a:r>
            <a:endParaRPr lang="en-GB" sz="3600" dirty="0">
              <a:latin typeface="Cabin Regular" panose="020B0604020202020204" charset="0"/>
            </a:endParaRPr>
          </a:p>
          <a:p>
            <a:r>
              <a:rPr lang="en-GB" sz="3600" b="1" dirty="0">
                <a:latin typeface="Cabin Regular"/>
              </a:rPr>
              <a:t>Year 2</a:t>
            </a:r>
          </a:p>
          <a:p>
            <a:pPr marL="571500" indent="-571500">
              <a:buFont typeface="Arial"/>
              <a:buChar char="•"/>
            </a:pPr>
            <a:r>
              <a:rPr lang="en-GB" sz="3600" dirty="0">
                <a:latin typeface="Cabin Regular"/>
              </a:rPr>
              <a:t>Energy balance / Portion sizes</a:t>
            </a:r>
            <a:endParaRPr lang="en-GB" dirty="0">
              <a:latin typeface="Calibri"/>
              <a:ea typeface="Calibri"/>
              <a:cs typeface="Calibri"/>
            </a:endParaRPr>
          </a:p>
          <a:p>
            <a:pPr marL="571500" indent="-571500">
              <a:buFont typeface="Arial"/>
              <a:buChar char="•"/>
            </a:pPr>
            <a:r>
              <a:rPr lang="en-GB" sz="3600" dirty="0">
                <a:latin typeface="Cabin Regular"/>
              </a:rPr>
              <a:t>Movement </a:t>
            </a:r>
            <a:endParaRPr lang="en-GB" sz="3600" dirty="0">
              <a:latin typeface="Cabin Regular" panose="020B0604020202020204" charset="0"/>
            </a:endParaRPr>
          </a:p>
          <a:p>
            <a:pPr marL="571500" indent="-571500">
              <a:buFont typeface="Arial"/>
              <a:buChar char="•"/>
            </a:pPr>
            <a:r>
              <a:rPr lang="en-GB" sz="3600" dirty="0">
                <a:latin typeface="Cabin Regular"/>
              </a:rPr>
              <a:t>Emotional health </a:t>
            </a:r>
            <a:endParaRPr lang="en-GB" sz="3600" dirty="0">
              <a:latin typeface="Cabin Regular" panose="020B0604020202020204" charset="0"/>
            </a:endParaRPr>
          </a:p>
          <a:p>
            <a:pPr marL="571500" indent="-571500">
              <a:buFont typeface="Arial"/>
              <a:buChar char="•"/>
            </a:pPr>
            <a:r>
              <a:rPr lang="en-GB" sz="3600" dirty="0">
                <a:latin typeface="Cabin Regular"/>
              </a:rPr>
              <a:t>Plant friendly eating </a:t>
            </a:r>
            <a:endParaRPr lang="en-GB" sz="3600" dirty="0">
              <a:latin typeface="Cabin Regular" panose="020B0604020202020204" charset="0"/>
            </a:endParaRPr>
          </a:p>
        </p:txBody>
      </p:sp>
    </p:spTree>
    <p:extLst>
      <p:ext uri="{BB962C8B-B14F-4D97-AF65-F5344CB8AC3E}">
        <p14:creationId xmlns:p14="http://schemas.microsoft.com/office/powerpoint/2010/main" val="276698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360645"/>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410916"/>
            </a:xfrm>
            <a:prstGeom prst="rect">
              <a:avLst/>
            </a:prstGeom>
          </p:spPr>
          <p:txBody>
            <a:bodyPr lIns="0" tIns="0" rIns="0" bIns="0" rtlCol="0" anchor="t">
              <a:spAutoFit/>
            </a:bodyPr>
            <a:lstStyle/>
            <a:p>
              <a:pPr>
                <a:lnSpc>
                  <a:spcPts val="14140"/>
                </a:lnSpc>
              </a:pPr>
              <a:r>
                <a:rPr lang="en-GB" sz="9600">
                  <a:latin typeface="Cabin Sketch" panose="020B0604020202020204" charset="0"/>
                </a:rPr>
                <a:t>HOW-</a:t>
              </a:r>
              <a:r>
                <a:rPr lang="en-GB" sz="9600">
                  <a:latin typeface="Cabin SemiBold" panose="020B0604020202020204" charset="0"/>
                </a:rPr>
                <a:t>Work plan</a:t>
              </a:r>
              <a:endParaRPr lang="en-US" sz="10474" spc="-492">
                <a:solidFill>
                  <a:srgbClr val="383838"/>
                </a:solidFill>
                <a:latin typeface="Cabin SemiBold" panose="020B0604020202020204" charset="0"/>
              </a:endParaRP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2">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3">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4">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5">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6">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7">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8">
            <a:alphaModFix amt="60000"/>
          </a:blip>
          <a:srcRect r="15262" b="35733"/>
          <a:stretch/>
        </p:blipFill>
        <p:spPr>
          <a:xfrm>
            <a:off x="16258521" y="9859571"/>
            <a:ext cx="2029479" cy="427430"/>
          </a:xfrm>
          <a:prstGeom prst="rect">
            <a:avLst/>
          </a:prstGeom>
        </p:spPr>
      </p:pic>
      <p:pic>
        <p:nvPicPr>
          <p:cNvPr id="18" name="Picture 2"/>
          <p:cNvPicPr>
            <a:picLocks noChangeAspect="1"/>
          </p:cNvPicPr>
          <p:nvPr/>
        </p:nvPicPr>
        <p:blipFill>
          <a:blip r:embed="rId9"/>
          <a:srcRect/>
          <a:stretch>
            <a:fillRect/>
          </a:stretch>
        </p:blipFill>
        <p:spPr>
          <a:xfrm>
            <a:off x="59460" y="4693342"/>
            <a:ext cx="2466499" cy="2216766"/>
          </a:xfrm>
          <a:prstGeom prst="rect">
            <a:avLst/>
          </a:prstGeom>
        </p:spPr>
      </p:pic>
      <p:pic>
        <p:nvPicPr>
          <p:cNvPr id="19" name="Picture 3"/>
          <p:cNvPicPr>
            <a:picLocks noChangeAspect="1"/>
          </p:cNvPicPr>
          <p:nvPr/>
        </p:nvPicPr>
        <p:blipFill>
          <a:blip r:embed="rId10"/>
          <a:srcRect/>
          <a:stretch>
            <a:fillRect/>
          </a:stretch>
        </p:blipFill>
        <p:spPr>
          <a:xfrm>
            <a:off x="933275" y="5383257"/>
            <a:ext cx="1001949" cy="1071603"/>
          </a:xfrm>
          <a:prstGeom prst="rect">
            <a:avLst/>
          </a:prstGeom>
        </p:spPr>
      </p:pic>
      <p:pic>
        <p:nvPicPr>
          <p:cNvPr id="20" name="Picture 4"/>
          <p:cNvPicPr>
            <a:picLocks noChangeAspect="1"/>
          </p:cNvPicPr>
          <p:nvPr/>
        </p:nvPicPr>
        <p:blipFill>
          <a:blip r:embed="rId11"/>
          <a:srcRect/>
          <a:stretch>
            <a:fillRect/>
          </a:stretch>
        </p:blipFill>
        <p:spPr>
          <a:xfrm>
            <a:off x="2532111" y="4716439"/>
            <a:ext cx="2466499" cy="2216766"/>
          </a:xfrm>
          <a:prstGeom prst="rect">
            <a:avLst/>
          </a:prstGeom>
        </p:spPr>
      </p:pic>
      <p:pic>
        <p:nvPicPr>
          <p:cNvPr id="21" name="Picture 5"/>
          <p:cNvPicPr>
            <a:picLocks noChangeAspect="1"/>
          </p:cNvPicPr>
          <p:nvPr/>
        </p:nvPicPr>
        <p:blipFill>
          <a:blip r:embed="rId12"/>
          <a:srcRect/>
          <a:stretch>
            <a:fillRect/>
          </a:stretch>
        </p:blipFill>
        <p:spPr>
          <a:xfrm>
            <a:off x="3324531" y="5383257"/>
            <a:ext cx="881659" cy="881659"/>
          </a:xfrm>
          <a:prstGeom prst="rect">
            <a:avLst/>
          </a:prstGeom>
        </p:spPr>
      </p:pic>
      <p:pic>
        <p:nvPicPr>
          <p:cNvPr id="22" name="Picture 6"/>
          <p:cNvPicPr>
            <a:picLocks noChangeAspect="1"/>
          </p:cNvPicPr>
          <p:nvPr/>
        </p:nvPicPr>
        <p:blipFill>
          <a:blip r:embed="rId13">
            <a:alphaModFix amt="65000"/>
          </a:blip>
          <a:srcRect/>
          <a:stretch>
            <a:fillRect/>
          </a:stretch>
        </p:blipFill>
        <p:spPr>
          <a:xfrm>
            <a:off x="2716167" y="7205793"/>
            <a:ext cx="2466499" cy="2216766"/>
          </a:xfrm>
          <a:prstGeom prst="rect">
            <a:avLst/>
          </a:prstGeom>
        </p:spPr>
      </p:pic>
      <p:pic>
        <p:nvPicPr>
          <p:cNvPr id="23" name="Picture 7"/>
          <p:cNvPicPr>
            <a:picLocks noChangeAspect="1"/>
          </p:cNvPicPr>
          <p:nvPr/>
        </p:nvPicPr>
        <p:blipFill>
          <a:blip r:embed="rId14"/>
          <a:srcRect/>
          <a:stretch>
            <a:fillRect/>
          </a:stretch>
        </p:blipFill>
        <p:spPr>
          <a:xfrm>
            <a:off x="3441823" y="7898520"/>
            <a:ext cx="985957" cy="977329"/>
          </a:xfrm>
          <a:prstGeom prst="rect">
            <a:avLst/>
          </a:prstGeom>
        </p:spPr>
      </p:pic>
      <p:pic>
        <p:nvPicPr>
          <p:cNvPr id="24" name="Picture 8"/>
          <p:cNvPicPr>
            <a:picLocks noChangeAspect="1"/>
          </p:cNvPicPr>
          <p:nvPr/>
        </p:nvPicPr>
        <p:blipFill>
          <a:blip r:embed="rId15">
            <a:alphaModFix amt="65000"/>
          </a:blip>
          <a:srcRect/>
          <a:stretch>
            <a:fillRect/>
          </a:stretch>
        </p:blipFill>
        <p:spPr>
          <a:xfrm>
            <a:off x="142105" y="7240962"/>
            <a:ext cx="2466499" cy="2216766"/>
          </a:xfrm>
          <a:prstGeom prst="rect">
            <a:avLst/>
          </a:prstGeom>
        </p:spPr>
      </p:pic>
      <p:pic>
        <p:nvPicPr>
          <p:cNvPr id="26" name="Picture 9"/>
          <p:cNvPicPr>
            <a:picLocks noChangeAspect="1"/>
          </p:cNvPicPr>
          <p:nvPr/>
        </p:nvPicPr>
        <p:blipFill>
          <a:blip r:embed="rId16"/>
          <a:srcRect/>
          <a:stretch>
            <a:fillRect/>
          </a:stretch>
        </p:blipFill>
        <p:spPr>
          <a:xfrm>
            <a:off x="1019468" y="7922046"/>
            <a:ext cx="680721" cy="864407"/>
          </a:xfrm>
          <a:prstGeom prst="rect">
            <a:avLst/>
          </a:prstGeom>
        </p:spPr>
      </p:pic>
      <p:sp>
        <p:nvSpPr>
          <p:cNvPr id="10" name="Rectangle 9"/>
          <p:cNvSpPr/>
          <p:nvPr/>
        </p:nvSpPr>
        <p:spPr>
          <a:xfrm>
            <a:off x="5230221" y="2567620"/>
            <a:ext cx="7565989" cy="6186309"/>
          </a:xfrm>
          <a:prstGeom prst="rect">
            <a:avLst/>
          </a:prstGeom>
        </p:spPr>
        <p:txBody>
          <a:bodyPr wrap="square" lIns="91440" tIns="45720" rIns="91440" bIns="45720" anchor="t">
            <a:spAutoFit/>
          </a:bodyPr>
          <a:lstStyle/>
          <a:p>
            <a:pPr marL="571500" indent="-571500" algn="ctr">
              <a:buFont typeface="Arial" panose="020B0604020202020204" pitchFamily="34" charset="0"/>
              <a:buChar char="•"/>
            </a:pPr>
            <a:r>
              <a:rPr lang="en-GB" sz="3600" dirty="0">
                <a:latin typeface="Cabin Regular"/>
              </a:rPr>
              <a:t>Eating habits questionnaire before and after the project</a:t>
            </a:r>
          </a:p>
          <a:p>
            <a:pPr marL="571500" indent="-571500" algn="ctr">
              <a:buFont typeface="Arial" panose="020B0604020202020204" pitchFamily="34" charset="0"/>
              <a:buChar char="•"/>
            </a:pPr>
            <a:endParaRPr lang="en-GB" sz="3600" dirty="0">
              <a:latin typeface="Cabin Regular"/>
            </a:endParaRPr>
          </a:p>
          <a:p>
            <a:pPr algn="ctr"/>
            <a:endParaRPr lang="en-GB" sz="3600" dirty="0">
              <a:latin typeface="Cabin Regular"/>
            </a:endParaRPr>
          </a:p>
          <a:p>
            <a:pPr marL="571500" indent="-571500" algn="ctr">
              <a:buFont typeface="Arial" panose="020B0604020202020204" pitchFamily="34" charset="0"/>
              <a:buChar char="•"/>
            </a:pPr>
            <a:r>
              <a:rPr lang="en-GB" sz="3600" dirty="0">
                <a:latin typeface="Cabin Regular"/>
              </a:rPr>
              <a:t>3 months per campaign topic</a:t>
            </a:r>
          </a:p>
          <a:p>
            <a:pPr marL="571500" indent="-571500" algn="ctr">
              <a:buFont typeface="Arial" panose="020B0604020202020204" pitchFamily="34" charset="0"/>
              <a:buChar char="•"/>
            </a:pPr>
            <a:r>
              <a:rPr lang="en-GB" sz="3600" dirty="0">
                <a:latin typeface="Cabin Regular"/>
              </a:rPr>
              <a:t>1 team educational session to kick off each topic</a:t>
            </a:r>
          </a:p>
          <a:p>
            <a:pPr marL="571500" indent="-571500" algn="ctr">
              <a:buFont typeface="Arial" panose="020B0604020202020204" pitchFamily="34" charset="0"/>
              <a:buChar char="•"/>
            </a:pPr>
            <a:r>
              <a:rPr lang="en-GB" sz="3600" dirty="0">
                <a:latin typeface="Cabin Regular"/>
                <a:ea typeface="+mn-lt"/>
                <a:cs typeface="+mn-lt"/>
              </a:rPr>
              <a:t>Newsletter / </a:t>
            </a:r>
            <a:r>
              <a:rPr lang="en-GB" sz="3600" dirty="0" err="1">
                <a:latin typeface="Cabin Regular"/>
                <a:ea typeface="+mn-lt"/>
                <a:cs typeface="+mn-lt"/>
              </a:rPr>
              <a:t>digibete</a:t>
            </a:r>
            <a:r>
              <a:rPr lang="en-GB" sz="3600" dirty="0">
                <a:latin typeface="Cabin Regular"/>
                <a:ea typeface="+mn-lt"/>
                <a:cs typeface="+mn-lt"/>
              </a:rPr>
              <a:t> post each month</a:t>
            </a:r>
          </a:p>
          <a:p>
            <a:pPr marL="571500" indent="-571500" algn="ctr">
              <a:buFont typeface="Arial" panose="020B0604020202020204" pitchFamily="34" charset="0"/>
              <a:buChar char="•"/>
            </a:pPr>
            <a:r>
              <a:rPr lang="en-GB" sz="3600" dirty="0">
                <a:latin typeface="Cabin Regular"/>
              </a:rPr>
              <a:t>1 poster per topic</a:t>
            </a:r>
          </a:p>
          <a:p>
            <a:pPr marL="571500" indent="-571500" algn="ctr">
              <a:buFont typeface="Arial" panose="020B0604020202020204" pitchFamily="34" charset="0"/>
              <a:buChar char="•"/>
            </a:pPr>
            <a:r>
              <a:rPr lang="en-GB" sz="3600" dirty="0" err="1">
                <a:latin typeface="Cabin Regular"/>
              </a:rPr>
              <a:t>Powerpoint</a:t>
            </a:r>
            <a:r>
              <a:rPr lang="en-GB" sz="3600" dirty="0">
                <a:latin typeface="Cabin Regular"/>
              </a:rPr>
              <a:t> for clinic / GP screens</a:t>
            </a:r>
          </a:p>
        </p:txBody>
      </p:sp>
      <p:sp>
        <p:nvSpPr>
          <p:cNvPr id="8" name="Left Brace 7"/>
          <p:cNvSpPr/>
          <p:nvPr/>
        </p:nvSpPr>
        <p:spPr>
          <a:xfrm>
            <a:off x="5136869" y="5047402"/>
            <a:ext cx="429101" cy="4207713"/>
          </a:xfrm>
          <a:prstGeom prst="leftBrace">
            <a:avLst/>
          </a:prstGeom>
          <a:no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Left Brace 34"/>
          <p:cNvSpPr/>
          <p:nvPr/>
        </p:nvSpPr>
        <p:spPr>
          <a:xfrm rot="10800000">
            <a:off x="12391053" y="5085861"/>
            <a:ext cx="532376" cy="4207713"/>
          </a:xfrm>
          <a:prstGeom prst="leftBrac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pic>
        <p:nvPicPr>
          <p:cNvPr id="36" name="Picture 14"/>
          <p:cNvPicPr>
            <a:picLocks noChangeAspect="1"/>
          </p:cNvPicPr>
          <p:nvPr/>
        </p:nvPicPr>
        <p:blipFill>
          <a:blip r:embed="rId17">
            <a:alphaModFix amt="65000"/>
          </a:blip>
          <a:srcRect/>
          <a:stretch>
            <a:fillRect/>
          </a:stretch>
        </p:blipFill>
        <p:spPr>
          <a:xfrm>
            <a:off x="12848030" y="4765457"/>
            <a:ext cx="2466499" cy="2216766"/>
          </a:xfrm>
          <a:prstGeom prst="rect">
            <a:avLst/>
          </a:prstGeom>
        </p:spPr>
      </p:pic>
      <p:pic>
        <p:nvPicPr>
          <p:cNvPr id="37" name="Picture 15"/>
          <p:cNvPicPr>
            <a:picLocks noChangeAspect="1"/>
          </p:cNvPicPr>
          <p:nvPr/>
        </p:nvPicPr>
        <p:blipFill>
          <a:blip r:embed="rId18"/>
          <a:srcRect/>
          <a:stretch>
            <a:fillRect/>
          </a:stretch>
        </p:blipFill>
        <p:spPr>
          <a:xfrm>
            <a:off x="13471136" y="5357506"/>
            <a:ext cx="1220286" cy="1032667"/>
          </a:xfrm>
          <a:prstGeom prst="rect">
            <a:avLst/>
          </a:prstGeom>
        </p:spPr>
      </p:pic>
      <p:pic>
        <p:nvPicPr>
          <p:cNvPr id="38" name="Picture 16"/>
          <p:cNvPicPr>
            <a:picLocks noChangeAspect="1"/>
          </p:cNvPicPr>
          <p:nvPr/>
        </p:nvPicPr>
        <p:blipFill>
          <a:blip r:embed="rId19">
            <a:alphaModFix amt="65000"/>
          </a:blip>
          <a:srcRect/>
          <a:stretch>
            <a:fillRect/>
          </a:stretch>
        </p:blipFill>
        <p:spPr>
          <a:xfrm>
            <a:off x="15440772" y="4711553"/>
            <a:ext cx="2466499" cy="2216766"/>
          </a:xfrm>
          <a:prstGeom prst="rect">
            <a:avLst/>
          </a:prstGeom>
        </p:spPr>
      </p:pic>
      <p:pic>
        <p:nvPicPr>
          <p:cNvPr id="39" name="Picture 17"/>
          <p:cNvPicPr>
            <a:picLocks noChangeAspect="1"/>
          </p:cNvPicPr>
          <p:nvPr/>
        </p:nvPicPr>
        <p:blipFill>
          <a:blip r:embed="rId20"/>
          <a:srcRect/>
          <a:stretch>
            <a:fillRect/>
          </a:stretch>
        </p:blipFill>
        <p:spPr>
          <a:xfrm>
            <a:off x="16089267" y="5158325"/>
            <a:ext cx="1170925" cy="1342034"/>
          </a:xfrm>
          <a:prstGeom prst="rect">
            <a:avLst/>
          </a:prstGeom>
        </p:spPr>
      </p:pic>
      <p:pic>
        <p:nvPicPr>
          <p:cNvPr id="40" name="Picture 10"/>
          <p:cNvPicPr>
            <a:picLocks noChangeAspect="1"/>
          </p:cNvPicPr>
          <p:nvPr/>
        </p:nvPicPr>
        <p:blipFill>
          <a:blip r:embed="rId21">
            <a:alphaModFix amt="65000"/>
          </a:blip>
          <a:srcRect/>
          <a:stretch>
            <a:fillRect/>
          </a:stretch>
        </p:blipFill>
        <p:spPr>
          <a:xfrm>
            <a:off x="12923609" y="7196370"/>
            <a:ext cx="2466499" cy="2216766"/>
          </a:xfrm>
          <a:prstGeom prst="rect">
            <a:avLst/>
          </a:prstGeom>
        </p:spPr>
      </p:pic>
      <p:pic>
        <p:nvPicPr>
          <p:cNvPr id="41" name="Picture 11"/>
          <p:cNvPicPr>
            <a:picLocks noChangeAspect="1"/>
          </p:cNvPicPr>
          <p:nvPr/>
        </p:nvPicPr>
        <p:blipFill>
          <a:blip r:embed="rId22"/>
          <a:srcRect/>
          <a:stretch>
            <a:fillRect/>
          </a:stretch>
        </p:blipFill>
        <p:spPr>
          <a:xfrm>
            <a:off x="13668381" y="7842144"/>
            <a:ext cx="1062416" cy="1062416"/>
          </a:xfrm>
          <a:prstGeom prst="rect">
            <a:avLst/>
          </a:prstGeom>
        </p:spPr>
      </p:pic>
      <p:grpSp>
        <p:nvGrpSpPr>
          <p:cNvPr id="17" name="Group 16">
            <a:extLst>
              <a:ext uri="{FF2B5EF4-FFF2-40B4-BE49-F238E27FC236}">
                <a16:creationId xmlns:a16="http://schemas.microsoft.com/office/drawing/2014/main" id="{4B565622-27E1-1466-62D8-10B2CF377664}"/>
              </a:ext>
            </a:extLst>
          </p:cNvPr>
          <p:cNvGrpSpPr/>
          <p:nvPr/>
        </p:nvGrpSpPr>
        <p:grpSpPr>
          <a:xfrm>
            <a:off x="15390109" y="7177194"/>
            <a:ext cx="2466499" cy="2216766"/>
            <a:chOff x="15390109" y="7177194"/>
            <a:chExt cx="2466499" cy="2216766"/>
          </a:xfrm>
        </p:grpSpPr>
        <p:pic>
          <p:nvPicPr>
            <p:cNvPr id="42" name="Picture 12"/>
            <p:cNvPicPr>
              <a:picLocks noChangeAspect="1"/>
            </p:cNvPicPr>
            <p:nvPr/>
          </p:nvPicPr>
          <p:blipFill>
            <a:blip r:embed="rId23">
              <a:alphaModFix amt="65000"/>
            </a:blip>
            <a:srcRect/>
            <a:stretch>
              <a:fillRect/>
            </a:stretch>
          </p:blipFill>
          <p:spPr>
            <a:xfrm>
              <a:off x="15390109" y="7177194"/>
              <a:ext cx="2466499" cy="2216766"/>
            </a:xfrm>
            <a:prstGeom prst="rect">
              <a:avLst/>
            </a:prstGeom>
          </p:spPr>
        </p:pic>
        <p:pic>
          <p:nvPicPr>
            <p:cNvPr id="43" name="Picture 13"/>
            <p:cNvPicPr>
              <a:picLocks noChangeAspect="1"/>
            </p:cNvPicPr>
            <p:nvPr/>
          </p:nvPicPr>
          <p:blipFill>
            <a:blip r:embed="rId24"/>
            <a:srcRect/>
            <a:stretch>
              <a:fillRect/>
            </a:stretch>
          </p:blipFill>
          <p:spPr>
            <a:xfrm>
              <a:off x="16257103" y="7604493"/>
              <a:ext cx="882421" cy="1300067"/>
            </a:xfrm>
            <a:prstGeom prst="rect">
              <a:avLst/>
            </a:prstGeom>
          </p:spPr>
        </p:pic>
      </p:grpSp>
      <p:sp>
        <p:nvSpPr>
          <p:cNvPr id="44" name="Rectangle 43"/>
          <p:cNvSpPr/>
          <p:nvPr/>
        </p:nvSpPr>
        <p:spPr>
          <a:xfrm>
            <a:off x="37678" y="3553585"/>
            <a:ext cx="4911029" cy="1200329"/>
          </a:xfrm>
          <a:prstGeom prst="rect">
            <a:avLst/>
          </a:prstGeom>
        </p:spPr>
        <p:txBody>
          <a:bodyPr wrap="square">
            <a:spAutoFit/>
          </a:bodyPr>
          <a:lstStyle/>
          <a:p>
            <a:pPr algn="ctr"/>
            <a:r>
              <a:rPr lang="en-GB" sz="3600">
                <a:latin typeface="Cabin SemiBold" panose="020B0604020202020204" charset="0"/>
              </a:rPr>
              <a:t>YEAR  1</a:t>
            </a:r>
          </a:p>
          <a:p>
            <a:endParaRPr lang="en-GB" sz="3600">
              <a:latin typeface="Cabin SemiBold" panose="020B0604020202020204" charset="0"/>
            </a:endParaRPr>
          </a:p>
        </p:txBody>
      </p:sp>
      <p:sp>
        <p:nvSpPr>
          <p:cNvPr id="45" name="Rectangle 44"/>
          <p:cNvSpPr/>
          <p:nvPr/>
        </p:nvSpPr>
        <p:spPr>
          <a:xfrm>
            <a:off x="12799733" y="3553585"/>
            <a:ext cx="4911029" cy="1200329"/>
          </a:xfrm>
          <a:prstGeom prst="rect">
            <a:avLst/>
          </a:prstGeom>
        </p:spPr>
        <p:txBody>
          <a:bodyPr wrap="square">
            <a:spAutoFit/>
          </a:bodyPr>
          <a:lstStyle/>
          <a:p>
            <a:pPr algn="ctr"/>
            <a:r>
              <a:rPr lang="en-GB" sz="3600" dirty="0">
                <a:latin typeface="Cabin SemiBold" panose="020B0604020202020204" charset="0"/>
              </a:rPr>
              <a:t>YEAR  2</a:t>
            </a:r>
          </a:p>
          <a:p>
            <a:endParaRPr lang="en-GB" sz="3600" dirty="0">
              <a:latin typeface="Cabin SemiBold" panose="020B0604020202020204" charset="0"/>
            </a:endParaRPr>
          </a:p>
        </p:txBody>
      </p:sp>
    </p:spTree>
    <p:extLst>
      <p:ext uri="{BB962C8B-B14F-4D97-AF65-F5344CB8AC3E}">
        <p14:creationId xmlns:p14="http://schemas.microsoft.com/office/powerpoint/2010/main" val="161589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8" y="266700"/>
            <a:ext cx="14888858"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410916"/>
            </a:xfrm>
            <a:prstGeom prst="rect">
              <a:avLst/>
            </a:prstGeom>
          </p:spPr>
          <p:txBody>
            <a:bodyPr lIns="0" tIns="0" rIns="0" bIns="0" rtlCol="0" anchor="t">
              <a:spAutoFit/>
            </a:bodyPr>
            <a:lstStyle/>
            <a:p>
              <a:pPr>
                <a:lnSpc>
                  <a:spcPts val="14140"/>
                </a:lnSpc>
              </a:pPr>
              <a:r>
                <a:rPr lang="en-GB" sz="9600">
                  <a:latin typeface="Cabin Sketch" panose="020B0604020202020204" charset="0"/>
                </a:rPr>
                <a:t>HOW-</a:t>
              </a:r>
              <a:r>
                <a:rPr lang="en-GB" sz="9600">
                  <a:latin typeface="Cabin SemiBold" panose="020B0604020202020204" charset="0"/>
                </a:rPr>
                <a:t>Work plan</a:t>
              </a:r>
              <a:endParaRPr lang="en-US" sz="10474" spc="-492">
                <a:solidFill>
                  <a:srgbClr val="383838"/>
                </a:solidFill>
                <a:latin typeface="Cabin SemiBold" panose="020B0604020202020204" charset="0"/>
              </a:endParaRP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2">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3">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4">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5">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6">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7">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8">
            <a:alphaModFix amt="60000"/>
          </a:blip>
          <a:srcRect r="15262" b="35733"/>
          <a:stretch/>
        </p:blipFill>
        <p:spPr>
          <a:xfrm>
            <a:off x="16258521" y="9859571"/>
            <a:ext cx="2029479" cy="427430"/>
          </a:xfrm>
          <a:prstGeom prst="rect">
            <a:avLst/>
          </a:prstGeom>
        </p:spPr>
      </p:pic>
      <p:pic>
        <p:nvPicPr>
          <p:cNvPr id="37" name="Picture 15"/>
          <p:cNvPicPr>
            <a:picLocks noChangeAspect="1"/>
          </p:cNvPicPr>
          <p:nvPr/>
        </p:nvPicPr>
        <p:blipFill>
          <a:blip r:embed="rId9"/>
          <a:srcRect/>
          <a:stretch>
            <a:fillRect/>
          </a:stretch>
        </p:blipFill>
        <p:spPr>
          <a:xfrm>
            <a:off x="13503333" y="4389239"/>
            <a:ext cx="1220286" cy="1032667"/>
          </a:xfrm>
          <a:prstGeom prst="rect">
            <a:avLst/>
          </a:prstGeom>
        </p:spPr>
      </p:pic>
      <p:sp>
        <p:nvSpPr>
          <p:cNvPr id="44" name="Rectangle 43"/>
          <p:cNvSpPr/>
          <p:nvPr/>
        </p:nvSpPr>
        <p:spPr>
          <a:xfrm>
            <a:off x="234804" y="2373296"/>
            <a:ext cx="16932008" cy="5620648"/>
          </a:xfrm>
          <a:prstGeom prst="rect">
            <a:avLst/>
          </a:prstGeom>
        </p:spPr>
        <p:txBody>
          <a:bodyPr wrap="square" lIns="91440" tIns="45720" rIns="91440" bIns="45720" anchor="t">
            <a:spAutoFit/>
          </a:bodyPr>
          <a:lstStyle/>
          <a:p>
            <a:pPr algn="ctr"/>
            <a:r>
              <a:rPr lang="en-GB" sz="3600" dirty="0">
                <a:latin typeface="Cabin SemiBold"/>
              </a:rPr>
              <a:t>Eating and lifestyle habits questionnaire (Survey Monkey) at the beginning and at the end of the project to evaluate the impact</a:t>
            </a:r>
          </a:p>
          <a:p>
            <a:pPr algn="ctr"/>
            <a:endParaRPr lang="en-GB" sz="3600" dirty="0">
              <a:latin typeface="Cabin SemiBold" panose="020B0604020202020204" charset="0"/>
            </a:endParaRPr>
          </a:p>
          <a:p>
            <a:pPr marL="571500" indent="-571500">
              <a:buFont typeface="Arial" panose="020B0604020202020204" pitchFamily="34" charset="0"/>
              <a:buChar char="•"/>
            </a:pPr>
            <a:r>
              <a:rPr lang="en-GB" sz="3600" dirty="0">
                <a:latin typeface="Cabin SemiBold"/>
              </a:rPr>
              <a:t>Vegetable and fruit frequency of consumption</a:t>
            </a:r>
          </a:p>
          <a:p>
            <a:pPr marL="571500" indent="-571500">
              <a:buFont typeface="Arial" panose="020B0604020202020204" pitchFamily="34" charset="0"/>
              <a:buChar char="•"/>
            </a:pPr>
            <a:r>
              <a:rPr lang="en-GB" sz="3600" dirty="0">
                <a:latin typeface="Cabin SemiBold"/>
              </a:rPr>
              <a:t>Wholegrains &amp; pulses consumption</a:t>
            </a:r>
          </a:p>
          <a:p>
            <a:pPr marL="571500" indent="-571500">
              <a:buFont typeface="Arial" panose="020B0604020202020204" pitchFamily="34" charset="0"/>
              <a:buChar char="•"/>
            </a:pPr>
            <a:r>
              <a:rPr lang="en-GB" sz="3600" dirty="0">
                <a:latin typeface="Cabin SemiBold"/>
              </a:rPr>
              <a:t>Processed meats consumption</a:t>
            </a:r>
          </a:p>
          <a:p>
            <a:pPr marL="571500" indent="-571500">
              <a:buFont typeface="Arial" panose="020B0604020202020204" pitchFamily="34" charset="0"/>
              <a:buChar char="•"/>
            </a:pPr>
            <a:r>
              <a:rPr lang="en-GB" sz="3600" dirty="0">
                <a:latin typeface="Cabin SemiBold"/>
              </a:rPr>
              <a:t>High sugar and fat foods</a:t>
            </a:r>
          </a:p>
          <a:p>
            <a:pPr marL="571500" indent="-571500">
              <a:buFont typeface="Arial" panose="020B0604020202020204" pitchFamily="34" charset="0"/>
              <a:buChar char="•"/>
            </a:pPr>
            <a:r>
              <a:rPr lang="en-GB" sz="3600" dirty="0">
                <a:latin typeface="Cabin SemiBold"/>
              </a:rPr>
              <a:t>Snacks and mealtimes</a:t>
            </a:r>
          </a:p>
          <a:p>
            <a:pPr marL="571500" indent="-571500">
              <a:buFont typeface="Arial" panose="020B0604020202020204" pitchFamily="34" charset="0"/>
              <a:buChar char="•"/>
            </a:pPr>
            <a:r>
              <a:rPr lang="en-GB" sz="3600" dirty="0">
                <a:latin typeface="Cabin SemiBold"/>
              </a:rPr>
              <a:t>Exercise, sleep and screen times</a:t>
            </a:r>
          </a:p>
          <a:p>
            <a:endParaRPr lang="en-GB" sz="3600" dirty="0">
              <a:latin typeface="Cabin SemiBold" panose="020B0604020202020204" charset="0"/>
            </a:endParaRPr>
          </a:p>
        </p:txBody>
      </p:sp>
      <p:pic>
        <p:nvPicPr>
          <p:cNvPr id="1026" name="Picture 2" descr="How to Write the Perfect Initial Client Questionnaire • Fitness Business  Blo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64188" y="4389239"/>
            <a:ext cx="5212294" cy="36085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24202" y="7997751"/>
            <a:ext cx="9144000" cy="1815882"/>
          </a:xfrm>
          <a:prstGeom prst="rect">
            <a:avLst/>
          </a:prstGeom>
        </p:spPr>
        <p:txBody>
          <a:bodyPr>
            <a:spAutoFit/>
          </a:bodyPr>
          <a:lstStyle/>
          <a:p>
            <a:pPr algn="ctr"/>
            <a:r>
              <a:rPr lang="en-GB" sz="2800">
                <a:latin typeface="Cabin SemiBold" panose="020B0604020202020204" charset="0"/>
              </a:rPr>
              <a:t>Link to the questionnaire can be found on </a:t>
            </a:r>
            <a:r>
              <a:rPr lang="en-GB" sz="2800">
                <a:hlinkClick r:id="rId11"/>
              </a:rPr>
              <a:t>South East Coast &amp; London and North West Health Promotion Project - National Network (cypdiabetesnetwork.nhs.uk)</a:t>
            </a:r>
            <a:endParaRPr lang="en-GB" sz="2800">
              <a:latin typeface="Cabin SemiBold" panose="020B0604020202020204" charset="0"/>
            </a:endParaRPr>
          </a:p>
          <a:p>
            <a:endParaRPr lang="en-GB" sz="2800">
              <a:latin typeface="Cabin SemiBold" panose="020B0604020202020204" charset="0"/>
            </a:endParaRPr>
          </a:p>
        </p:txBody>
      </p:sp>
    </p:spTree>
    <p:extLst>
      <p:ext uri="{BB962C8B-B14F-4D97-AF65-F5344CB8AC3E}">
        <p14:creationId xmlns:p14="http://schemas.microsoft.com/office/powerpoint/2010/main" val="378900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8" y="287866"/>
            <a:ext cx="18466025" cy="1772274"/>
            <a:chOff x="-5098" y="-510996"/>
            <a:chExt cx="3598039" cy="521320"/>
          </a:xfrm>
          <a:solidFill>
            <a:schemeClr val="accent6">
              <a:lumMod val="60000"/>
              <a:lumOff val="40000"/>
            </a:schemeClr>
          </a:solidFill>
        </p:grpSpPr>
        <p:sp>
          <p:nvSpPr>
            <p:cNvPr id="3" name="Freeform 3"/>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p:cNvGrpSpPr/>
          <p:nvPr/>
        </p:nvGrpSpPr>
        <p:grpSpPr>
          <a:xfrm>
            <a:off x="228600" y="297540"/>
            <a:ext cx="17871273" cy="5091622"/>
            <a:chOff x="-192607" y="-2563720"/>
            <a:chExt cx="23828365" cy="6788829"/>
          </a:xfrm>
        </p:grpSpPr>
        <p:sp>
          <p:nvSpPr>
            <p:cNvPr id="5" name="TextBox 5"/>
            <p:cNvSpPr txBox="1"/>
            <p:nvPr/>
          </p:nvSpPr>
          <p:spPr>
            <a:xfrm>
              <a:off x="-192607" y="-2563720"/>
              <a:ext cx="23828365" cy="2259593"/>
            </a:xfrm>
            <a:prstGeom prst="rect">
              <a:avLst/>
            </a:prstGeom>
          </p:spPr>
          <p:txBody>
            <a:bodyPr lIns="0" tIns="0" rIns="0" bIns="0" rtlCol="0" anchor="t">
              <a:spAutoFit/>
            </a:bodyPr>
            <a:lstStyle/>
            <a:p>
              <a:pPr>
                <a:lnSpc>
                  <a:spcPts val="14140"/>
                </a:lnSpc>
              </a:pPr>
              <a:r>
                <a:rPr lang="en-GB" sz="8800" dirty="0">
                  <a:latin typeface="Cabin Sketch"/>
                </a:rPr>
                <a:t>Questionnaire: Results 2021 - 2024</a:t>
              </a:r>
            </a:p>
          </p:txBody>
        </p:sp>
        <p:sp>
          <p:nvSpPr>
            <p:cNvPr id="6" name="TextBox 6"/>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17" name="Picture 2" descr="A blue circle with black background&#10;&#10;Description automatically generated">
            <a:extLst>
              <a:ext uri="{FF2B5EF4-FFF2-40B4-BE49-F238E27FC236}">
                <a16:creationId xmlns:a16="http://schemas.microsoft.com/office/drawing/2014/main" id="{33F67BED-D0E9-3713-BDF1-34342FBF1ECF}"/>
              </a:ext>
            </a:extLst>
          </p:cNvPr>
          <p:cNvPicPr>
            <a:picLocks noChangeAspect="1"/>
          </p:cNvPicPr>
          <p:nvPr/>
        </p:nvPicPr>
        <p:blipFill>
          <a:blip r:embed="rId10"/>
          <a:srcRect/>
          <a:stretch>
            <a:fillRect/>
          </a:stretch>
        </p:blipFill>
        <p:spPr>
          <a:xfrm>
            <a:off x="92467" y="4511517"/>
            <a:ext cx="1527607" cy="1373124"/>
          </a:xfrm>
          <a:prstGeom prst="rect">
            <a:avLst/>
          </a:prstGeom>
        </p:spPr>
      </p:pic>
      <p:pic>
        <p:nvPicPr>
          <p:cNvPr id="20" name="Picture 3" descr="A white line drawing of a salt shaker&#10;&#10;Description automatically generated">
            <a:extLst>
              <a:ext uri="{FF2B5EF4-FFF2-40B4-BE49-F238E27FC236}">
                <a16:creationId xmlns:a16="http://schemas.microsoft.com/office/drawing/2014/main" id="{7B8762F3-2C1D-84DC-BFD2-63BF5A492459}"/>
              </a:ext>
            </a:extLst>
          </p:cNvPr>
          <p:cNvPicPr>
            <a:picLocks noChangeAspect="1"/>
          </p:cNvPicPr>
          <p:nvPr/>
        </p:nvPicPr>
        <p:blipFill>
          <a:blip r:embed="rId11"/>
          <a:srcRect/>
          <a:stretch>
            <a:fillRect/>
          </a:stretch>
        </p:blipFill>
        <p:spPr>
          <a:xfrm>
            <a:off x="653318" y="4942897"/>
            <a:ext cx="620949" cy="663389"/>
          </a:xfrm>
          <a:prstGeom prst="rect">
            <a:avLst/>
          </a:prstGeom>
        </p:spPr>
      </p:pic>
      <p:pic>
        <p:nvPicPr>
          <p:cNvPr id="23" name="Picture 4" descr="A circle with a black background&#10;&#10;Description automatically generated">
            <a:extLst>
              <a:ext uri="{FF2B5EF4-FFF2-40B4-BE49-F238E27FC236}">
                <a16:creationId xmlns:a16="http://schemas.microsoft.com/office/drawing/2014/main" id="{AA7522D7-55E2-290E-7261-4599F17E6AB3}"/>
              </a:ext>
            </a:extLst>
          </p:cNvPr>
          <p:cNvPicPr>
            <a:picLocks noChangeAspect="1"/>
          </p:cNvPicPr>
          <p:nvPr/>
        </p:nvPicPr>
        <p:blipFill>
          <a:blip r:embed="rId12"/>
          <a:srcRect/>
          <a:stretch>
            <a:fillRect/>
          </a:stretch>
        </p:blipFill>
        <p:spPr>
          <a:xfrm>
            <a:off x="34190" y="6017793"/>
            <a:ext cx="1527607" cy="1373124"/>
          </a:xfrm>
          <a:prstGeom prst="rect">
            <a:avLst/>
          </a:prstGeom>
        </p:spPr>
      </p:pic>
      <p:pic>
        <p:nvPicPr>
          <p:cNvPr id="25" name="Picture 5" descr="A black and white logo&#10;&#10;Description automatically generated">
            <a:extLst>
              <a:ext uri="{FF2B5EF4-FFF2-40B4-BE49-F238E27FC236}">
                <a16:creationId xmlns:a16="http://schemas.microsoft.com/office/drawing/2014/main" id="{E4BC44E1-BCB1-9462-1079-127A8912DAA9}"/>
              </a:ext>
            </a:extLst>
          </p:cNvPr>
          <p:cNvPicPr>
            <a:picLocks noChangeAspect="1"/>
          </p:cNvPicPr>
          <p:nvPr/>
        </p:nvPicPr>
        <p:blipFill>
          <a:blip r:embed="rId13"/>
          <a:srcRect/>
          <a:stretch>
            <a:fillRect/>
          </a:stretch>
        </p:blipFill>
        <p:spPr>
          <a:xfrm>
            <a:off x="527253" y="6426076"/>
            <a:ext cx="541481" cy="555088"/>
          </a:xfrm>
          <a:prstGeom prst="rect">
            <a:avLst/>
          </a:prstGeom>
        </p:spPr>
      </p:pic>
      <p:pic>
        <p:nvPicPr>
          <p:cNvPr id="28" name="Picture 8" descr="A yellow circle with black background&#10;&#10;Description automatically generated">
            <a:extLst>
              <a:ext uri="{FF2B5EF4-FFF2-40B4-BE49-F238E27FC236}">
                <a16:creationId xmlns:a16="http://schemas.microsoft.com/office/drawing/2014/main" id="{3BDBA0E8-025D-B961-604D-13A77C088579}"/>
              </a:ext>
            </a:extLst>
          </p:cNvPr>
          <p:cNvPicPr>
            <a:picLocks noChangeAspect="1"/>
          </p:cNvPicPr>
          <p:nvPr/>
        </p:nvPicPr>
        <p:blipFill>
          <a:blip r:embed="rId14">
            <a:alphaModFix amt="65000"/>
          </a:blip>
          <a:srcRect/>
          <a:stretch>
            <a:fillRect/>
          </a:stretch>
        </p:blipFill>
        <p:spPr>
          <a:xfrm>
            <a:off x="161505" y="3085852"/>
            <a:ext cx="1527607" cy="1373124"/>
          </a:xfrm>
          <a:prstGeom prst="rect">
            <a:avLst/>
          </a:prstGeom>
        </p:spPr>
      </p:pic>
      <p:pic>
        <p:nvPicPr>
          <p:cNvPr id="30" name="Picture 9">
            <a:extLst>
              <a:ext uri="{FF2B5EF4-FFF2-40B4-BE49-F238E27FC236}">
                <a16:creationId xmlns:a16="http://schemas.microsoft.com/office/drawing/2014/main" id="{96048D36-3AB1-0C17-85EF-FFC63CF5FEB2}"/>
              </a:ext>
            </a:extLst>
          </p:cNvPr>
          <p:cNvPicPr>
            <a:picLocks noChangeAspect="1"/>
          </p:cNvPicPr>
          <p:nvPr/>
        </p:nvPicPr>
        <p:blipFill>
          <a:blip r:embed="rId15"/>
          <a:srcRect/>
          <a:stretch>
            <a:fillRect/>
          </a:stretch>
        </p:blipFill>
        <p:spPr>
          <a:xfrm>
            <a:off x="725904" y="3494794"/>
            <a:ext cx="422186" cy="537836"/>
          </a:xfrm>
          <a:prstGeom prst="rect">
            <a:avLst/>
          </a:prstGeom>
        </p:spPr>
      </p:pic>
      <p:graphicFrame>
        <p:nvGraphicFramePr>
          <p:cNvPr id="10" name="Table 9">
            <a:extLst>
              <a:ext uri="{FF2B5EF4-FFF2-40B4-BE49-F238E27FC236}">
                <a16:creationId xmlns:a16="http://schemas.microsoft.com/office/drawing/2014/main" id="{159F4734-5A05-FACB-0368-5A5487B20D4B}"/>
              </a:ext>
            </a:extLst>
          </p:cNvPr>
          <p:cNvGraphicFramePr>
            <a:graphicFrameLocks noGrp="1"/>
          </p:cNvGraphicFramePr>
          <p:nvPr>
            <p:extLst>
              <p:ext uri="{D42A27DB-BD31-4B8C-83A1-F6EECF244321}">
                <p14:modId xmlns:p14="http://schemas.microsoft.com/office/powerpoint/2010/main" val="3050466796"/>
              </p:ext>
            </p:extLst>
          </p:nvPr>
        </p:nvGraphicFramePr>
        <p:xfrm>
          <a:off x="6785415" y="2026787"/>
          <a:ext cx="11129525" cy="8057714"/>
        </p:xfrm>
        <a:graphic>
          <a:graphicData uri="http://schemas.openxmlformats.org/drawingml/2006/table">
            <a:tbl>
              <a:tblPr firstRow="1" firstCol="1" bandRow="1">
                <a:tableStyleId>{5C22544A-7EE6-4342-B048-85BDC9FD1C3A}</a:tableStyleId>
              </a:tblPr>
              <a:tblGrid>
                <a:gridCol w="2359965">
                  <a:extLst>
                    <a:ext uri="{9D8B030D-6E8A-4147-A177-3AD203B41FA5}">
                      <a16:colId xmlns:a16="http://schemas.microsoft.com/office/drawing/2014/main" val="4161615339"/>
                    </a:ext>
                  </a:extLst>
                </a:gridCol>
                <a:gridCol w="1489307">
                  <a:extLst>
                    <a:ext uri="{9D8B030D-6E8A-4147-A177-3AD203B41FA5}">
                      <a16:colId xmlns:a16="http://schemas.microsoft.com/office/drawing/2014/main" val="1292084913"/>
                    </a:ext>
                  </a:extLst>
                </a:gridCol>
                <a:gridCol w="1489307">
                  <a:extLst>
                    <a:ext uri="{9D8B030D-6E8A-4147-A177-3AD203B41FA5}">
                      <a16:colId xmlns:a16="http://schemas.microsoft.com/office/drawing/2014/main" val="43991902"/>
                    </a:ext>
                  </a:extLst>
                </a:gridCol>
                <a:gridCol w="1489307">
                  <a:extLst>
                    <a:ext uri="{9D8B030D-6E8A-4147-A177-3AD203B41FA5}">
                      <a16:colId xmlns:a16="http://schemas.microsoft.com/office/drawing/2014/main" val="639863380"/>
                    </a:ext>
                  </a:extLst>
                </a:gridCol>
                <a:gridCol w="1489307">
                  <a:extLst>
                    <a:ext uri="{9D8B030D-6E8A-4147-A177-3AD203B41FA5}">
                      <a16:colId xmlns:a16="http://schemas.microsoft.com/office/drawing/2014/main" val="1373830284"/>
                    </a:ext>
                  </a:extLst>
                </a:gridCol>
                <a:gridCol w="1488273">
                  <a:extLst>
                    <a:ext uri="{9D8B030D-6E8A-4147-A177-3AD203B41FA5}">
                      <a16:colId xmlns:a16="http://schemas.microsoft.com/office/drawing/2014/main" val="2731106424"/>
                    </a:ext>
                  </a:extLst>
                </a:gridCol>
                <a:gridCol w="1324059">
                  <a:extLst>
                    <a:ext uri="{9D8B030D-6E8A-4147-A177-3AD203B41FA5}">
                      <a16:colId xmlns:a16="http://schemas.microsoft.com/office/drawing/2014/main" val="787043748"/>
                    </a:ext>
                  </a:extLst>
                </a:gridCol>
              </a:tblGrid>
              <a:tr h="378766">
                <a:tc>
                  <a:txBody>
                    <a:bodyPr/>
                    <a:lstStyle/>
                    <a:p>
                      <a:pPr>
                        <a:lnSpc>
                          <a:spcPct val="115000"/>
                        </a:lnSpc>
                      </a:pPr>
                      <a:endParaRPr lang="en-GB" sz="2400" kern="100" dirty="0">
                        <a:effectLst/>
                        <a:latin typeface="Aptos" panose="020B0004020202020204" pitchFamily="34" charset="0"/>
                      </a:endParaRPr>
                    </a:p>
                  </a:txBody>
                  <a:tcPr marL="68580" marR="68580" marT="0" marB="0" anchor="ctr"/>
                </a:tc>
                <a:tc>
                  <a:txBody>
                    <a:bodyPr/>
                    <a:lstStyle/>
                    <a:p>
                      <a:pPr algn="ctr">
                        <a:lnSpc>
                          <a:spcPct val="115000"/>
                        </a:lnSpc>
                        <a:spcAft>
                          <a:spcPts val="800"/>
                        </a:spcAft>
                      </a:pPr>
                      <a:r>
                        <a:rPr lang="en-GB" sz="2400" kern="0" dirty="0">
                          <a:effectLst/>
                        </a:rPr>
                        <a:t>All</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100" dirty="0">
                          <a:effectLst/>
                          <a:latin typeface="Aptos"/>
                          <a:ea typeface="Aptos" panose="020B0004020202020204" pitchFamily="34" charset="0"/>
                          <a:cs typeface="Times New Roman"/>
                        </a:rPr>
                        <a:t>NW4  </a:t>
                      </a:r>
                    </a:p>
                  </a:txBody>
                  <a:tcPr marL="68580" marR="68580" marT="0" marB="0" anchor="ctr"/>
                </a:tc>
                <a:tc>
                  <a:txBody>
                    <a:bodyPr/>
                    <a:lstStyle/>
                    <a:p>
                      <a:pPr algn="ctr">
                        <a:lnSpc>
                          <a:spcPct val="115000"/>
                        </a:lnSpc>
                        <a:spcAft>
                          <a:spcPts val="800"/>
                        </a:spcAft>
                      </a:pPr>
                      <a:r>
                        <a:rPr lang="en-GB" sz="2400" kern="0" dirty="0">
                          <a:effectLst/>
                        </a:rPr>
                        <a:t>S1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NW1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NW2</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NW3</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4267171"/>
                  </a:ext>
                </a:extLst>
              </a:tr>
              <a:tr h="378766">
                <a:tc>
                  <a:txBody>
                    <a:bodyPr/>
                    <a:lstStyle/>
                    <a:p>
                      <a:pPr algn="ctr">
                        <a:lnSpc>
                          <a:spcPct val="115000"/>
                        </a:lnSpc>
                        <a:spcAft>
                          <a:spcPts val="800"/>
                        </a:spcAft>
                      </a:pPr>
                      <a:r>
                        <a:rPr lang="en-GB" sz="2400" kern="0" dirty="0">
                          <a:effectLst/>
                        </a:rPr>
                        <a:t>Total</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224</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19</a:t>
                      </a:r>
                    </a:p>
                  </a:txBody>
                  <a:tcPr marL="68580" marR="68580" marT="0" marB="0" anchor="ctr"/>
                </a:tc>
                <a:tc>
                  <a:txBody>
                    <a:bodyPr/>
                    <a:lstStyle/>
                    <a:p>
                      <a:pPr algn="ctr">
                        <a:lnSpc>
                          <a:spcPct val="115000"/>
                        </a:lnSpc>
                        <a:spcAft>
                          <a:spcPts val="800"/>
                        </a:spcAft>
                      </a:pPr>
                      <a:r>
                        <a:rPr lang="en-GB" sz="2400" kern="0" dirty="0">
                          <a:effectLst/>
                        </a:rPr>
                        <a:t>34</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39</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114</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37</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1851729"/>
                  </a:ext>
                </a:extLst>
              </a:tr>
              <a:tr h="693624">
                <a:tc>
                  <a:txBody>
                    <a:bodyPr/>
                    <a:lstStyle/>
                    <a:p>
                      <a:pPr algn="ctr">
                        <a:lnSpc>
                          <a:spcPct val="115000"/>
                        </a:lnSpc>
                        <a:spcAft>
                          <a:spcPts val="800"/>
                        </a:spcAft>
                      </a:pPr>
                      <a:r>
                        <a:rPr lang="en-GB" sz="2400" kern="0" dirty="0">
                          <a:effectLst/>
                        </a:rPr>
                        <a:t>Male / female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119 (54%) / 101 (45%)</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5 (26%) / 10 (52%)</a:t>
                      </a:r>
                    </a:p>
                  </a:txBody>
                  <a:tcPr marL="68580" marR="68580" marT="0" marB="0" anchor="ctr"/>
                </a:tc>
                <a:tc>
                  <a:txBody>
                    <a:bodyPr/>
                    <a:lstStyle/>
                    <a:p>
                      <a:pPr algn="ctr">
                        <a:lnSpc>
                          <a:spcPct val="115000"/>
                        </a:lnSpc>
                        <a:spcAft>
                          <a:spcPts val="800"/>
                        </a:spcAft>
                      </a:pPr>
                      <a:r>
                        <a:rPr lang="en-GB" sz="2400" kern="0" dirty="0">
                          <a:effectLst/>
                        </a:rPr>
                        <a:t>16 (47%) /18 (52%)</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18 (49%) / 19 (51%)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63 (56%) / 49 (44%)</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22 (59%) /15 (40%)</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0104121"/>
                  </a:ext>
                </a:extLst>
              </a:tr>
              <a:tr h="378766">
                <a:tc>
                  <a:txBody>
                    <a:bodyPr/>
                    <a:lstStyle/>
                    <a:p>
                      <a:pPr>
                        <a:lnSpc>
                          <a:spcPct val="115000"/>
                        </a:lnSpc>
                      </a:pPr>
                      <a:endParaRPr lang="en-GB" sz="2400" kern="100" dirty="0">
                        <a:effectLst/>
                        <a:latin typeface="Aptos" panose="020B0004020202020204" pitchFamily="34" charset="0"/>
                      </a:endParaRPr>
                    </a:p>
                  </a:txBody>
                  <a:tcPr marL="68580" marR="68580" marT="0" marB="0" anchor="ctr"/>
                </a:tc>
                <a:tc>
                  <a:txBody>
                    <a:bodyPr/>
                    <a:lstStyle/>
                    <a:p>
                      <a:pPr>
                        <a:lnSpc>
                          <a:spcPct val="115000"/>
                        </a:lnSpc>
                      </a:pPr>
                      <a:endParaRPr lang="en-GB" sz="2400" kern="100" dirty="0">
                        <a:effectLst/>
                        <a:latin typeface="Aptos" panose="020B0004020202020204" pitchFamily="34" charset="0"/>
                      </a:endParaRPr>
                    </a:p>
                  </a:txBody>
                  <a:tcPr marL="68580" marR="68580" marT="0" marB="0" anchor="ctr"/>
                </a:tc>
                <a:tc>
                  <a:txBody>
                    <a:bodyPr/>
                    <a:lstStyle/>
                    <a:p>
                      <a:pPr>
                        <a:lnSpc>
                          <a:spcPct val="115000"/>
                        </a:lnSpc>
                      </a:pPr>
                      <a:endParaRPr lang="en-GB" sz="2400" kern="100" dirty="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extLst>
                  <a:ext uri="{0D108BD9-81ED-4DB2-BD59-A6C34878D82A}">
                    <a16:rowId xmlns:a16="http://schemas.microsoft.com/office/drawing/2014/main" val="1790506732"/>
                  </a:ext>
                </a:extLst>
              </a:tr>
              <a:tr h="378766">
                <a:tc>
                  <a:txBody>
                    <a:bodyPr/>
                    <a:lstStyle/>
                    <a:p>
                      <a:pPr algn="ctr">
                        <a:lnSpc>
                          <a:spcPct val="115000"/>
                        </a:lnSpc>
                        <a:spcAft>
                          <a:spcPts val="800"/>
                        </a:spcAft>
                      </a:pPr>
                      <a:r>
                        <a:rPr lang="en-GB" sz="2400" kern="0" dirty="0">
                          <a:effectLst/>
                        </a:rPr>
                        <a:t>age: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dirty="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extLst>
                  <a:ext uri="{0D108BD9-81ED-4DB2-BD59-A6C34878D82A}">
                    <a16:rowId xmlns:a16="http://schemas.microsoft.com/office/drawing/2014/main" val="2839003013"/>
                  </a:ext>
                </a:extLst>
              </a:tr>
              <a:tr h="378766">
                <a:tc>
                  <a:txBody>
                    <a:bodyPr/>
                    <a:lstStyle/>
                    <a:p>
                      <a:pPr algn="ctr">
                        <a:lnSpc>
                          <a:spcPct val="115000"/>
                        </a:lnSpc>
                        <a:spcAft>
                          <a:spcPts val="800"/>
                        </a:spcAft>
                      </a:pPr>
                      <a:r>
                        <a:rPr lang="en-GB" sz="2400" kern="0" dirty="0">
                          <a:effectLst/>
                        </a:rPr>
                        <a:t>0-4</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12</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1</a:t>
                      </a:r>
                    </a:p>
                  </a:txBody>
                  <a:tcPr marL="68580" marR="68580" marT="0" marB="0" anchor="ctr"/>
                </a:tc>
                <a:tc>
                  <a:txBody>
                    <a:bodyPr/>
                    <a:lstStyle/>
                    <a:p>
                      <a:pPr algn="ctr">
                        <a:lnSpc>
                          <a:spcPct val="115000"/>
                        </a:lnSpc>
                        <a:spcAft>
                          <a:spcPts val="800"/>
                        </a:spcAft>
                      </a:pPr>
                      <a:r>
                        <a:rPr lang="en-GB" sz="2400" kern="0" dirty="0">
                          <a:effectLst/>
                        </a:rPr>
                        <a:t>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2</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5</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4</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5629593"/>
                  </a:ext>
                </a:extLst>
              </a:tr>
              <a:tr h="378766">
                <a:tc>
                  <a:txBody>
                    <a:bodyPr/>
                    <a:lstStyle/>
                    <a:p>
                      <a:pPr algn="ctr">
                        <a:lnSpc>
                          <a:spcPct val="115000"/>
                        </a:lnSpc>
                        <a:spcAft>
                          <a:spcPts val="800"/>
                        </a:spcAft>
                      </a:pPr>
                      <a:r>
                        <a:rPr lang="en-GB" sz="2400" kern="0" dirty="0">
                          <a:effectLst/>
                        </a:rPr>
                        <a:t>5 to 9 years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39</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5</a:t>
                      </a:r>
                    </a:p>
                  </a:txBody>
                  <a:tcPr marL="68580" marR="68580" marT="0" marB="0" anchor="ctr"/>
                </a:tc>
                <a:tc>
                  <a:txBody>
                    <a:bodyPr/>
                    <a:lstStyle/>
                    <a:p>
                      <a:pPr algn="ctr">
                        <a:lnSpc>
                          <a:spcPct val="115000"/>
                        </a:lnSpc>
                        <a:spcAft>
                          <a:spcPts val="800"/>
                        </a:spcAft>
                      </a:pPr>
                      <a:r>
                        <a:rPr lang="en-GB" sz="2400" kern="0" dirty="0">
                          <a:effectLst/>
                        </a:rPr>
                        <a:t>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13</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15</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10</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0931538"/>
                  </a:ext>
                </a:extLst>
              </a:tr>
              <a:tr h="378766">
                <a:tc>
                  <a:txBody>
                    <a:bodyPr/>
                    <a:lstStyle/>
                    <a:p>
                      <a:pPr algn="ctr">
                        <a:lnSpc>
                          <a:spcPct val="115000"/>
                        </a:lnSpc>
                        <a:spcAft>
                          <a:spcPts val="800"/>
                        </a:spcAft>
                      </a:pPr>
                      <a:r>
                        <a:rPr lang="en-GB" sz="2400" kern="0" dirty="0">
                          <a:effectLst/>
                        </a:rPr>
                        <a:t>10 to 14 years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93</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4</a:t>
                      </a:r>
                    </a:p>
                  </a:txBody>
                  <a:tcPr marL="68580" marR="68580" marT="0" marB="0" anchor="ctr"/>
                </a:tc>
                <a:tc>
                  <a:txBody>
                    <a:bodyPr/>
                    <a:lstStyle/>
                    <a:p>
                      <a:pPr algn="ctr">
                        <a:lnSpc>
                          <a:spcPct val="115000"/>
                        </a:lnSpc>
                        <a:spcAft>
                          <a:spcPts val="800"/>
                        </a:spcAft>
                      </a:pPr>
                      <a:r>
                        <a:rPr lang="en-GB" sz="2400" kern="0" dirty="0">
                          <a:effectLst/>
                        </a:rPr>
                        <a:t>13</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17</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48</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15</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5540706"/>
                  </a:ext>
                </a:extLst>
              </a:tr>
              <a:tr h="378766">
                <a:tc>
                  <a:txBody>
                    <a:bodyPr/>
                    <a:lstStyle/>
                    <a:p>
                      <a:pPr algn="ctr">
                        <a:lnSpc>
                          <a:spcPct val="115000"/>
                        </a:lnSpc>
                        <a:spcAft>
                          <a:spcPts val="800"/>
                        </a:spcAft>
                      </a:pPr>
                      <a:r>
                        <a:rPr lang="en-GB" sz="2400" kern="0" dirty="0">
                          <a:effectLst/>
                        </a:rPr>
                        <a:t>15 to 19 years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77</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5</a:t>
                      </a:r>
                    </a:p>
                  </a:txBody>
                  <a:tcPr marL="68580" marR="68580" marT="0" marB="0" anchor="ctr"/>
                </a:tc>
                <a:tc>
                  <a:txBody>
                    <a:bodyPr/>
                    <a:lstStyle/>
                    <a:p>
                      <a:pPr algn="ctr">
                        <a:lnSpc>
                          <a:spcPct val="115000"/>
                        </a:lnSpc>
                        <a:spcAft>
                          <a:spcPts val="800"/>
                        </a:spcAft>
                      </a:pPr>
                      <a:r>
                        <a:rPr lang="en-GB" sz="2400" kern="0" dirty="0">
                          <a:effectLst/>
                        </a:rPr>
                        <a:t>19</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6</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44</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8</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4893829"/>
                  </a:ext>
                </a:extLst>
              </a:tr>
              <a:tr h="378766">
                <a:tc>
                  <a:txBody>
                    <a:bodyPr/>
                    <a:lstStyle/>
                    <a:p>
                      <a:pPr algn="ctr">
                        <a:lnSpc>
                          <a:spcPct val="115000"/>
                        </a:lnSpc>
                        <a:spcAft>
                          <a:spcPts val="800"/>
                        </a:spcAft>
                      </a:pPr>
                      <a:r>
                        <a:rPr lang="en-GB" sz="2400" kern="0" dirty="0">
                          <a:effectLst/>
                        </a:rPr>
                        <a:t>Not answered </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3</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pPr>
                      <a:r>
                        <a:rPr lang="en-GB" sz="2400" kern="100" dirty="0">
                          <a:effectLst/>
                          <a:latin typeface="Aptos" panose="020B0004020202020204" pitchFamily="34" charset="0"/>
                        </a:rPr>
                        <a:t>4</a:t>
                      </a:r>
                    </a:p>
                  </a:txBody>
                  <a:tcPr marL="68580" marR="68580" marT="0" marB="0" anchor="ctr"/>
                </a:tc>
                <a:tc>
                  <a:txBody>
                    <a:bodyPr/>
                    <a:lstStyle/>
                    <a:p>
                      <a:pPr>
                        <a:lnSpc>
                          <a:spcPct val="115000"/>
                        </a:lnSpc>
                      </a:pPr>
                      <a:endParaRPr lang="en-GB" sz="2400" kern="100" dirty="0">
                        <a:effectLst/>
                        <a:latin typeface="Aptos" panose="020B0004020202020204" pitchFamily="34" charset="0"/>
                      </a:endParaRPr>
                    </a:p>
                  </a:txBody>
                  <a:tcPr marL="68580" marR="68580" marT="0" marB="0" anchor="ctr"/>
                </a:tc>
                <a:tc>
                  <a:txBody>
                    <a:bodyPr/>
                    <a:lstStyle/>
                    <a:p>
                      <a:pPr algn="ctr">
                        <a:lnSpc>
                          <a:spcPct val="115000"/>
                        </a:lnSpc>
                        <a:spcAft>
                          <a:spcPts val="800"/>
                        </a:spcAft>
                      </a:pPr>
                      <a:r>
                        <a:rPr lang="en-GB" sz="2400" kern="0" dirty="0">
                          <a:effectLst/>
                        </a:rPr>
                        <a:t>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2</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extLst>
                  <a:ext uri="{0D108BD9-81ED-4DB2-BD59-A6C34878D82A}">
                    <a16:rowId xmlns:a16="http://schemas.microsoft.com/office/drawing/2014/main" val="1454065498"/>
                  </a:ext>
                </a:extLst>
              </a:tr>
              <a:tr h="378766">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dirty="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extLst>
                  <a:ext uri="{0D108BD9-81ED-4DB2-BD59-A6C34878D82A}">
                    <a16:rowId xmlns:a16="http://schemas.microsoft.com/office/drawing/2014/main" val="282921504"/>
                  </a:ext>
                </a:extLst>
              </a:tr>
              <a:tr h="378766">
                <a:tc>
                  <a:txBody>
                    <a:bodyPr/>
                    <a:lstStyle/>
                    <a:p>
                      <a:pPr algn="ctr">
                        <a:lnSpc>
                          <a:spcPct val="115000"/>
                        </a:lnSpc>
                        <a:spcAft>
                          <a:spcPts val="800"/>
                        </a:spcAft>
                      </a:pPr>
                      <a:r>
                        <a:rPr lang="en-GB" sz="2400" kern="0" dirty="0">
                          <a:effectLst/>
                        </a:rPr>
                        <a:t>Ethic group</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dirty="0">
                        <a:effectLst/>
                        <a:latin typeface="Aptos" panose="020B0004020202020204" pitchFamily="34" charset="0"/>
                      </a:endParaRPr>
                    </a:p>
                  </a:txBody>
                  <a:tcPr marL="68580" marR="68580" marT="0" marB="0" anchor="ctr"/>
                </a:tc>
                <a:tc>
                  <a:txBody>
                    <a:bodyPr/>
                    <a:lstStyle/>
                    <a:p>
                      <a:pPr>
                        <a:lnSpc>
                          <a:spcPct val="115000"/>
                        </a:lnSpc>
                      </a:pPr>
                      <a:endParaRPr lang="en-GB" sz="2400" kern="100" dirty="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extLst>
                  <a:ext uri="{0D108BD9-81ED-4DB2-BD59-A6C34878D82A}">
                    <a16:rowId xmlns:a16="http://schemas.microsoft.com/office/drawing/2014/main" val="1277625755"/>
                  </a:ext>
                </a:extLst>
              </a:tr>
              <a:tr h="378766">
                <a:tc>
                  <a:txBody>
                    <a:bodyPr/>
                    <a:lstStyle/>
                    <a:p>
                      <a:pPr algn="ctr">
                        <a:lnSpc>
                          <a:spcPct val="115000"/>
                        </a:lnSpc>
                        <a:spcAft>
                          <a:spcPts val="800"/>
                        </a:spcAft>
                      </a:pPr>
                      <a:r>
                        <a:rPr lang="en-GB" sz="2400" kern="0" dirty="0">
                          <a:effectLst/>
                        </a:rPr>
                        <a:t>White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103</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7</a:t>
                      </a:r>
                    </a:p>
                  </a:txBody>
                  <a:tcPr marL="68580" marR="68580" marT="0" marB="0" anchor="ctr"/>
                </a:tc>
                <a:tc>
                  <a:txBody>
                    <a:bodyPr/>
                    <a:lstStyle/>
                    <a:p>
                      <a:pPr algn="ctr">
                        <a:lnSpc>
                          <a:spcPct val="115000"/>
                        </a:lnSpc>
                        <a:spcAft>
                          <a:spcPts val="800"/>
                        </a:spcAft>
                      </a:pPr>
                      <a:r>
                        <a:rPr lang="en-GB" sz="2400" kern="0" dirty="0">
                          <a:effectLst/>
                        </a:rPr>
                        <a:t>11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31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27</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34</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5572921"/>
                  </a:ext>
                </a:extLst>
              </a:tr>
              <a:tr h="378766">
                <a:tc>
                  <a:txBody>
                    <a:bodyPr/>
                    <a:lstStyle/>
                    <a:p>
                      <a:pPr algn="ctr">
                        <a:lnSpc>
                          <a:spcPct val="115000"/>
                        </a:lnSpc>
                        <a:spcAft>
                          <a:spcPts val="800"/>
                        </a:spcAft>
                      </a:pPr>
                      <a:r>
                        <a:rPr lang="en-GB" sz="2400" kern="0" dirty="0">
                          <a:effectLst/>
                        </a:rPr>
                        <a:t>Asian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12</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5</a:t>
                      </a:r>
                    </a:p>
                  </a:txBody>
                  <a:tcPr marL="68580" marR="68580" marT="0" marB="0" anchor="ctr"/>
                </a:tc>
                <a:tc>
                  <a:txBody>
                    <a:bodyPr/>
                    <a:lstStyle/>
                    <a:p>
                      <a:pPr algn="ctr">
                        <a:lnSpc>
                          <a:spcPct val="115000"/>
                        </a:lnSpc>
                        <a:spcAft>
                          <a:spcPts val="800"/>
                        </a:spcAft>
                      </a:pPr>
                      <a:r>
                        <a:rPr lang="en-GB" sz="2400" kern="0" dirty="0">
                          <a:effectLst/>
                        </a:rPr>
                        <a:t>6</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5</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extLst>
                  <a:ext uri="{0D108BD9-81ED-4DB2-BD59-A6C34878D82A}">
                    <a16:rowId xmlns:a16="http://schemas.microsoft.com/office/drawing/2014/main" val="2058882505"/>
                  </a:ext>
                </a:extLst>
              </a:tr>
              <a:tr h="378766">
                <a:tc>
                  <a:txBody>
                    <a:bodyPr/>
                    <a:lstStyle/>
                    <a:p>
                      <a:pPr algn="ctr">
                        <a:lnSpc>
                          <a:spcPct val="115000"/>
                        </a:lnSpc>
                        <a:spcAft>
                          <a:spcPts val="800"/>
                        </a:spcAft>
                      </a:pPr>
                      <a:r>
                        <a:rPr lang="en-GB" sz="2400" kern="0" dirty="0">
                          <a:effectLst/>
                        </a:rPr>
                        <a:t>Black</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7</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1</a:t>
                      </a:r>
                    </a:p>
                  </a:txBody>
                  <a:tcPr marL="68580" marR="68580" marT="0" marB="0" anchor="ctr"/>
                </a:tc>
                <a:tc>
                  <a:txBody>
                    <a:bodyPr/>
                    <a:lstStyle/>
                    <a:p>
                      <a:pPr algn="ctr">
                        <a:lnSpc>
                          <a:spcPct val="115000"/>
                        </a:lnSpc>
                        <a:spcAft>
                          <a:spcPts val="800"/>
                        </a:spcAft>
                      </a:pPr>
                      <a:r>
                        <a:rPr lang="en-GB" sz="2400" kern="0" dirty="0">
                          <a:effectLst/>
                        </a:rPr>
                        <a:t>5</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0</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2</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pPr>
                      <a:endParaRPr lang="en-GB" sz="2400" kern="100">
                        <a:effectLst/>
                        <a:latin typeface="Aptos" panose="020B0004020202020204" pitchFamily="34" charset="0"/>
                      </a:endParaRPr>
                    </a:p>
                  </a:txBody>
                  <a:tcPr marL="68580" marR="68580" marT="0" marB="0" anchor="ctr"/>
                </a:tc>
                <a:extLst>
                  <a:ext uri="{0D108BD9-81ED-4DB2-BD59-A6C34878D82A}">
                    <a16:rowId xmlns:a16="http://schemas.microsoft.com/office/drawing/2014/main" val="2006201358"/>
                  </a:ext>
                </a:extLst>
              </a:tr>
              <a:tr h="378766">
                <a:tc>
                  <a:txBody>
                    <a:bodyPr/>
                    <a:lstStyle/>
                    <a:p>
                      <a:pPr algn="ctr">
                        <a:lnSpc>
                          <a:spcPct val="115000"/>
                        </a:lnSpc>
                        <a:spcAft>
                          <a:spcPts val="800"/>
                        </a:spcAft>
                      </a:pPr>
                      <a:r>
                        <a:rPr lang="en-GB" sz="2400" kern="0" dirty="0">
                          <a:effectLst/>
                        </a:rPr>
                        <a:t>mix</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10</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5</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1</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3</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7240663"/>
                  </a:ext>
                </a:extLst>
              </a:tr>
              <a:tr h="693624">
                <a:tc>
                  <a:txBody>
                    <a:bodyPr/>
                    <a:lstStyle/>
                    <a:p>
                      <a:pPr algn="ctr">
                        <a:lnSpc>
                          <a:spcPct val="115000"/>
                        </a:lnSpc>
                        <a:spcAft>
                          <a:spcPts val="800"/>
                        </a:spcAft>
                      </a:pPr>
                      <a:r>
                        <a:rPr lang="en-GB" sz="2400" kern="0" dirty="0">
                          <a:effectLst/>
                        </a:rPr>
                        <a:t>Not answered / unknown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92</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6</a:t>
                      </a:r>
                    </a:p>
                  </a:txBody>
                  <a:tcPr marL="68580" marR="68580" marT="0" marB="0" anchor="ctr"/>
                </a:tc>
                <a:tc>
                  <a:txBody>
                    <a:bodyPr/>
                    <a:lstStyle/>
                    <a:p>
                      <a:pPr algn="ctr">
                        <a:lnSpc>
                          <a:spcPct val="115000"/>
                        </a:lnSpc>
                        <a:spcAft>
                          <a:spcPts val="800"/>
                        </a:spcAft>
                      </a:pPr>
                      <a:r>
                        <a:rPr lang="en-GB" sz="2400" kern="0" dirty="0">
                          <a:effectLst/>
                        </a:rPr>
                        <a:t>7</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0</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2400" kern="0" dirty="0">
                          <a:effectLst/>
                        </a:rPr>
                        <a:t>83</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nSpc>
                          <a:spcPct val="115000"/>
                        </a:lnSpc>
                      </a:pPr>
                      <a:endParaRPr lang="en-GB" sz="2400" kern="100" dirty="0">
                        <a:effectLst/>
                        <a:latin typeface="Aptos" panose="020B0004020202020204" pitchFamily="34" charset="0"/>
                      </a:endParaRPr>
                    </a:p>
                  </a:txBody>
                  <a:tcPr marL="68580" marR="68580" marT="0" marB="0" anchor="ctr"/>
                </a:tc>
                <a:extLst>
                  <a:ext uri="{0D108BD9-81ED-4DB2-BD59-A6C34878D82A}">
                    <a16:rowId xmlns:a16="http://schemas.microsoft.com/office/drawing/2014/main" val="2296197169"/>
                  </a:ext>
                </a:extLst>
              </a:tr>
            </a:tbl>
          </a:graphicData>
        </a:graphic>
      </p:graphicFrame>
      <p:sp>
        <p:nvSpPr>
          <p:cNvPr id="18" name="Rectangle 1">
            <a:extLst>
              <a:ext uri="{FF2B5EF4-FFF2-40B4-BE49-F238E27FC236}">
                <a16:creationId xmlns:a16="http://schemas.microsoft.com/office/drawing/2014/main" id="{41DC9080-D917-79B2-0294-0792E98DC1B4}"/>
              </a:ext>
            </a:extLst>
          </p:cNvPr>
          <p:cNvSpPr>
            <a:spLocks noChangeArrowheads="1"/>
          </p:cNvSpPr>
          <p:nvPr/>
        </p:nvSpPr>
        <p:spPr bwMode="auto">
          <a:xfrm>
            <a:off x="1689112" y="3338403"/>
            <a:ext cx="5072562"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ptos" panose="020B0004020202020204" pitchFamily="34" charset="0"/>
              </a:rPr>
              <a:t>11 hospitals had responded;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Aptos" panose="020B0004020202020204" pitchFamily="34" charset="0"/>
              <a:ea typeface="Aptos" panose="020B0004020202020204" pitchFamily="34" charset="0"/>
              <a:cs typeface="Aptos" panose="020B0004020202020204" pitchFamily="34" charset="0"/>
            </a:endParaRPr>
          </a:p>
          <a:p>
            <a:r>
              <a:rPr lang="en-US" altLang="en-US" sz="2000" dirty="0">
                <a:latin typeface="Aptos"/>
                <a:ea typeface="Aptos" panose="020B0004020202020204" pitchFamily="34" charset="0"/>
                <a:cs typeface="Aptos" panose="020B0004020202020204" pitchFamily="34" charset="0"/>
              </a:rPr>
              <a:t>4 Hospitals</a:t>
            </a:r>
            <a:r>
              <a:rPr kumimoji="0" lang="en-US" altLang="en-US" sz="2000" b="0" i="0" u="none" strike="noStrike" cap="none" normalizeH="0" baseline="0" dirty="0">
                <a:ln>
                  <a:noFill/>
                </a:ln>
                <a:effectLst/>
                <a:latin typeface="Aptos"/>
                <a:ea typeface="Aptos" panose="020B0004020202020204" pitchFamily="34" charset="0"/>
                <a:cs typeface="Aptos" panose="020B0004020202020204" pitchFamily="34" charset="0"/>
              </a:rPr>
              <a:t> have been included  here </a:t>
            </a:r>
            <a:endParaRPr lang="en-US" altLang="en-US" sz="2000" b="0" i="0" u="none" strike="noStrike" cap="none" normalizeH="0" baseline="0" dirty="0">
              <a:ln>
                <a:noFill/>
              </a:ln>
              <a:effectLst/>
              <a:latin typeface="Aptos"/>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dirty="0">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dirty="0">
              <a:latin typeface="Aptos" panose="020B0004020202020204" pitchFamily="34" charset="0"/>
              <a:ea typeface="Aptos" panose="020B0004020202020204" pitchFamily="34" charset="0"/>
              <a:cs typeface="Aptos" panose="020B0004020202020204" pitchFamily="34" charset="0"/>
            </a:endParaRPr>
          </a:p>
          <a:p>
            <a:pPr marL="114300" indent="342900">
              <a:buFontTx/>
              <a:buChar char="•"/>
            </a:pPr>
            <a:r>
              <a:rPr kumimoji="0" lang="en-US" altLang="en-US" sz="2000" b="0" i="0" u="none" strike="noStrike" cap="none" normalizeH="0" baseline="0" dirty="0">
                <a:ln>
                  <a:noFill/>
                </a:ln>
                <a:effectLst/>
                <a:latin typeface="Aptos"/>
                <a:ea typeface="Aptos" panose="020B0004020202020204" pitchFamily="34" charset="0"/>
                <a:cs typeface="Aptos" panose="020B0004020202020204" pitchFamily="34" charset="0"/>
              </a:rPr>
              <a:t>Ealing (</a:t>
            </a:r>
            <a:r>
              <a:rPr lang="en-US" altLang="en-US" sz="2000" dirty="0">
                <a:latin typeface="Aptos"/>
                <a:ea typeface="Aptos" panose="020B0004020202020204" pitchFamily="34" charset="0"/>
                <a:cs typeface="Aptos" panose="020B0004020202020204" pitchFamily="34" charset="0"/>
              </a:rPr>
              <a:t>n=34</a:t>
            </a:r>
            <a:r>
              <a:rPr kumimoji="0" lang="en-US" altLang="en-US" sz="2000" b="0" i="0" u="none" strike="noStrike" cap="none" normalizeH="0" baseline="0" dirty="0">
                <a:ln>
                  <a:noFill/>
                </a:ln>
                <a:effectLst/>
                <a:latin typeface="Aptos"/>
                <a:ea typeface="Aptos" panose="020B0004020202020204" pitchFamily="34" charset="0"/>
                <a:cs typeface="Aptos" panose="020B0004020202020204" pitchFamily="34" charset="0"/>
              </a:rPr>
              <a:t>) – S1</a:t>
            </a:r>
            <a:endParaRPr lang="en-US" altLang="en-US" sz="2000">
              <a:latin typeface="Aptos" panose="020B0004020202020204" pitchFamily="34" charset="0"/>
              <a:ea typeface="Aptos" panose="020B0004020202020204" pitchFamily="34" charset="0"/>
              <a:cs typeface="Aptos" panose="020B0004020202020204" pitchFamily="34" charset="0"/>
            </a:endParaRPr>
          </a:p>
          <a:p>
            <a:pPr marL="114300" indent="342900">
              <a:buFontTx/>
              <a:buChar char="•"/>
            </a:pPr>
            <a:r>
              <a:rPr kumimoji="0" lang="en-US" altLang="en-US" sz="2000" b="0" i="0" u="none" strike="noStrike" cap="none" normalizeH="0" baseline="0" dirty="0">
                <a:ln>
                  <a:noFill/>
                </a:ln>
                <a:effectLst/>
                <a:latin typeface="Aptos"/>
                <a:ea typeface="Aptos" panose="020B0004020202020204" pitchFamily="34" charset="0"/>
                <a:cs typeface="Aptos" panose="020B0004020202020204" pitchFamily="34" charset="0"/>
              </a:rPr>
              <a:t>Wythenshawe (</a:t>
            </a:r>
            <a:r>
              <a:rPr lang="en-US" altLang="en-US" sz="2000" dirty="0">
                <a:latin typeface="Aptos"/>
                <a:ea typeface="Aptos" panose="020B0004020202020204" pitchFamily="34" charset="0"/>
                <a:cs typeface="Aptos" panose="020B0004020202020204" pitchFamily="34" charset="0"/>
              </a:rPr>
              <a:t>n=39</a:t>
            </a:r>
            <a:r>
              <a:rPr kumimoji="0" lang="en-US" altLang="en-US" sz="2000" b="0" i="0" u="none" strike="noStrike" cap="none" normalizeH="0" baseline="0" dirty="0">
                <a:ln>
                  <a:noFill/>
                </a:ln>
                <a:effectLst/>
                <a:latin typeface="Aptos"/>
                <a:ea typeface="Aptos" panose="020B0004020202020204" pitchFamily="34" charset="0"/>
                <a:cs typeface="Aptos" panose="020B0004020202020204" pitchFamily="34" charset="0"/>
              </a:rPr>
              <a:t>) – NW1 </a:t>
            </a:r>
            <a:endParaRPr lang="en-US" altLang="en-US" sz="2000">
              <a:latin typeface="Aptos" panose="020B0004020202020204" pitchFamily="34" charset="0"/>
              <a:ea typeface="Aptos" panose="020B0004020202020204" pitchFamily="34" charset="0"/>
              <a:cs typeface="Aptos" panose="020B0004020202020204" pitchFamily="34" charset="0"/>
            </a:endParaRPr>
          </a:p>
          <a:p>
            <a:pPr marL="114300" indent="342900">
              <a:buFontTx/>
              <a:buChar char="•"/>
            </a:pPr>
            <a:r>
              <a:rPr lang="en-US" altLang="en-US" sz="2000" dirty="0">
                <a:latin typeface="Aptos"/>
                <a:ea typeface="Aptos" panose="020B0004020202020204" pitchFamily="34" charset="0"/>
                <a:cs typeface="Aptos" panose="020B0004020202020204" pitchFamily="34" charset="0"/>
              </a:rPr>
              <a:t>Salford</a:t>
            </a:r>
            <a:r>
              <a:rPr kumimoji="0" lang="en-US" altLang="en-US" sz="2000" b="0" i="0" u="none" strike="noStrike" cap="none" normalizeH="0" baseline="0" dirty="0">
                <a:ln>
                  <a:noFill/>
                </a:ln>
                <a:effectLst/>
                <a:latin typeface="Aptos"/>
                <a:ea typeface="Aptos" panose="020B0004020202020204" pitchFamily="34" charset="0"/>
                <a:cs typeface="Aptos" panose="020B0004020202020204" pitchFamily="34" charset="0"/>
              </a:rPr>
              <a:t> (</a:t>
            </a:r>
            <a:r>
              <a:rPr lang="en-US" altLang="en-US" sz="2000" dirty="0">
                <a:latin typeface="Aptos"/>
                <a:ea typeface="Aptos" panose="020B0004020202020204" pitchFamily="34" charset="0"/>
                <a:cs typeface="Aptos" panose="020B0004020202020204" pitchFamily="34" charset="0"/>
              </a:rPr>
              <a:t>n=</a:t>
            </a:r>
            <a:r>
              <a:rPr kumimoji="0" lang="en-US" altLang="en-US" sz="2000" b="0" i="0" u="none" strike="noStrike" cap="none" normalizeH="0" baseline="0" dirty="0">
                <a:ln>
                  <a:noFill/>
                </a:ln>
                <a:effectLst/>
                <a:latin typeface="Aptos"/>
                <a:ea typeface="Aptos" panose="020B0004020202020204" pitchFamily="34" charset="0"/>
                <a:cs typeface="Aptos" panose="020B0004020202020204" pitchFamily="34" charset="0"/>
              </a:rPr>
              <a:t>114) – NW2 </a:t>
            </a:r>
            <a:endParaRPr lang="en-US" altLang="en-US" sz="2000" b="0" i="0" u="none" strike="noStrike" cap="none" normalizeH="0" baseline="0">
              <a:ln>
                <a:noFill/>
              </a:ln>
              <a:effectLst/>
              <a:latin typeface="Aptos"/>
            </a:endParaRPr>
          </a:p>
          <a:p>
            <a:pPr marL="1143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effectLst/>
                <a:latin typeface="Aptos"/>
                <a:ea typeface="Aptos" panose="020B0004020202020204" pitchFamily="34" charset="0"/>
                <a:cs typeface="Aptos" panose="020B0004020202020204" pitchFamily="34" charset="0"/>
              </a:rPr>
              <a:t>Arrow Park (</a:t>
            </a:r>
            <a:r>
              <a:rPr lang="en-US" altLang="en-US" sz="2000" dirty="0">
                <a:latin typeface="Aptos"/>
                <a:ea typeface="Aptos" panose="020B0004020202020204" pitchFamily="34" charset="0"/>
                <a:cs typeface="Aptos" panose="020B0004020202020204" pitchFamily="34" charset="0"/>
              </a:rPr>
              <a:t>n=</a:t>
            </a:r>
            <a:r>
              <a:rPr kumimoji="0" lang="en-US" altLang="en-US" sz="2000" b="0" i="0" u="none" strike="noStrike" cap="none" normalizeH="0" baseline="0" dirty="0">
                <a:ln>
                  <a:noFill/>
                </a:ln>
                <a:effectLst/>
                <a:latin typeface="Aptos"/>
                <a:ea typeface="Aptos" panose="020B0004020202020204" pitchFamily="34" charset="0"/>
                <a:cs typeface="Aptos" panose="020B0004020202020204" pitchFamily="34" charset="0"/>
              </a:rPr>
              <a:t>37) – NW3</a:t>
            </a:r>
            <a:endParaRPr lang="en-US" altLang="en-US" sz="2000">
              <a:latin typeface="Aptos" panose="020B0004020202020204" pitchFamily="34" charset="0"/>
              <a:ea typeface="Aptos" panose="020B0004020202020204" pitchFamily="34" charset="0"/>
              <a:cs typeface="Times New Roman" panose="02020603050405020304" pitchFamily="18" charset="0"/>
            </a:endParaRPr>
          </a:p>
          <a:p>
            <a:pPr marL="114300" indent="342900">
              <a:buFontTx/>
              <a:buChar char="•"/>
            </a:pPr>
            <a:r>
              <a:rPr kumimoji="0" lang="en-US" altLang="en-US" sz="2000" b="0" i="0" u="none" strike="noStrike" cap="none" normalizeH="0" baseline="0" dirty="0">
                <a:ln>
                  <a:noFill/>
                </a:ln>
                <a:effectLst/>
                <a:latin typeface="Aptos"/>
                <a:cs typeface="Times New Roman"/>
              </a:rPr>
              <a:t>RMCH (</a:t>
            </a:r>
            <a:r>
              <a:rPr lang="en-US" altLang="en-US" sz="2000" dirty="0">
                <a:latin typeface="Aptos"/>
                <a:cs typeface="Times New Roman"/>
              </a:rPr>
              <a:t>n=19</a:t>
            </a:r>
            <a:r>
              <a:rPr kumimoji="0" lang="en-US" altLang="en-US" sz="2000" b="0" i="0" u="none" strike="noStrike" cap="none" normalizeH="0" baseline="0" dirty="0">
                <a:ln>
                  <a:noFill/>
                </a:ln>
                <a:effectLst/>
                <a:latin typeface="Aptos"/>
                <a:cs typeface="Times New Roman"/>
              </a:rPr>
              <a:t>) </a:t>
            </a:r>
            <a:r>
              <a:rPr lang="en-US" altLang="en-US" sz="2000" dirty="0">
                <a:latin typeface="Aptos"/>
                <a:cs typeface="Times New Roman"/>
              </a:rPr>
              <a:t>- NW4 </a:t>
            </a:r>
            <a:endParaRPr lang="en-US" altLang="en-US" b="0" i="0" u="none"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0493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5F090-C40A-CB05-0BF4-82AFAC03F6B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3F0F3CC-ACB6-1666-1B81-5C719E902BBD}"/>
              </a:ext>
            </a:extLst>
          </p:cNvPr>
          <p:cNvGrpSpPr/>
          <p:nvPr/>
        </p:nvGrpSpPr>
        <p:grpSpPr>
          <a:xfrm>
            <a:off x="328" y="287866"/>
            <a:ext cx="18466025" cy="1772274"/>
            <a:chOff x="-5098" y="-510996"/>
            <a:chExt cx="3598039" cy="521320"/>
          </a:xfrm>
          <a:solidFill>
            <a:schemeClr val="accent6">
              <a:lumMod val="60000"/>
              <a:lumOff val="40000"/>
            </a:schemeClr>
          </a:solidFill>
        </p:grpSpPr>
        <p:sp>
          <p:nvSpPr>
            <p:cNvPr id="3" name="Freeform 3">
              <a:extLst>
                <a:ext uri="{FF2B5EF4-FFF2-40B4-BE49-F238E27FC236}">
                  <a16:creationId xmlns:a16="http://schemas.microsoft.com/office/drawing/2014/main" id="{23AD7C7B-D130-10BE-8B73-71A717ED8B50}"/>
                </a:ext>
              </a:extLst>
            </p:cNvPr>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grpFill/>
          </p:spPr>
          <p:txBody>
            <a:bodyPr/>
            <a:lstStyle/>
            <a:p>
              <a:endParaRPr lang="en-GB"/>
            </a:p>
          </p:txBody>
        </p:sp>
      </p:grpSp>
      <p:grpSp>
        <p:nvGrpSpPr>
          <p:cNvPr id="4" name="Group 4">
            <a:extLst>
              <a:ext uri="{FF2B5EF4-FFF2-40B4-BE49-F238E27FC236}">
                <a16:creationId xmlns:a16="http://schemas.microsoft.com/office/drawing/2014/main" id="{C2385A21-DAF4-1794-B3AB-D95AEED11A3C}"/>
              </a:ext>
            </a:extLst>
          </p:cNvPr>
          <p:cNvGrpSpPr/>
          <p:nvPr/>
        </p:nvGrpSpPr>
        <p:grpSpPr>
          <a:xfrm>
            <a:off x="228600" y="297540"/>
            <a:ext cx="17871273" cy="5091622"/>
            <a:chOff x="-192607" y="-2563720"/>
            <a:chExt cx="23828365" cy="6788829"/>
          </a:xfrm>
        </p:grpSpPr>
        <p:sp>
          <p:nvSpPr>
            <p:cNvPr id="5" name="TextBox 5">
              <a:extLst>
                <a:ext uri="{FF2B5EF4-FFF2-40B4-BE49-F238E27FC236}">
                  <a16:creationId xmlns:a16="http://schemas.microsoft.com/office/drawing/2014/main" id="{2ED00F1E-271D-5DFF-45B2-B6E9580245DA}"/>
                </a:ext>
              </a:extLst>
            </p:cNvPr>
            <p:cNvSpPr txBox="1"/>
            <p:nvPr/>
          </p:nvSpPr>
          <p:spPr>
            <a:xfrm>
              <a:off x="-192607" y="-2563720"/>
              <a:ext cx="23828365" cy="2292764"/>
            </a:xfrm>
            <a:prstGeom prst="rect">
              <a:avLst/>
            </a:prstGeom>
          </p:spPr>
          <p:txBody>
            <a:bodyPr lIns="0" tIns="0" rIns="0" bIns="0" rtlCol="0" anchor="t">
              <a:spAutoFit/>
            </a:bodyPr>
            <a:lstStyle/>
            <a:p>
              <a:pPr>
                <a:lnSpc>
                  <a:spcPts val="14140"/>
                </a:lnSpc>
              </a:pPr>
              <a:r>
                <a:rPr lang="en-GB" sz="9600" dirty="0">
                  <a:latin typeface="Cabin Sketch"/>
                </a:rPr>
                <a:t>Questionnaire: Fibre </a:t>
              </a:r>
              <a:endParaRPr lang="en-US" dirty="0"/>
            </a:p>
          </p:txBody>
        </p:sp>
        <p:sp>
          <p:nvSpPr>
            <p:cNvPr id="6" name="TextBox 6">
              <a:extLst>
                <a:ext uri="{FF2B5EF4-FFF2-40B4-BE49-F238E27FC236}">
                  <a16:creationId xmlns:a16="http://schemas.microsoft.com/office/drawing/2014/main" id="{D6C06DBB-6DBC-7A4C-905F-B3D5D5DDF5FF}"/>
                </a:ext>
              </a:extLst>
            </p:cNvPr>
            <p:cNvSpPr txBox="1"/>
            <p:nvPr/>
          </p:nvSpPr>
          <p:spPr>
            <a:xfrm>
              <a:off x="0" y="3664529"/>
              <a:ext cx="21337903" cy="560580"/>
            </a:xfrm>
            <a:prstGeom prst="rect">
              <a:avLst/>
            </a:prstGeom>
          </p:spPr>
          <p:txBody>
            <a:bodyPr lIns="0" tIns="0" rIns="0" bIns="0" rtlCol="0" anchor="t">
              <a:spAutoFit/>
            </a:bodyPr>
            <a:lstStyle/>
            <a:p>
              <a:pPr>
                <a:lnSpc>
                  <a:spcPts val="3366"/>
                </a:lnSpc>
              </a:pPr>
              <a:endParaRPr/>
            </a:p>
          </p:txBody>
        </p:sp>
        <p:sp>
          <p:nvSpPr>
            <p:cNvPr id="7" name="TextBox 7">
              <a:extLst>
                <a:ext uri="{FF2B5EF4-FFF2-40B4-BE49-F238E27FC236}">
                  <a16:creationId xmlns:a16="http://schemas.microsoft.com/office/drawing/2014/main" id="{40004AFA-2A2C-FBD5-1A00-B4C0173DD4A8}"/>
                </a:ext>
              </a:extLst>
            </p:cNvPr>
            <p:cNvSpPr txBox="1"/>
            <p:nvPr/>
          </p:nvSpPr>
          <p:spPr>
            <a:xfrm>
              <a:off x="6" y="-66675"/>
              <a:ext cx="21213380" cy="646269"/>
            </a:xfrm>
            <a:prstGeom prst="rect">
              <a:avLst/>
            </a:prstGeom>
          </p:spPr>
          <p:txBody>
            <a:bodyPr lIns="0" tIns="0" rIns="0" bIns="0" rtlCol="0" anchor="t">
              <a:spAutoFit/>
            </a:bodyPr>
            <a:lstStyle/>
            <a:p>
              <a:pPr>
                <a:lnSpc>
                  <a:spcPts val="4107"/>
                </a:lnSpc>
              </a:pPr>
              <a:endParaRPr/>
            </a:p>
          </p:txBody>
        </p:sp>
      </p:grpSp>
      <p:pic>
        <p:nvPicPr>
          <p:cNvPr id="9" name="Picture 9">
            <a:extLst>
              <a:ext uri="{FF2B5EF4-FFF2-40B4-BE49-F238E27FC236}">
                <a16:creationId xmlns:a16="http://schemas.microsoft.com/office/drawing/2014/main" id="{BCDF8D30-0806-3ECB-8664-17296AB237FC}"/>
              </a:ext>
            </a:extLst>
          </p:cNvPr>
          <p:cNvPicPr>
            <a:picLocks noChangeAspect="1"/>
          </p:cNvPicPr>
          <p:nvPr/>
        </p:nvPicPr>
        <p:blipFill rotWithShape="1">
          <a:blip r:embed="rId3">
            <a:alphaModFix amt="60000"/>
          </a:blip>
          <a:srcRect b="50000"/>
          <a:stretch/>
        </p:blipFill>
        <p:spPr>
          <a:xfrm>
            <a:off x="0" y="9883025"/>
            <a:ext cx="2909455" cy="403975"/>
          </a:xfrm>
          <a:prstGeom prst="rect">
            <a:avLst/>
          </a:prstGeom>
        </p:spPr>
      </p:pic>
      <p:pic>
        <p:nvPicPr>
          <p:cNvPr id="11" name="Picture 11">
            <a:extLst>
              <a:ext uri="{FF2B5EF4-FFF2-40B4-BE49-F238E27FC236}">
                <a16:creationId xmlns:a16="http://schemas.microsoft.com/office/drawing/2014/main" id="{8499D295-4376-A9E1-AA69-212EEC762DA5}"/>
              </a:ext>
            </a:extLst>
          </p:cNvPr>
          <p:cNvPicPr>
            <a:picLocks noChangeAspect="1"/>
          </p:cNvPicPr>
          <p:nvPr/>
        </p:nvPicPr>
        <p:blipFill rotWithShape="1">
          <a:blip r:embed="rId4">
            <a:alphaModFix amt="60000"/>
          </a:blip>
          <a:srcRect b="38267"/>
          <a:stretch/>
        </p:blipFill>
        <p:spPr>
          <a:xfrm>
            <a:off x="2880880" y="9883025"/>
            <a:ext cx="2356482" cy="403975"/>
          </a:xfrm>
          <a:prstGeom prst="rect">
            <a:avLst/>
          </a:prstGeom>
        </p:spPr>
      </p:pic>
      <p:pic>
        <p:nvPicPr>
          <p:cNvPr id="12" name="Picture 12">
            <a:extLst>
              <a:ext uri="{FF2B5EF4-FFF2-40B4-BE49-F238E27FC236}">
                <a16:creationId xmlns:a16="http://schemas.microsoft.com/office/drawing/2014/main" id="{EA5839C7-B224-5FEA-BB90-F7712C105E47}"/>
              </a:ext>
            </a:extLst>
          </p:cNvPr>
          <p:cNvPicPr>
            <a:picLocks noChangeAspect="1"/>
          </p:cNvPicPr>
          <p:nvPr/>
        </p:nvPicPr>
        <p:blipFill rotWithShape="1">
          <a:blip r:embed="rId5">
            <a:alphaModFix amt="60000"/>
          </a:blip>
          <a:srcRect b="45514"/>
          <a:stretch/>
        </p:blipFill>
        <p:spPr>
          <a:xfrm>
            <a:off x="5233461" y="9868379"/>
            <a:ext cx="2766728" cy="418621"/>
          </a:xfrm>
          <a:prstGeom prst="rect">
            <a:avLst/>
          </a:prstGeom>
        </p:spPr>
      </p:pic>
      <p:pic>
        <p:nvPicPr>
          <p:cNvPr id="13" name="Picture 13">
            <a:extLst>
              <a:ext uri="{FF2B5EF4-FFF2-40B4-BE49-F238E27FC236}">
                <a16:creationId xmlns:a16="http://schemas.microsoft.com/office/drawing/2014/main" id="{47DD2597-5947-32FE-8BF2-94EEF85AA8EA}"/>
              </a:ext>
            </a:extLst>
          </p:cNvPr>
          <p:cNvPicPr>
            <a:picLocks noChangeAspect="1"/>
          </p:cNvPicPr>
          <p:nvPr/>
        </p:nvPicPr>
        <p:blipFill rotWithShape="1">
          <a:blip r:embed="rId6">
            <a:alphaModFix amt="60000"/>
          </a:blip>
          <a:srcRect b="45791"/>
          <a:stretch/>
        </p:blipFill>
        <p:spPr>
          <a:xfrm>
            <a:off x="7971614" y="9872327"/>
            <a:ext cx="2754642" cy="414673"/>
          </a:xfrm>
          <a:prstGeom prst="rect">
            <a:avLst/>
          </a:prstGeom>
        </p:spPr>
      </p:pic>
      <p:pic>
        <p:nvPicPr>
          <p:cNvPr id="14" name="Picture 14">
            <a:extLst>
              <a:ext uri="{FF2B5EF4-FFF2-40B4-BE49-F238E27FC236}">
                <a16:creationId xmlns:a16="http://schemas.microsoft.com/office/drawing/2014/main" id="{62B6D510-F04E-75D5-9274-CC6A296F7598}"/>
              </a:ext>
            </a:extLst>
          </p:cNvPr>
          <p:cNvPicPr>
            <a:picLocks noChangeAspect="1"/>
          </p:cNvPicPr>
          <p:nvPr/>
        </p:nvPicPr>
        <p:blipFill rotWithShape="1">
          <a:blip r:embed="rId7">
            <a:alphaModFix amt="60000"/>
          </a:blip>
          <a:srcRect b="41377"/>
          <a:stretch/>
        </p:blipFill>
        <p:spPr>
          <a:xfrm>
            <a:off x="10683370" y="9829778"/>
            <a:ext cx="2808571" cy="457222"/>
          </a:xfrm>
          <a:prstGeom prst="rect">
            <a:avLst/>
          </a:prstGeom>
        </p:spPr>
      </p:pic>
      <p:pic>
        <p:nvPicPr>
          <p:cNvPr id="15" name="Picture 15">
            <a:extLst>
              <a:ext uri="{FF2B5EF4-FFF2-40B4-BE49-F238E27FC236}">
                <a16:creationId xmlns:a16="http://schemas.microsoft.com/office/drawing/2014/main" id="{B6BE51C3-68C5-0F53-EB89-B76C6A02C59E}"/>
              </a:ext>
            </a:extLst>
          </p:cNvPr>
          <p:cNvPicPr>
            <a:picLocks noChangeAspect="1"/>
          </p:cNvPicPr>
          <p:nvPr/>
        </p:nvPicPr>
        <p:blipFill rotWithShape="1">
          <a:blip r:embed="rId8">
            <a:alphaModFix amt="60000"/>
          </a:blip>
          <a:srcRect b="46486"/>
          <a:stretch/>
        </p:blipFill>
        <p:spPr>
          <a:xfrm>
            <a:off x="13429895" y="9859571"/>
            <a:ext cx="2876251" cy="427430"/>
          </a:xfrm>
          <a:prstGeom prst="rect">
            <a:avLst/>
          </a:prstGeom>
        </p:spPr>
      </p:pic>
      <p:pic>
        <p:nvPicPr>
          <p:cNvPr id="16" name="Picture 16">
            <a:extLst>
              <a:ext uri="{FF2B5EF4-FFF2-40B4-BE49-F238E27FC236}">
                <a16:creationId xmlns:a16="http://schemas.microsoft.com/office/drawing/2014/main" id="{511F3AA6-A086-1D0C-50C9-03CCE112809D}"/>
              </a:ext>
            </a:extLst>
          </p:cNvPr>
          <p:cNvPicPr>
            <a:picLocks noChangeAspect="1"/>
          </p:cNvPicPr>
          <p:nvPr/>
        </p:nvPicPr>
        <p:blipFill rotWithShape="1">
          <a:blip r:embed="rId9">
            <a:alphaModFix amt="60000"/>
          </a:blip>
          <a:srcRect r="15262" b="35733"/>
          <a:stretch/>
        </p:blipFill>
        <p:spPr>
          <a:xfrm>
            <a:off x="16258521" y="9859571"/>
            <a:ext cx="2029479" cy="427430"/>
          </a:xfrm>
          <a:prstGeom prst="rect">
            <a:avLst/>
          </a:prstGeom>
        </p:spPr>
      </p:pic>
      <p:pic>
        <p:nvPicPr>
          <p:cNvPr id="17" name="Picture 2" descr="A blue circle with black background&#10;&#10;Description automatically generated">
            <a:extLst>
              <a:ext uri="{FF2B5EF4-FFF2-40B4-BE49-F238E27FC236}">
                <a16:creationId xmlns:a16="http://schemas.microsoft.com/office/drawing/2014/main" id="{02005816-D817-4001-6367-765349B5D4DA}"/>
              </a:ext>
            </a:extLst>
          </p:cNvPr>
          <p:cNvPicPr>
            <a:picLocks noChangeAspect="1"/>
          </p:cNvPicPr>
          <p:nvPr/>
        </p:nvPicPr>
        <p:blipFill>
          <a:blip r:embed="rId10"/>
          <a:srcRect/>
          <a:stretch>
            <a:fillRect/>
          </a:stretch>
        </p:blipFill>
        <p:spPr>
          <a:xfrm>
            <a:off x="92467" y="4511517"/>
            <a:ext cx="1527607" cy="1373124"/>
          </a:xfrm>
          <a:prstGeom prst="rect">
            <a:avLst/>
          </a:prstGeom>
        </p:spPr>
      </p:pic>
      <p:pic>
        <p:nvPicPr>
          <p:cNvPr id="20" name="Picture 3" descr="A white line drawing of a salt shaker&#10;&#10;Description automatically generated">
            <a:extLst>
              <a:ext uri="{FF2B5EF4-FFF2-40B4-BE49-F238E27FC236}">
                <a16:creationId xmlns:a16="http://schemas.microsoft.com/office/drawing/2014/main" id="{DA8ED972-21A1-BE57-25E7-992855DF4E99}"/>
              </a:ext>
            </a:extLst>
          </p:cNvPr>
          <p:cNvPicPr>
            <a:picLocks noChangeAspect="1"/>
          </p:cNvPicPr>
          <p:nvPr/>
        </p:nvPicPr>
        <p:blipFill>
          <a:blip r:embed="rId11"/>
          <a:srcRect/>
          <a:stretch>
            <a:fillRect/>
          </a:stretch>
        </p:blipFill>
        <p:spPr>
          <a:xfrm>
            <a:off x="653318" y="4942897"/>
            <a:ext cx="620949" cy="663389"/>
          </a:xfrm>
          <a:prstGeom prst="rect">
            <a:avLst/>
          </a:prstGeom>
        </p:spPr>
      </p:pic>
      <p:pic>
        <p:nvPicPr>
          <p:cNvPr id="23" name="Picture 4" descr="A circle with a black background&#10;&#10;Description automatically generated">
            <a:extLst>
              <a:ext uri="{FF2B5EF4-FFF2-40B4-BE49-F238E27FC236}">
                <a16:creationId xmlns:a16="http://schemas.microsoft.com/office/drawing/2014/main" id="{B353D7A2-6D91-7FD8-76B0-78EC5177FAE8}"/>
              </a:ext>
            </a:extLst>
          </p:cNvPr>
          <p:cNvPicPr>
            <a:picLocks noChangeAspect="1"/>
          </p:cNvPicPr>
          <p:nvPr/>
        </p:nvPicPr>
        <p:blipFill>
          <a:blip r:embed="rId12"/>
          <a:srcRect/>
          <a:stretch>
            <a:fillRect/>
          </a:stretch>
        </p:blipFill>
        <p:spPr>
          <a:xfrm>
            <a:off x="34190" y="6017793"/>
            <a:ext cx="1527607" cy="1373124"/>
          </a:xfrm>
          <a:prstGeom prst="rect">
            <a:avLst/>
          </a:prstGeom>
        </p:spPr>
      </p:pic>
      <p:pic>
        <p:nvPicPr>
          <p:cNvPr id="25" name="Picture 5" descr="A black and white logo&#10;&#10;Description automatically generated">
            <a:extLst>
              <a:ext uri="{FF2B5EF4-FFF2-40B4-BE49-F238E27FC236}">
                <a16:creationId xmlns:a16="http://schemas.microsoft.com/office/drawing/2014/main" id="{E7A8E852-E8AC-580D-D984-3A81F4CFD2BE}"/>
              </a:ext>
            </a:extLst>
          </p:cNvPr>
          <p:cNvPicPr>
            <a:picLocks noChangeAspect="1"/>
          </p:cNvPicPr>
          <p:nvPr/>
        </p:nvPicPr>
        <p:blipFill>
          <a:blip r:embed="rId13"/>
          <a:srcRect/>
          <a:stretch>
            <a:fillRect/>
          </a:stretch>
        </p:blipFill>
        <p:spPr>
          <a:xfrm>
            <a:off x="527253" y="6426076"/>
            <a:ext cx="541481" cy="555088"/>
          </a:xfrm>
          <a:prstGeom prst="rect">
            <a:avLst/>
          </a:prstGeom>
        </p:spPr>
      </p:pic>
      <p:pic>
        <p:nvPicPr>
          <p:cNvPr id="28" name="Picture 8" descr="A yellow circle with black background&#10;&#10;Description automatically generated">
            <a:extLst>
              <a:ext uri="{FF2B5EF4-FFF2-40B4-BE49-F238E27FC236}">
                <a16:creationId xmlns:a16="http://schemas.microsoft.com/office/drawing/2014/main" id="{AA8DEE4F-9CAA-1446-4B21-6D27924E62DB}"/>
              </a:ext>
            </a:extLst>
          </p:cNvPr>
          <p:cNvPicPr>
            <a:picLocks noChangeAspect="1"/>
          </p:cNvPicPr>
          <p:nvPr/>
        </p:nvPicPr>
        <p:blipFill>
          <a:blip r:embed="rId14">
            <a:alphaModFix amt="65000"/>
          </a:blip>
          <a:srcRect/>
          <a:stretch>
            <a:fillRect/>
          </a:stretch>
        </p:blipFill>
        <p:spPr>
          <a:xfrm>
            <a:off x="161505" y="3085852"/>
            <a:ext cx="1527607" cy="1373124"/>
          </a:xfrm>
          <a:prstGeom prst="rect">
            <a:avLst/>
          </a:prstGeom>
        </p:spPr>
      </p:pic>
      <p:pic>
        <p:nvPicPr>
          <p:cNvPr id="30" name="Picture 9">
            <a:extLst>
              <a:ext uri="{FF2B5EF4-FFF2-40B4-BE49-F238E27FC236}">
                <a16:creationId xmlns:a16="http://schemas.microsoft.com/office/drawing/2014/main" id="{071E5802-71E2-15E2-95C5-6C75A254B186}"/>
              </a:ext>
            </a:extLst>
          </p:cNvPr>
          <p:cNvPicPr>
            <a:picLocks noChangeAspect="1"/>
          </p:cNvPicPr>
          <p:nvPr/>
        </p:nvPicPr>
        <p:blipFill>
          <a:blip r:embed="rId15"/>
          <a:srcRect/>
          <a:stretch>
            <a:fillRect/>
          </a:stretch>
        </p:blipFill>
        <p:spPr>
          <a:xfrm>
            <a:off x="725904" y="3494794"/>
            <a:ext cx="422186" cy="537836"/>
          </a:xfrm>
          <a:prstGeom prst="rect">
            <a:avLst/>
          </a:prstGeom>
        </p:spPr>
      </p:pic>
      <p:graphicFrame>
        <p:nvGraphicFramePr>
          <p:cNvPr id="10" name="Chart 9">
            <a:extLst>
              <a:ext uri="{FF2B5EF4-FFF2-40B4-BE49-F238E27FC236}">
                <a16:creationId xmlns:a16="http://schemas.microsoft.com/office/drawing/2014/main" id="{AFE438D2-7746-159C-0192-21C6ED99CF96}"/>
              </a:ext>
            </a:extLst>
          </p:cNvPr>
          <p:cNvGraphicFramePr>
            <a:graphicFrameLocks/>
          </p:cNvGraphicFramePr>
          <p:nvPr>
            <p:extLst>
              <p:ext uri="{D42A27DB-BD31-4B8C-83A1-F6EECF244321}">
                <p14:modId xmlns:p14="http://schemas.microsoft.com/office/powerpoint/2010/main" val="765740062"/>
              </p:ext>
            </p:extLst>
          </p:nvPr>
        </p:nvGraphicFramePr>
        <p:xfrm>
          <a:off x="1605468" y="2064577"/>
          <a:ext cx="7270988" cy="6283987"/>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6" name="Chart 25">
            <a:extLst>
              <a:ext uri="{FF2B5EF4-FFF2-40B4-BE49-F238E27FC236}">
                <a16:creationId xmlns:a16="http://schemas.microsoft.com/office/drawing/2014/main" id="{4E822C2A-B06C-98EA-6BDB-420B4ED4697C}"/>
              </a:ext>
            </a:extLst>
          </p:cNvPr>
          <p:cNvGraphicFramePr>
            <a:graphicFrameLocks/>
          </p:cNvGraphicFramePr>
          <p:nvPr>
            <p:extLst>
              <p:ext uri="{D42A27DB-BD31-4B8C-83A1-F6EECF244321}">
                <p14:modId xmlns:p14="http://schemas.microsoft.com/office/powerpoint/2010/main" val="293929184"/>
              </p:ext>
            </p:extLst>
          </p:nvPr>
        </p:nvGraphicFramePr>
        <p:xfrm>
          <a:off x="9144068" y="1960445"/>
          <a:ext cx="8525000" cy="6493090"/>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676905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0DF004F0B7C0429B677C1A4126110B" ma:contentTypeVersion="15" ma:contentTypeDescription="Create a new document." ma:contentTypeScope="" ma:versionID="996a799c10d6ffede42158d972be3ac6">
  <xsd:schema xmlns:xsd="http://www.w3.org/2001/XMLSchema" xmlns:xs="http://www.w3.org/2001/XMLSchema" xmlns:p="http://schemas.microsoft.com/office/2006/metadata/properties" xmlns:ns2="b2e8c297-c771-4730-8c22-db13010b42b5" xmlns:ns3="6a697334-8322-4c35-8d62-b96b5741b494" targetNamespace="http://schemas.microsoft.com/office/2006/metadata/properties" ma:root="true" ma:fieldsID="64893c5225b4b5daa2317233bb9e41de" ns2:_="" ns3:_="">
    <xsd:import namespace="b2e8c297-c771-4730-8c22-db13010b42b5"/>
    <xsd:import namespace="6a697334-8322-4c35-8d62-b96b5741b4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e8c297-c771-4730-8c22-db13010b42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960faec-74a3-420b-b522-51e7e1c187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697334-8322-4c35-8d62-b96b5741b49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76df729-fd9a-44e1-a9dd-e417f1b56635}" ma:internalName="TaxCatchAll" ma:showField="CatchAllData" ma:web="6a697334-8322-4c35-8d62-b96b5741b49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697334-8322-4c35-8d62-b96b5741b494" xsi:nil="true"/>
    <lcf76f155ced4ddcb4097134ff3c332f xmlns="b2e8c297-c771-4730-8c22-db13010b42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DA273B-90B8-4506-8E53-45D43FA49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e8c297-c771-4730-8c22-db13010b42b5"/>
    <ds:schemaRef ds:uri="6a697334-8322-4c35-8d62-b96b5741b4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C0FB24-C3D9-4A70-8CD8-6D0E9A43C16C}">
  <ds:schemaRefs>
    <ds:schemaRef ds:uri="http://schemas.microsoft.com/sharepoint/v3/contenttype/forms"/>
  </ds:schemaRefs>
</ds:datastoreItem>
</file>

<file path=customXml/itemProps3.xml><?xml version="1.0" encoding="utf-8"?>
<ds:datastoreItem xmlns:ds="http://schemas.openxmlformats.org/officeDocument/2006/customXml" ds:itemID="{6F368F1A-131C-4C01-9CE3-86DA7D726771}">
  <ds:schemaRefs>
    <ds:schemaRef ds:uri="http://schemas.microsoft.com/office/infopath/2007/PartnerControls"/>
    <ds:schemaRef ds:uri="http://schemas.microsoft.com/office/2006/documentManagement/types"/>
    <ds:schemaRef ds:uri="6a697334-8322-4c35-8d62-b96b5741b494"/>
    <ds:schemaRef ds:uri="http://purl.org/dc/dcmitype/"/>
    <ds:schemaRef ds:uri="http://purl.org/dc/elements/1.1/"/>
    <ds:schemaRef ds:uri="http://schemas.microsoft.com/office/2006/metadata/properties"/>
    <ds:schemaRef ds:uri="http://www.w3.org/XML/1998/namespace"/>
    <ds:schemaRef ds:uri="b2e8c297-c771-4730-8c22-db13010b42b5"/>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TotalTime>
  <Words>2276</Words>
  <Application>Microsoft Office PowerPoint</Application>
  <PresentationFormat>Custom</PresentationFormat>
  <Paragraphs>361</Paragraphs>
  <Slides>22</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Courier New</vt:lpstr>
      <vt:lpstr>Cabin SemiBold</vt:lpstr>
      <vt:lpstr>Calibri</vt:lpstr>
      <vt:lpstr>Wingdings</vt:lpstr>
      <vt:lpstr>Cabin Sketch</vt:lpstr>
      <vt:lpstr>Aptos</vt:lpstr>
      <vt:lpstr>Arial</vt:lpstr>
      <vt:lpstr>Cabin SemiBold Bold</vt:lpstr>
      <vt:lpstr>Cabin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Orange and Green Snowflake Christmas Newsletter</dc:title>
  <dc:creator>Paula Chinchilla</dc:creator>
  <cp:lastModifiedBy>MAIDEN, Jonathan (LEEDS TEACHING HOSPITALS NHS TRUST)</cp:lastModifiedBy>
  <cp:revision>788</cp:revision>
  <dcterms:created xsi:type="dcterms:W3CDTF">2006-08-16T00:00:00Z</dcterms:created>
  <dcterms:modified xsi:type="dcterms:W3CDTF">2025-11-02T16:46:07Z</dcterms:modified>
  <dc:identifier>DAEPF3YqSEM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0x010100250DF004F0B7C0429B677C1A4126110B</vt:lpwstr>
  </property>
  <property fmtid="{D5CDD505-2E9C-101B-9397-08002B2CF9AE}" pid="3" name="MediaServiceImageTags">
    <vt:lpwstr/>
  </property>
</Properties>
</file>