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9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3_0.xml" ContentType="application/vnd.ms-powerpoint.comments+xml"/>
  <Override PartName="/ppt/notesSlides/notesSlide5.xml" ContentType="application/vnd.openxmlformats-officedocument.presentationml.notesSlide+xml"/>
  <Override PartName="/ppt/comments/modernComment_104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4_C0F22DD5.xml" ContentType="application/vnd.ms-powerpoint.comments+xml"/>
  <Override PartName="/ppt/notesSlides/notesSlide8.xml" ContentType="application/vnd.openxmlformats-officedocument.presentationml.notesSlide+xml"/>
  <Override PartName="/ppt/comments/modernComment_112_0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E_0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10_0.xml" ContentType="application/vnd.ms-powerpoint.comments+xml"/>
  <Override PartName="/ppt/notesSlides/notesSlide14.xml" ContentType="application/vnd.openxmlformats-officedocument.presentationml.notesSlide+xml"/>
  <Override PartName="/ppt/comments/modernComment_10A_0.xml" ContentType="application/vnd.ms-powerpoint.comment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65" r:id="rId6"/>
    <p:sldId id="258" r:id="rId7"/>
    <p:sldId id="259" r:id="rId8"/>
    <p:sldId id="260" r:id="rId9"/>
    <p:sldId id="262" r:id="rId10"/>
    <p:sldId id="276" r:id="rId11"/>
    <p:sldId id="274" r:id="rId12"/>
    <p:sldId id="273" r:id="rId13"/>
    <p:sldId id="271" r:id="rId14"/>
    <p:sldId id="270" r:id="rId15"/>
    <p:sldId id="275" r:id="rId16"/>
    <p:sldId id="272" r:id="rId17"/>
    <p:sldId id="266" r:id="rId18"/>
    <p:sldId id="269" r:id="rId19"/>
  </p:sldIdLst>
  <p:sldSz cx="18288000" cy="10287000"/>
  <p:notesSz cx="6858000" cy="9144000"/>
  <p:embeddedFontLst>
    <p:embeddedFont>
      <p:font typeface="Cabin SemiBold" panose="020B0604020202020204" charset="0"/>
      <p:regular r:id="rId21"/>
    </p:embeddedFont>
    <p:embeddedFont>
      <p:font typeface="Cabin SemiBold Bold" panose="020B0604020202020204" charset="0"/>
      <p:regular r:id="rId22"/>
    </p:embeddedFont>
    <p:embeddedFont>
      <p:font typeface="Cabin Sketch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9F1538-287A-7C5D-D98F-AA2C451B760C}" name="CHINCHILLA, Paula (LONDON NORTH WEST UNIVERSITY HEALTHCARE NHS TRUST)" initials="CT" userId="S::paula.chinchilla_nhs.net#ext#@cmft.onmicrosoft.com::374aad1e-aa74-4e10-9dee-d5daa7466d1f" providerId="AD"/>
  <p188:author id="{B9D0D697-5208-7439-E346-12CBB158253D}" name="Henson Kate (R0A) Manchester University NHS Foundation Trust" initials="HT" userId="S::khenson@uhsm.nhs.uk::d340c5ea-a360-46e7-9971-76506f385ad8" providerId="AD"/>
  <p188:author id="{7DF1E9D6-75F6-AE73-531B-95582BCE8168}" name="Lynn Burney" initials="LB" userId="S::lynn.burney_srft.nhs.uk#ext#@cmft.onmicrosoft.com::42a0dccb-d302-46b2-a8ea-29cea72ca6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os, Ana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D6FF"/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D7424-CED0-4715-8692-67000C73C981}" v="1" dt="2023-01-09T11:39:24.368"/>
    <p1510:client id="{3828ADDE-8ADC-4AF2-80CC-DE13FF5FAA83}" v="264" dt="2022-06-28T15:58:21.504"/>
    <p1510:client id="{4A297D6C-6E54-4B39-B1DA-ECE022E16D32}" v="12" dt="2022-05-10T13:55:45.255"/>
    <p1510:client id="{72FF848F-95BC-4481-922C-B5E328A493AC}" v="41" dt="2022-04-04T09:22:20.262"/>
    <p1510:client id="{8373477D-3A88-BBA1-CCD1-CA257262A8A0}" v="135" dt="2022-08-02T15:09:14.889"/>
    <p1510:client id="{98A12C6F-A5D2-4C20-A07D-7736F4920A21}" v="41" dt="2023-01-09T10:34:19.835"/>
    <p1510:client id="{9B27B129-7A79-48DB-994B-B21F6DFB208A}" v="75" dt="2022-06-28T15:38:09.177"/>
    <p1510:client id="{AE9822FE-3062-4875-8AFC-555B04A6F117}" v="7" dt="2022-06-28T14:34:51.650"/>
    <p1510:client id="{B4A9C1F0-51D7-4159-9FEE-2D0DD0C4D32F}" v="2" dt="2022-08-02T15:11:24.151"/>
    <p1510:client id="{E1443477-A02A-4438-B6A9-F6F0D64BFB05}" v="55" dt="2022-04-22T09:06:26.57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AA7FEF-95DD-414F-B1BC-8BE39729CF61}" authorId="{7DF1E9D6-75F6-AE73-531B-95582BCE8168}" created="2023-01-09T09:54:03.641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US"/>
          <a:t>remove s and some</a:t>
        </a:r>
      </a:p>
    </p188:txBody>
  </p188:cm>
  <p188:cm id="{0151566A-F11E-4313-BEB8-6529BCBF4ABD}" authorId="{7DF1E9D6-75F6-AE73-531B-95582BCE8168}" created="2023-01-09T09:54:58.9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" creationId="{C58BA42B-98D9-4CE8-8B69-0E0C9F32FC75}"/>
    </ac:deMkLst>
    <p188:txBody>
      <a:bodyPr/>
      <a:lstStyle/>
      <a:p>
        <a:r>
          <a:rPr lang="en-US"/>
          <a:t>add in our diets</a:t>
        </a:r>
      </a:p>
    </p188:txBody>
  </p188:cm>
  <p188:cm id="{4EC23D26-5F19-48ED-9B29-DF4CB7DD1418}" authorId="{7DF1E9D6-75F6-AE73-531B-95582BCE8168}" created="2023-01-09T10:04:39.886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US"/>
          <a:t>change to such as from like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9F7D78-77C1-4490-96D9-B5E07A8BD8DF}" authorId="{509F1538-287A-7C5D-D98F-AA2C451B760C}" created="2022-06-28T14:32:39.9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graphicFrameMk id="4" creationId="{59D4E033-EB05-4AB8-9A05-1477998E131E}"/>
    </ac:deMkLst>
    <p188:txBody>
      <a:bodyPr/>
      <a:lstStyle/>
      <a:p>
        <a:r>
          <a:rPr lang="en-US"/>
          <a:t>Should we give some visual examples</a:t>
        </a:r>
      </a:p>
    </p188:txBody>
  </p188:cm>
</p188:cmLst>
</file>

<file path=ppt/comments/modernComment_10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0F863E-FC42-4DB5-95BE-12228527AAC2}" authorId="{509F1538-287A-7C5D-D98F-AA2C451B760C}" status="resolved" created="2022-06-28T14:31:23.9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5"/>
      <ac:spMk id="24" creationId="{108D02B3-86AA-45A2-974F-A03C4DBF8412}"/>
      <ac:txMk cp="67">
        <ac:context len="68" hash="2536256098"/>
      </ac:txMk>
    </ac:txMkLst>
    <p188:pos x="5122333" y="3513666"/>
    <p188:txBody>
      <a:bodyPr/>
      <a:lstStyle/>
      <a:p>
        <a:r>
          <a:rPr lang="en-US"/>
          <a:t>When copy pasted the url it didnt work</a:t>
        </a:r>
      </a:p>
    </p188:txBody>
  </p188:cm>
</p188:cmLst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9FBC19-B3FD-473B-8297-DAC6E1469002}" authorId="{509F1538-287A-7C5D-D98F-AA2C451B760C}" status="resolved" created="2022-06-28T14:34:36.713" complete="100000">
    <pc:sldMkLst xmlns:pc="http://schemas.microsoft.com/office/powerpoint/2013/main/command">
      <pc:docMk/>
      <pc:sldMk cId="0" sldId="266"/>
    </pc:sldMkLst>
    <p188:txBody>
      <a:bodyPr/>
      <a:lstStyle/>
      <a:p>
        <a:r>
          <a:rPr lang="en-US"/>
          <a:t>Are these 2 reference slides different? I like how it mentions the topics to be found</a:t>
        </a:r>
      </a:p>
    </p188:txBody>
  </p188:cm>
  <p188:cm id="{43926F1A-2AE1-46D9-9FB4-FFB200E5A3A1}" authorId="{7DF1E9D6-75F6-AE73-531B-95582BCE8168}" created="2023-01-09T10:34:19.835">
    <pc:sldMkLst xmlns:pc="http://schemas.microsoft.com/office/powerpoint/2013/main/command">
      <pc:docMk/>
      <pc:sldMk cId="0" sldId="266"/>
    </pc:sldMkLst>
    <p188:txBody>
      <a:bodyPr/>
      <a:lstStyle/>
      <a:p>
        <a:r>
          <a:rPr lang="en-US"/>
          <a:t>We haven't included salt.org in either resources or references- not sure if it is still active, last newsletter Aug 2022 so ? still relevant.</a:t>
        </a:r>
      </a:p>
    </p188:txBody>
  </p188:cm>
</p188:cmLst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FB91B8-8726-4B8B-9370-78D03D8CFECD}" authorId="{B9D0D697-5208-7439-E346-12CBB158253D}" status="resolved" created="2022-04-22T09:05:16.446" complete="100000">
    <pc:sldMkLst xmlns:pc="http://schemas.microsoft.com/office/powerpoint/2013/main/command">
      <pc:docMk/>
      <pc:sldMk cId="0" sldId="270"/>
    </pc:sldMkLst>
    <p188:txBody>
      <a:bodyPr/>
      <a:lstStyle/>
      <a:p>
        <a:r>
          <a:rPr lang="en-GB"/>
          <a:t>Add animation </a:t>
        </a:r>
      </a:p>
    </p188:txBody>
  </p188:cm>
  <p188:cm id="{746E4E8E-6431-4DF4-8E89-0E9A0C853C6F}" authorId="{509F1538-287A-7C5D-D98F-AA2C451B760C}" status="resolved" created="2022-06-28T14:33:39.2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0"/>
      <ac:spMk id="7" creationId="{993E3C73-C784-41EA-BA90-68AFFFB5C628}"/>
    </ac:deMkLst>
    <p188:txBody>
      <a:bodyPr/>
      <a:lstStyle/>
      <a:p>
        <a:r>
          <a:rPr lang="en-US"/>
          <a:t>Should we divide this slide in 2? It looks wordy</a:t>
        </a:r>
      </a:p>
    </p188:txBody>
  </p188:cm>
</p188:cmLst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7E9837-395C-45A4-A414-376BA80A202A}" authorId="{509F1538-287A-7C5D-D98F-AA2C451B760C}" created="2022-06-28T14:34:51.6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7" creationId="{E4A12885-913F-406B-9DAA-DD8ECB3DDE2F}"/>
    </ac:deMkLst>
    <p188:txBody>
      <a:bodyPr/>
      <a:lstStyle/>
      <a:p>
        <a:r>
          <a:rPr lang="en-US"/>
          <a:t>Maybe we can add more swaps?</a:t>
        </a:r>
      </a:p>
    </p188:txBody>
  </p188:cm>
  <p188:cm id="{4AC378D3-4762-4CA8-AB8C-8D2E0C2F0DC8}" authorId="{7DF1E9D6-75F6-AE73-531B-95582BCE8168}" created="2023-01-09T11:39:24.368">
    <pc:sldMkLst xmlns:pc="http://schemas.microsoft.com/office/powerpoint/2013/main/command">
      <pc:docMk/>
      <pc:sldMk cId="0" sldId="272"/>
    </pc:sldMkLst>
    <p188:txBody>
      <a:bodyPr/>
      <a:lstStyle/>
      <a:p>
        <a:r>
          <a:rPr lang="en-US"/>
          <a:t>Consider on the go swaps too?
Consider breakfast cereals as lots of YP eats these and they can vary in salt content</a:t>
        </a:r>
      </a:p>
    </p188:txBody>
  </p188:cm>
</p188:cmLst>
</file>

<file path=ppt/comments/modernComment_11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F7AAA8-AC83-4655-B9AE-B057E073571C}" authorId="{509F1538-287A-7C5D-D98F-AA2C451B760C}" status="resolved" created="2022-06-28T14:33:13.47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4"/>
      <ac:picMk id="15373" creationId="{5FB8042A-6738-45A9-A19B-B6391A2A6D06}"/>
    </ac:deMkLst>
    <p188:txBody>
      <a:bodyPr/>
      <a:lstStyle/>
      <a:p>
        <a:r>
          <a:rPr lang="en-US"/>
          <a:t>I would suggest here the app of NHS</a:t>
        </a:r>
      </a:p>
    </p188:txBody>
  </p188:cm>
  <p188:cm id="{D439DA64-3379-45F8-A367-D0E02CD8B612}" authorId="{7DF1E9D6-75F6-AE73-531B-95582BCE8168}" created="2023-01-09T10:10:00.3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4"/>
      <ac:spMk id="12" creationId="{A5981F61-92C9-4BAB-AE8B-0E4C0559AC9C}"/>
      <ac:txMk cp="355" len="27">
        <ac:context len="387" hash="2195590747"/>
      </ac:txMk>
    </ac:txMkLst>
    <p188:pos x="3385867" y="5240547"/>
    <p188:txBody>
      <a:bodyPr/>
      <a:lstStyle/>
      <a:p>
        <a:r>
          <a:rPr lang="en-US"/>
          <a:t>delete 'add food scanner app' as added
? have on phone and packets to demonstrate how works?</a:t>
        </a:r>
      </a:p>
    </p188:txBody>
  </p188:cm>
</p188:cmLst>
</file>

<file path=ppt/comments/modernComment_114_C0F22D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49AE5F-EF9C-4B6D-AEF7-F66325FE9DB9}" authorId="{7DF1E9D6-75F6-AE73-531B-95582BCE8168}" created="2023-01-09T10:05:44.654">
    <pc:sldMkLst xmlns:pc="http://schemas.microsoft.com/office/powerpoint/2013/main/command">
      <pc:docMk/>
      <pc:sldMk cId="3237096917" sldId="276"/>
    </pc:sldMkLst>
    <p188:txBody>
      <a:bodyPr/>
      <a:lstStyle/>
      <a:p>
        <a:r>
          <a:rPr lang="en-US"/>
          <a:t>should QR code be fully visible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E7003-0576-48CB-89F5-A25475D67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07ED4-1B4C-49CA-A084-61AA2B24F6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60625E-DD60-4142-8C24-A3EA850C46A0}" type="datetimeFigureOut">
              <a:rPr lang="en-GB"/>
              <a:pPr>
                <a:defRPr/>
              </a:pPr>
              <a:t>27/04/2023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2E6393-857F-464B-B441-D7E58F0B12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568654-8835-4DAE-A0A2-C4408B40F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04C82-D22F-49C5-A653-6A59B2BF59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C490B-C53D-4E72-995B-490243EC7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6A7B6D-01B9-42EB-A970-1B1A223427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983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D7951C9-2EF6-40D2-979B-B9BAC73B9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ECCFF0E-7D81-4263-AF28-6369ECE71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E091D5F-433D-4F51-BD78-BE5C79C67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67FD11-94A1-41CA-9CF4-CF96698C877A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30546BC-BC59-4779-AAAE-F6878F5F1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66802B8-861D-404D-A674-BEEADDB05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solidFill>
                <a:srgbClr val="263143"/>
              </a:solidFill>
              <a:latin typeface="Helvetica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3EC3EF0-AC9E-4C5B-A472-145B6BF0E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43B6F4-6A88-45F6-B601-5E809009D66D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273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AEA5120-B8CB-4016-82D1-1C084EE13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04DC684-33EF-4BB0-BC77-30EEAEB60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2D8B251-3BEC-4436-AC46-C802200F3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E62A95-8483-481F-89BE-7FB304A72EEA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AEA5120-B8CB-4016-82D1-1C084EE13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04DC684-33EF-4BB0-BC77-30EEAEB60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2D8B251-3BEC-4436-AC46-C802200F3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E62A95-8483-481F-89BE-7FB304A72EEA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794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3415899-891D-4492-9752-BD02624E0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56CFB2B-2433-4CBC-A15E-A4672E105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3774CB1-1250-4D2A-9646-538E23C77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32A75B-D9C2-4546-8A74-8F6CFCD7EEB2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EF3D435-4E27-4925-9DEA-4F9A0C4EC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29929EE-3503-49F6-8E81-514CEE23B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BB8E654-A563-4ADF-88FB-AD3565E73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27F95-6A6C-4562-96DF-ECE7653CE502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56F750E-4834-4BB2-838B-D87B3C9D1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F7CDAB1-ACE1-4939-9310-8A799D573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0210A0F-722A-483E-B0F6-3BC872EC0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C75535-0345-4012-9566-1618CDD19805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1E0C2F8-BE84-4652-B414-6A812F9D0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AF7FCDF-8FB3-4D3B-817E-47234282C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0BF7BCA-92D5-41EE-80AA-56380AFA7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48F608-35BD-4363-807F-CF2F4B7DCE4A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F87E38C-5CE6-44B7-A127-C9A977FA5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E8B8D55-75E4-4AA7-B660-87375E994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B60744A-C4DF-4E57-9B5A-D9B74C918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8D257-5150-433B-BDD1-73DF0909B9DB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8988FE9-2278-4BD7-88D0-65F5F598A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C80292F-7E13-4D70-A4B1-EB2794827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https://www.bhf.org.uk/informationsupport/heart-matters-magazine/nutrition/sugar-salt-and-fat/hold-the-salt</a:t>
            </a:r>
          </a:p>
          <a:p>
            <a:pPr eaLnBrk="1" hangingPunct="1"/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7A8DF91-D62B-4ED7-AC1E-C22FBA797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4D63D8-0917-4D37-87AB-3E9D081CD69B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D454760-ACB8-4F85-A262-3150194E1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3A71124-FC11-463D-BB66-BC0F8352D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B7629A9-D963-41F5-ADE8-AA7BD40FE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3C922-926B-4A8F-A39A-D7D6F386AB5F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30546BC-BC59-4779-AAAE-F6878F5F1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66802B8-861D-404D-A674-BEEADDB05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A  cross sectional study in 2014 of 340 CYP from South London:</a:t>
            </a:r>
          </a:p>
          <a:p>
            <a:pPr marL="457200" indent="-457200">
              <a:spcBef>
                <a:spcPct val="0"/>
              </a:spcBef>
              <a:buFont typeface="Arial,Sans-Serif"/>
              <a:buChar char="•"/>
            </a:pPr>
            <a:endParaRPr lang="en-US"/>
          </a:p>
          <a:p>
            <a:pPr marL="457200" indent="-457200">
              <a:spcBef>
                <a:spcPct val="0"/>
              </a:spcBef>
              <a:buFont typeface="Arial,Sans-Serif"/>
              <a:buChar char="•"/>
            </a:pPr>
            <a:r>
              <a:rPr lang="en-US"/>
              <a:t>5 &amp; 6 year </a:t>
            </a:r>
            <a:r>
              <a:rPr lang="en-US" err="1"/>
              <a:t>olds</a:t>
            </a:r>
            <a:r>
              <a:rPr lang="en-US"/>
              <a:t> consumed 3.75 g of salt each day</a:t>
            </a:r>
          </a:p>
          <a:p>
            <a:pPr marL="628650" lvl="1" indent="-457200">
              <a:spcBef>
                <a:spcPct val="0"/>
              </a:spcBef>
              <a:buFont typeface="Arial,Sans-Serif"/>
              <a:buChar char="•"/>
            </a:pPr>
            <a:r>
              <a:rPr lang="en-US"/>
              <a:t>8 &amp; 9 year </a:t>
            </a:r>
            <a:r>
              <a:rPr lang="en-US" err="1"/>
              <a:t>olds</a:t>
            </a:r>
            <a:r>
              <a:rPr lang="en-US"/>
              <a:t> consumed 4.71 g of salt each day (1.7g too much) </a:t>
            </a:r>
          </a:p>
          <a:p>
            <a:pPr marL="628650" lvl="1" indent="-457200">
              <a:spcBef>
                <a:spcPct val="0"/>
              </a:spcBef>
              <a:buFont typeface="Arial,Sans-Serif"/>
              <a:buChar char="•"/>
            </a:pPr>
            <a:r>
              <a:rPr lang="en-US"/>
              <a:t>13-17 year </a:t>
            </a:r>
            <a:r>
              <a:rPr lang="en-US" err="1"/>
              <a:t>olds</a:t>
            </a:r>
            <a:r>
              <a:rPr lang="en-US"/>
              <a:t> consumed 7.55 g of salt each day</a:t>
            </a:r>
          </a:p>
          <a:p>
            <a:pPr marL="628650" lvl="1" indent="-457200">
              <a:spcBef>
                <a:spcPct val="0"/>
              </a:spcBef>
              <a:buFont typeface="Arial,Sans-Serif"/>
              <a:buChar char="•"/>
            </a:pPr>
            <a:r>
              <a:rPr lang="en-US"/>
              <a:t>Boys tended to consume more salt than girls</a:t>
            </a:r>
          </a:p>
          <a:p>
            <a:pPr marL="628650" lvl="1" indent="-457200">
              <a:spcBef>
                <a:spcPct val="0"/>
              </a:spcBef>
              <a:buFont typeface="Arial,Sans-Serif"/>
              <a:buChar char="•"/>
            </a:pPr>
            <a:r>
              <a:rPr lang="en-US"/>
              <a:t>Boys had about 1 g more of salt per day in 5-6 year </a:t>
            </a:r>
            <a:r>
              <a:rPr lang="en-US" err="1"/>
              <a:t>olds</a:t>
            </a:r>
            <a:r>
              <a:rPr lang="en-US"/>
              <a:t> &amp; 2.5 g </a:t>
            </a:r>
          </a:p>
          <a:p>
            <a:pPr lvl="1">
              <a:spcBef>
                <a:spcPct val="0"/>
              </a:spcBef>
            </a:pPr>
            <a:r>
              <a:rPr lang="en-US"/>
              <a:t>per day more in 13-17 year </a:t>
            </a:r>
            <a:r>
              <a:rPr lang="en-US" err="1"/>
              <a:t>olds</a:t>
            </a:r>
          </a:p>
          <a:p>
            <a:pPr marL="628650" lvl="1" indent="-457200">
              <a:spcBef>
                <a:spcPct val="0"/>
              </a:spcBef>
              <a:buFont typeface="Arial,Sans-Serif"/>
              <a:buChar char="•"/>
            </a:pPr>
            <a:r>
              <a:rPr lang="en-US"/>
              <a:t>Main sources of dietary salt in this study came from breakfast cereals (36%, including bread 15%), meat products( 19%),  milk &amp; milk products (11%)</a:t>
            </a:r>
            <a:endParaRPr lang="en-GB"/>
          </a:p>
          <a:p>
            <a:endParaRPr lang="en-GB" altLang="en-US">
              <a:solidFill>
                <a:srgbClr val="263143"/>
              </a:solidFill>
              <a:latin typeface="Helvetica" panose="020B0604020202020204" pitchFamily="34" charset="0"/>
              <a:cs typeface="Helvetica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3EC3EF0-AC9E-4C5B-A472-145B6BF0E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43B6F4-6A88-45F6-B601-5E809009D66D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30546BC-BC59-4779-AAAE-F6878F5F1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66802B8-861D-404D-A674-BEEADDB05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solidFill>
                <a:srgbClr val="263143"/>
              </a:solidFill>
              <a:latin typeface="Helvetica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3EC3EF0-AC9E-4C5B-A472-145B6BF0E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43B6F4-6A88-45F6-B601-5E809009D66D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949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AC89FB8-EA8E-43E9-AE80-7F5ED6B126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C5512A6-46C6-4AE6-A29E-40AD16635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A063BAF-0EF9-457B-BBC8-55812A820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32408-F44D-4F71-A722-2588D0B70D72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4A6A6CF-F841-41B8-84B2-C304B3948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34E960C-79C0-454B-BC2F-C584128FE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2F0B359-0C2E-4F38-A293-B58FE2676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C577C-FE5B-495F-969B-BCBFC0DE0B65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E438-AE4D-4E9A-967F-9E22328A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BAE1-D734-4569-9C25-A80E80A1D7F8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DC5A-630A-4A64-844B-73CFF53E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EC53-AFE2-42AE-B866-47A64217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36B8-B1DD-4E3B-9253-F3398D140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4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1700-0A8C-421A-8E95-E6048F37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5D12-8FF0-4AF3-8472-7B762902DB1B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E72A7-FF6B-4D89-B454-70577060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9E7CB-C28F-4BA2-90B3-5AE14371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3B15-50A9-4FF3-B4E3-9D178C348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8151-E59A-486C-8177-6EF2F9F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8F06-8775-45B9-9306-FDE2CECA09B2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B24BF-1F63-4B99-AA2E-AABD013D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7131-D643-4AE9-BB9D-36857B09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0B94-1B88-4D3F-81D8-B696E6938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54611-128E-43EE-850B-2AFA3E6E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932E-C6B3-45EB-B79B-4D8B7A361B4C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D528-EA51-466E-A878-1F4B78D4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624D-6B45-4623-95A1-28C41CFD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CD5A-B276-4F99-9252-19F09B4A1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7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47F2D-A9FA-40E7-A355-5E91E67F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5084-1E44-446A-AC7B-F254FF6FC34B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9EFF4-EBD7-47D6-9CB6-5A240178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BF05-C8A3-48D9-9524-77DC00DF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43FD-3B2B-4F0F-BD83-2B82A26C1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8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CDAB21-56B5-4216-87EE-846EEA02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3EFA-E5D1-4E9D-85A5-3989B6914749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327DFA-C52D-4ADB-94DE-39C0579A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CE88F5-3335-4820-AF4C-C1C9F668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D988-0938-45E1-A519-456F4A16F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14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94A634-0579-47A3-A463-F3A370DA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9CE2-CF8C-4FAF-BF8C-56557541B064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81A489-11FF-4C47-A18E-34C59BE3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620A25-E782-49D0-8F1D-2599E25A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24EC-39F7-4B9D-A462-53FD8A730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7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0ACDF6-FFFD-4301-A37A-191D558C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95CE-4EF0-45DD-86FB-45C4DDC99023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7F7120-9B03-4C21-8204-146728D6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39B76-FE7B-4098-B9F1-054BDD01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3AA2-7152-43BA-B608-B7459C02F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DE0920-9EC3-40F9-A562-36B34993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FBEE-BC6D-4501-9B04-2EA9D2EC1480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0C6A3E-1E62-4B4A-BF45-5253FA2C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FB7C05-0537-4F00-B96B-4049AE74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82D4-3A1D-48CB-B2B6-549B6ADA5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4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BC4558-E07F-436F-9B06-2E0575FE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3CA4-1537-401B-9B7D-07CE546D88C6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29116D-40E9-4674-ABBC-315BADC6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8789F4-101F-462B-B012-363A0859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DA17-C1C1-496D-8C7A-C3E5730BC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6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F91FD-613F-4F55-9839-2D845224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777F-3DAA-4438-B0DF-C16BFC6BECF4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CF1944-4DB3-4D22-ABF0-01A8DD3F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66B715-A6B7-4663-BAA4-9E57B82E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BCBC-4911-4846-8E32-FB897D24B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5CAD00-AD89-4677-9FD0-BFACB50C2C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329F3-D138-40A3-A2D2-B9028F5F45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9048A-FC78-479A-9A11-2CFBDDFF2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D3E936-5516-4C7A-98D0-D493B392DC64}" type="datetimeFigureOut">
              <a:rPr lang="en-US"/>
              <a:pPr>
                <a:defRPr/>
              </a:pPr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8329-00F5-4AF1-A035-66DC11C9D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B108-DFCD-48A3-8D9E-3A1C541C6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CF9B83-8D17-4D90-8F4A-B08EA66FC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.png"/><Relationship Id="rId3" Type="http://schemas.microsoft.com/office/2018/10/relationships/comments" Target="../comments/modernComment_10E_0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18/10/relationships/comments" Target="../comments/modernComment_110_0.xml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5" Type="http://schemas.openxmlformats.org/officeDocument/2006/relationships/image" Target="../media/image4.png"/><Relationship Id="rId10" Type="http://schemas.openxmlformats.org/officeDocument/2006/relationships/image" Target="../media/image40.jpeg"/><Relationship Id="rId19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39.jpe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18/10/relationships/comments" Target="../comments/modernComment_10A_0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4.png"/><Relationship Id="rId10" Type="http://schemas.openxmlformats.org/officeDocument/2006/relationships/image" Target="../media/image47.png"/><Relationship Id="rId19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www.bhf.org.uk/informationsupport/support/healthy-living/healthy-eating/salt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61/HYPERTENSIONAHA.113.02264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nhs.uk/healthier-families/food-facts/sal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gov.uk/government/statistics/national-diet-and-nutrition-survey-assessment-of-dietary-sodium-in-adults-in-england-2014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microsoft.com/office/2018/10/relationships/comments" Target="../comments/modernComment_109_0.xml"/><Relationship Id="rId7" Type="http://schemas.openxmlformats.org/officeDocument/2006/relationships/image" Target="../media/image4.png"/><Relationship Id="rId12" Type="http://schemas.openxmlformats.org/officeDocument/2006/relationships/hyperlink" Target="https://www.bhf.org.uk/informationsupport/heart-matters-magazine/nutrition/sugar-salt-and-fat/hold-the-salt/salt-qui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20" Type="http://schemas.openxmlformats.org/officeDocument/2006/relationships/image" Target="../media/image22.jpeg"/><Relationship Id="rId1" Type="http://schemas.openxmlformats.org/officeDocument/2006/relationships/video" Target="https://www.youtube.com/embed/uM8yQNZ0x10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microsoft.com/office/2018/10/relationships/comments" Target="../comments/modernComment_103_0.xml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microsoft.com/office/2018/10/relationships/comments" Target="../comments/modernComment_104_0.xml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microsoft.com/office/2018/10/relationships/comments" Target="../comments/modernComment_114_C0F22DD5.xml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microsoft.com/office/2018/10/relationships/comments" Target="../comments/modernComment_112_0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openxmlformats.org/officeDocument/2006/relationships/image" Target="../media/image28.png"/><Relationship Id="rId1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32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6544E6E4-4E20-481D-8B06-6B1A68560383}"/>
              </a:ext>
            </a:extLst>
          </p:cNvPr>
          <p:cNvGrpSpPr>
            <a:grpSpLocks/>
          </p:cNvGrpSpPr>
          <p:nvPr/>
        </p:nvGrpSpPr>
        <p:grpSpPr bwMode="auto">
          <a:xfrm>
            <a:off x="0" y="1839892"/>
            <a:ext cx="18288000" cy="3760808"/>
            <a:chOff x="0" y="-236198"/>
            <a:chExt cx="4474246" cy="862165"/>
          </a:xfrm>
        </p:grpSpPr>
        <p:sp>
          <p:nvSpPr>
            <p:cNvPr id="3096" name="Freeform 3">
              <a:extLst>
                <a:ext uri="{FF2B5EF4-FFF2-40B4-BE49-F238E27FC236}">
                  <a16:creationId xmlns:a16="http://schemas.microsoft.com/office/drawing/2014/main" id="{C69B2C00-85E3-46DB-BF96-3D80023B0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236198"/>
              <a:ext cx="4474246" cy="862165"/>
            </a:xfrm>
            <a:custGeom>
              <a:avLst/>
              <a:gdLst>
                <a:gd name="T0" fmla="*/ 0 w 4474246"/>
                <a:gd name="T1" fmla="*/ 0 h 625967"/>
                <a:gd name="T2" fmla="*/ 4474246 w 4474246"/>
                <a:gd name="T3" fmla="*/ 0 h 625967"/>
                <a:gd name="T4" fmla="*/ 4474246 w 4474246"/>
                <a:gd name="T5" fmla="*/ 625967 h 625967"/>
                <a:gd name="T6" fmla="*/ 0 w 4474246"/>
                <a:gd name="T7" fmla="*/ 625967 h 625967"/>
                <a:gd name="T8" fmla="*/ 0 w 4474246"/>
                <a:gd name="T9" fmla="*/ 0 h 625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4">
            <a:extLst>
              <a:ext uri="{FF2B5EF4-FFF2-40B4-BE49-F238E27FC236}">
                <a16:creationId xmlns:a16="http://schemas.microsoft.com/office/drawing/2014/main" id="{78E6A5B3-BFEE-49F4-88F4-7403865DCBF6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1844406"/>
            <a:ext cx="18462289" cy="3545156"/>
            <a:chOff x="0" y="-502039"/>
            <a:chExt cx="24616397" cy="4727148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165E3E1-5E70-472C-8C36-994E6DB5DB2A}"/>
                </a:ext>
              </a:extLst>
            </p:cNvPr>
            <p:cNvSpPr txBox="1"/>
            <p:nvPr/>
          </p:nvSpPr>
          <p:spPr>
            <a:xfrm>
              <a:off x="789070" y="-502039"/>
              <a:ext cx="23827327" cy="2345649"/>
            </a:xfrm>
            <a:prstGeom prst="rect">
              <a:avLst/>
            </a:prstGeom>
          </p:spPr>
          <p:txBody>
            <a:bodyPr lIns="0" tIns="0" rIns="0" bIns="0" anchor="t">
              <a:spAutoFit/>
            </a:bodyPr>
            <a:lstStyle/>
            <a:p>
              <a:pPr algn="ctr"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450" spc="-492">
                  <a:solidFill>
                    <a:srgbClr val="383838"/>
                  </a:solidFill>
                  <a:latin typeface="Cabin Sketch"/>
                  <a:cs typeface="+mn-cs"/>
                </a:rPr>
                <a:t>HEALTH PROMOTION - SALT</a:t>
              </a:r>
              <a:endParaRPr lang="en-US" sz="10474" spc="-492">
                <a:solidFill>
                  <a:srgbClr val="383838"/>
                </a:solidFill>
                <a:latin typeface="Cabin Sketch"/>
                <a:cs typeface="+mn-cs"/>
              </a:endParaRPr>
            </a:p>
          </p:txBody>
        </p:sp>
        <p:sp>
          <p:nvSpPr>
            <p:cNvPr id="3094" name="TextBox 6">
              <a:extLst>
                <a:ext uri="{FF2B5EF4-FFF2-40B4-BE49-F238E27FC236}">
                  <a16:creationId xmlns:a16="http://schemas.microsoft.com/office/drawing/2014/main" id="{37B1C5AE-56C6-4BA2-A694-F57A09809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64529"/>
              <a:ext cx="21337903" cy="56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3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53A5C16-C93E-4EE0-B178-2B004409B823}"/>
              </a:ext>
            </a:extLst>
          </p:cNvPr>
          <p:cNvSpPr txBox="1"/>
          <p:nvPr/>
        </p:nvSpPr>
        <p:spPr>
          <a:xfrm>
            <a:off x="2979162" y="3281016"/>
            <a:ext cx="13679886" cy="22736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defRPr/>
            </a:pPr>
            <a:r>
              <a:rPr lang="en-US" sz="4800" spc="24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Brought to you by: South East Coast &amp; London, North West Dietitian Network</a:t>
            </a:r>
            <a:endParaRPr lang="en-US" sz="4800" spc="240">
              <a:latin typeface="Calibri"/>
              <a:ea typeface="Calibri"/>
              <a:cs typeface="Calibri"/>
            </a:endParaRPr>
          </a:p>
          <a:p>
            <a:pPr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spc="240">
              <a:solidFill>
                <a:srgbClr val="FFFFFF"/>
              </a:solidFill>
              <a:latin typeface="Cabin SemiBold Bold"/>
              <a:cs typeface="+mn-cs"/>
            </a:endParaRPr>
          </a:p>
        </p:txBody>
      </p:sp>
      <p:pic>
        <p:nvPicPr>
          <p:cNvPr id="3077" name="Picture 9">
            <a:extLst>
              <a:ext uri="{FF2B5EF4-FFF2-40B4-BE49-F238E27FC236}">
                <a16:creationId xmlns:a16="http://schemas.microsoft.com/office/drawing/2014/main" id="{DBC0F344-A309-4CDB-8293-AA04B6BC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>
            <a:extLst>
              <a:ext uri="{FF2B5EF4-FFF2-40B4-BE49-F238E27FC236}">
                <a16:creationId xmlns:a16="http://schemas.microsoft.com/office/drawing/2014/main" id="{E0A76E96-8B6A-4BF2-93DD-43AAD31BA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>
            <a:extLst>
              <a:ext uri="{FF2B5EF4-FFF2-40B4-BE49-F238E27FC236}">
                <a16:creationId xmlns:a16="http://schemas.microsoft.com/office/drawing/2014/main" id="{D147F28A-D535-48A6-8FB0-D698B9D75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>
            <a:extLst>
              <a:ext uri="{FF2B5EF4-FFF2-40B4-BE49-F238E27FC236}">
                <a16:creationId xmlns:a16="http://schemas.microsoft.com/office/drawing/2014/main" id="{DE2CE841-BEEF-43FF-8C2B-4A6A44122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>
            <a:extLst>
              <a:ext uri="{FF2B5EF4-FFF2-40B4-BE49-F238E27FC236}">
                <a16:creationId xmlns:a16="http://schemas.microsoft.com/office/drawing/2014/main" id="{5E4F0BF7-3A5B-4A67-8482-A8B47D8756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>
            <a:extLst>
              <a:ext uri="{FF2B5EF4-FFF2-40B4-BE49-F238E27FC236}">
                <a16:creationId xmlns:a16="http://schemas.microsoft.com/office/drawing/2014/main" id="{70EC79BE-FF15-4866-A424-71AD29DC2D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6">
            <a:extLst>
              <a:ext uri="{FF2B5EF4-FFF2-40B4-BE49-F238E27FC236}">
                <a16:creationId xmlns:a16="http://schemas.microsoft.com/office/drawing/2014/main" id="{CADFDB77-4855-491E-956B-F9FFDD7570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>
            <a:extLst>
              <a:ext uri="{FF2B5EF4-FFF2-40B4-BE49-F238E27FC236}">
                <a16:creationId xmlns:a16="http://schemas.microsoft.com/office/drawing/2014/main" id="{9A92B4F2-BB40-4117-9498-11ED9BC3FE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33" y="6143190"/>
            <a:ext cx="27955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3">
            <a:extLst>
              <a:ext uri="{FF2B5EF4-FFF2-40B4-BE49-F238E27FC236}">
                <a16:creationId xmlns:a16="http://schemas.microsoft.com/office/drawing/2014/main" id="{60293D59-7CC8-4D43-B45F-5DB9E1FCE0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58" y="6024128"/>
            <a:ext cx="2989262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7541FD-AFA7-E74B-5A59-E30B649414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5513" y="6079365"/>
            <a:ext cx="2897687" cy="287250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3AC943-080D-A470-5D5F-599FAD3A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0" y="2709640"/>
            <a:ext cx="24669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5A01198-3F96-545E-943E-F2E2D588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04" y="3344193"/>
            <a:ext cx="10017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E3CCA32-B98F-4690-B069-AFBBB0D04611}"/>
              </a:ext>
            </a:extLst>
          </p:cNvPr>
          <p:cNvSpPr txBox="1"/>
          <p:nvPr/>
        </p:nvSpPr>
        <p:spPr bwMode="auto">
          <a:xfrm>
            <a:off x="0" y="615067"/>
            <a:ext cx="18288000" cy="1734706"/>
          </a:xfrm>
          <a:prstGeom prst="rect">
            <a:avLst/>
          </a:prstGeom>
          <a:solidFill>
            <a:srgbClr val="99D6FF"/>
          </a:solidFill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4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>
                <a:latin typeface="Cabin Sketch"/>
                <a:cs typeface="Calibri"/>
              </a:rPr>
              <a:t>    Low salt Foods </a:t>
            </a:r>
            <a:endParaRPr lang="en-US" sz="10000">
              <a:latin typeface="Cabin Sketch"/>
              <a:cs typeface="Calibri" panose="020F0502020204030204" pitchFamily="34" charset="0"/>
            </a:endParaRPr>
          </a:p>
        </p:txBody>
      </p:sp>
      <p:pic>
        <p:nvPicPr>
          <p:cNvPr id="13315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>
            <a:extLst>
              <a:ext uri="{FF2B5EF4-FFF2-40B4-BE49-F238E27FC236}">
                <a16:creationId xmlns:a16="http://schemas.microsoft.com/office/drawing/2014/main" id="{81ED8799-1CE3-499A-85B3-2D676C2102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197350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>
            <a:extLst>
              <a:ext uri="{FF2B5EF4-FFF2-40B4-BE49-F238E27FC236}">
                <a16:creationId xmlns:a16="http://schemas.microsoft.com/office/drawing/2014/main" id="{D272BC40-0381-4782-824F-97C6B8452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735763"/>
            <a:ext cx="681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>
            <a:extLst>
              <a:ext uri="{FF2B5EF4-FFF2-40B4-BE49-F238E27FC236}">
                <a16:creationId xmlns:a16="http://schemas.microsoft.com/office/drawing/2014/main" id="{64B55D24-64F7-4D2F-8251-69665C93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6" y="4391025"/>
            <a:ext cx="2569296" cy="23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>
            <a:extLst>
              <a:ext uri="{FF2B5EF4-FFF2-40B4-BE49-F238E27FC236}">
                <a16:creationId xmlns:a16="http://schemas.microsoft.com/office/drawing/2014/main" id="{00FE551B-6654-40B8-A80F-E25C956A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54" y="5070764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A picture containing food, fruit, fresh, sliced&#10;&#10;Description automatically generated">
            <a:extLst>
              <a:ext uri="{FF2B5EF4-FFF2-40B4-BE49-F238E27FC236}">
                <a16:creationId xmlns:a16="http://schemas.microsoft.com/office/drawing/2014/main" id="{E9D74F02-542F-CAA9-D551-7025CF8465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8382" y="2462295"/>
            <a:ext cx="9079841" cy="651209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48851B1-6DF9-4447-8C92-108BF47ADA09}"/>
              </a:ext>
            </a:extLst>
          </p:cNvPr>
          <p:cNvSpPr>
            <a:spLocks noGrp="1"/>
          </p:cNvSpPr>
          <p:nvPr/>
        </p:nvSpPr>
        <p:spPr>
          <a:xfrm>
            <a:off x="3490175" y="8618777"/>
            <a:ext cx="11506200" cy="16462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 sz="3600" b="1"/>
            </a:br>
            <a:r>
              <a:rPr lang="en-GB" sz="3600" b="1"/>
              <a:t>Most unprocessed, natural foods are low in salt &amp; sodium</a:t>
            </a:r>
            <a:br>
              <a:rPr lang="en-GB" sz="3600" b="1"/>
            </a:br>
            <a:endParaRPr lang="en-GB" sz="3600" b="1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8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BADDB2-A3EE-49A1-855A-E393DB38BFD4}"/>
              </a:ext>
            </a:extLst>
          </p:cNvPr>
          <p:cNvGrpSpPr/>
          <p:nvPr/>
        </p:nvGrpSpPr>
        <p:grpSpPr>
          <a:xfrm>
            <a:off x="0" y="515938"/>
            <a:ext cx="18288000" cy="1772274"/>
            <a:chOff x="-5098" y="-510996"/>
            <a:chExt cx="3598039" cy="521320"/>
          </a:xfrm>
          <a:solidFill>
            <a:srgbClr val="99D6F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B59609-ED87-4AC2-9BB3-4CCF83CBB7A8}"/>
                </a:ext>
              </a:extLst>
            </p:cNvPr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3E3C73-C784-41EA-BA90-68AFFFB5C628}"/>
              </a:ext>
            </a:extLst>
          </p:cNvPr>
          <p:cNvSpPr txBox="1"/>
          <p:nvPr/>
        </p:nvSpPr>
        <p:spPr>
          <a:xfrm>
            <a:off x="0" y="578971"/>
            <a:ext cx="1828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0">
                <a:solidFill>
                  <a:prstClr val="black"/>
                </a:solidFill>
                <a:latin typeface="Cabin Sketch" panose="020B0604020202020204" charset="0"/>
                <a:ea typeface="+mj-ea"/>
                <a:cs typeface="+mj-cs"/>
              </a:rPr>
              <a:t>Tips for Eating Less Salt</a:t>
            </a:r>
            <a:endParaRPr lang="en-GB" sz="10000">
              <a:latin typeface="Cabin Sketch" panose="020B0604020202020204" charset="0"/>
            </a:endParaRP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14C480EE-CE7A-4EB1-B7EF-6E1F89D7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391025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C0CC1433-3086-4E1E-AC45-45CB26EC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057775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Placeholder 3">
            <a:extLst>
              <a:ext uri="{FF2B5EF4-FFF2-40B4-BE49-F238E27FC236}">
                <a16:creationId xmlns:a16="http://schemas.microsoft.com/office/drawing/2014/main" id="{BA2A24B3-0539-4D79-B76D-53F197468B4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" y="2781300"/>
            <a:ext cx="1798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600" b="1"/>
              <a:t>There are lots of things you can do to make sure your food is still exciting &amp; easy to prepare whilst reducing your salt intake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b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73A96-1E38-46D4-99A8-F12CF9F6EDC4}"/>
              </a:ext>
            </a:extLst>
          </p:cNvPr>
          <p:cNvSpPr>
            <a:spLocks noGrp="1"/>
          </p:cNvSpPr>
          <p:nvPr/>
        </p:nvSpPr>
        <p:spPr>
          <a:xfrm>
            <a:off x="3505199" y="3595968"/>
            <a:ext cx="13144501" cy="70294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/>
              <a:t>Gradually add less salt when you’re cooking 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You will quickly get used to it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If you’re a salt lover, suddenly going cold turkey could be a shock, so reduce levels gradually</a:t>
            </a:r>
            <a:endParaRPr lang="en-GB" sz="2800">
              <a:cs typeface="Calibri"/>
            </a:endParaRPr>
          </a:p>
          <a:p>
            <a:pPr>
              <a:defRPr/>
            </a:pPr>
            <a:r>
              <a:rPr lang="en-GB" sz="2800"/>
              <a:t>Ditch the table salt most of us eat enough hidden salt without topping up levels further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Don't add salt to your food automatically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Taste it first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Even better leave from your shopping list!</a:t>
            </a:r>
            <a:endParaRPr lang="en-GB" sz="2800">
              <a:cs typeface="Calibri"/>
            </a:endParaRPr>
          </a:p>
          <a:p>
            <a:pPr>
              <a:defRPr/>
            </a:pPr>
            <a:r>
              <a:rPr lang="en-GB" sz="2800"/>
              <a:t>Sauces and stocks - Use them sparingly &amp; go for reduced-salt versions wherever possible</a:t>
            </a:r>
            <a:endParaRPr lang="en-GB" sz="2800">
              <a:cs typeface="Calibri"/>
            </a:endParaRPr>
          </a:p>
          <a:p>
            <a:pPr>
              <a:defRPr/>
            </a:pPr>
            <a:r>
              <a:rPr lang="en-GB" sz="2800"/>
              <a:t>Limit takeaways - Fast foods like pepperoni pizzas &amp; donor kebabs are often high in salt as are many Chinese &amp; Indian takeaways</a:t>
            </a:r>
            <a:endParaRPr lang="en-GB" sz="2800">
              <a:cs typeface="Calibri"/>
            </a:endParaRPr>
          </a:p>
          <a:p>
            <a:pPr>
              <a:defRPr/>
            </a:pPr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BADDB2-A3EE-49A1-855A-E393DB38BFD4}"/>
              </a:ext>
            </a:extLst>
          </p:cNvPr>
          <p:cNvGrpSpPr/>
          <p:nvPr/>
        </p:nvGrpSpPr>
        <p:grpSpPr>
          <a:xfrm>
            <a:off x="0" y="515938"/>
            <a:ext cx="18288000" cy="1772274"/>
            <a:chOff x="-5098" y="-510996"/>
            <a:chExt cx="3598039" cy="521320"/>
          </a:xfrm>
          <a:solidFill>
            <a:srgbClr val="99D6F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B59609-ED87-4AC2-9BB3-4CCF83CBB7A8}"/>
                </a:ext>
              </a:extLst>
            </p:cNvPr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3E3C73-C784-41EA-BA90-68AFFFB5C628}"/>
              </a:ext>
            </a:extLst>
          </p:cNvPr>
          <p:cNvSpPr txBox="1"/>
          <p:nvPr/>
        </p:nvSpPr>
        <p:spPr>
          <a:xfrm>
            <a:off x="0" y="578971"/>
            <a:ext cx="1828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0">
                <a:solidFill>
                  <a:prstClr val="black"/>
                </a:solidFill>
                <a:latin typeface="Cabin Sketch" panose="020B0604020202020204" charset="0"/>
                <a:ea typeface="+mj-ea"/>
                <a:cs typeface="+mj-cs"/>
              </a:rPr>
              <a:t>Tips for Eating Less Salt</a:t>
            </a:r>
            <a:endParaRPr lang="en-GB" sz="10000">
              <a:latin typeface="Cabin Sketch" panose="020B0604020202020204" charset="0"/>
            </a:endParaRP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14C480EE-CE7A-4EB1-B7EF-6E1F89D7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391025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C0CC1433-3086-4E1E-AC45-45CB26EC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057775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Placeholder 3">
            <a:extLst>
              <a:ext uri="{FF2B5EF4-FFF2-40B4-BE49-F238E27FC236}">
                <a16:creationId xmlns:a16="http://schemas.microsoft.com/office/drawing/2014/main" id="{BA2A24B3-0539-4D79-B76D-53F197468B4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" y="2781300"/>
            <a:ext cx="1798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600" b="1"/>
              <a:t>There are lots of things you can do to make sure your food is still exciting &amp; easy to prepare whilst reducing your salt intake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b="1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73A96-1E38-46D4-99A8-F12CF9F6EDC4}"/>
              </a:ext>
            </a:extLst>
          </p:cNvPr>
          <p:cNvSpPr>
            <a:spLocks noGrp="1"/>
          </p:cNvSpPr>
          <p:nvPr/>
        </p:nvSpPr>
        <p:spPr>
          <a:xfrm>
            <a:off x="3360312" y="3354490"/>
            <a:ext cx="14646499" cy="4405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2500"/>
          </a:p>
          <a:p>
            <a:pPr>
              <a:defRPr/>
            </a:pPr>
            <a:r>
              <a:rPr lang="en-GB"/>
              <a:t>Cooking techniques </a:t>
            </a:r>
          </a:p>
          <a:p>
            <a:pPr lvl="1">
              <a:defRPr/>
            </a:pPr>
            <a:r>
              <a:rPr lang="en-GB"/>
              <a:t>Swap high salt meals, ready-made or processed snacks, sandwich fillers for healthier, home-made options</a:t>
            </a:r>
          </a:p>
          <a:p>
            <a:pPr lvl="1">
              <a:defRPr/>
            </a:pPr>
            <a:r>
              <a:rPr lang="en-GB"/>
              <a:t>Try baking or roasting vegetables such as red peppers, tomatoes, courgettes, fennel, parsnips &amp; squash to bring out their flavour</a:t>
            </a:r>
          </a:p>
          <a:p>
            <a:pPr lvl="1">
              <a:defRPr/>
            </a:pPr>
            <a:r>
              <a:rPr lang="en-GB"/>
              <a:t>Make sauces using ripe tomatoes  &amp; garlic</a:t>
            </a:r>
          </a:p>
          <a:p>
            <a:pPr lvl="1">
              <a:defRPr/>
            </a:pPr>
            <a:r>
              <a:rPr lang="en-GB"/>
              <a:t>Try new herbs &amp; spices </a:t>
            </a:r>
          </a:p>
          <a:p>
            <a:pPr lvl="1">
              <a:defRPr/>
            </a:pPr>
            <a:r>
              <a:rPr lang="en-GB"/>
              <a:t>Make your own stock &amp; gravy instead of using cubes or granules</a:t>
            </a:r>
            <a:endParaRPr lang="en-GB">
              <a:cs typeface="Calibri"/>
            </a:endParaRPr>
          </a:p>
          <a:p>
            <a:pPr>
              <a:defRPr/>
            </a:pPr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FD8B8053-1F9C-F692-5BDD-DD9FCDD914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1654" y="6647108"/>
            <a:ext cx="5866326" cy="2933163"/>
          </a:xfrm>
          <a:prstGeom prst="rect">
            <a:avLst/>
          </a:prstGeom>
        </p:spPr>
      </p:pic>
      <p:pic>
        <p:nvPicPr>
          <p:cNvPr id="5" name="Picture 5" descr="A picture containing food, container, tableware, different&#10;&#10;Description automatically generated">
            <a:extLst>
              <a:ext uri="{FF2B5EF4-FFF2-40B4-BE49-F238E27FC236}">
                <a16:creationId xmlns:a16="http://schemas.microsoft.com/office/drawing/2014/main" id="{8152A83F-3F9A-E06A-007C-F2AF1D0782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12570" y="6464977"/>
            <a:ext cx="4755524" cy="3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9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id="{3E091B64-4386-4965-A2CF-2BBC9639D26E}"/>
              </a:ext>
            </a:extLst>
          </p:cNvPr>
          <p:cNvGrpSpPr/>
          <p:nvPr/>
        </p:nvGrpSpPr>
        <p:grpSpPr>
          <a:xfrm>
            <a:off x="3520726" y="8037477"/>
            <a:ext cx="14767274" cy="1772274"/>
            <a:chOff x="-41927" y="-463657"/>
            <a:chExt cx="3598039" cy="521320"/>
          </a:xfrm>
          <a:solidFill>
            <a:srgbClr val="99D6FF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73B14C55-C6AB-4C77-976B-B167D4A30177}"/>
                </a:ext>
              </a:extLst>
            </p:cNvPr>
            <p:cNvSpPr/>
            <p:nvPr/>
          </p:nvSpPr>
          <p:spPr>
            <a:xfrm>
              <a:off x="-41927" y="-463657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8D6C317B-91D5-48D4-B988-A1D98370548E}"/>
              </a:ext>
            </a:extLst>
          </p:cNvPr>
          <p:cNvGrpSpPr/>
          <p:nvPr/>
        </p:nvGrpSpPr>
        <p:grpSpPr>
          <a:xfrm>
            <a:off x="-6038" y="498475"/>
            <a:ext cx="18294037" cy="1524000"/>
            <a:chOff x="-5098" y="-510996"/>
            <a:chExt cx="3598039" cy="521320"/>
          </a:xfrm>
          <a:solidFill>
            <a:srgbClr val="99D6F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119732-BF13-445F-8A08-E4B6BD8A0AEA}"/>
                </a:ext>
              </a:extLst>
            </p:cNvPr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4A12885-913F-406B-9DAA-DD8ECB3DDE2F}"/>
              </a:ext>
            </a:extLst>
          </p:cNvPr>
          <p:cNvSpPr txBox="1"/>
          <p:nvPr/>
        </p:nvSpPr>
        <p:spPr>
          <a:xfrm>
            <a:off x="392113" y="417602"/>
            <a:ext cx="1425892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0">
                <a:solidFill>
                  <a:prstClr val="black"/>
                </a:solidFill>
                <a:latin typeface="Cabin Sketch" panose="020B0604020202020204" charset="0"/>
                <a:ea typeface="+mj-ea"/>
                <a:cs typeface="+mj-cs"/>
              </a:rPr>
              <a:t>Low Salt Meal Ideas</a:t>
            </a:r>
            <a:endParaRPr lang="en-GB" sz="10000">
              <a:latin typeface="Cabin Sketch" panose="020B0604020202020204" charset="0"/>
            </a:endParaRP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AF2E5807-363E-42FB-97CF-32774F7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391025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>
            <a:extLst>
              <a:ext uri="{FF2B5EF4-FFF2-40B4-BE49-F238E27FC236}">
                <a16:creationId xmlns:a16="http://schemas.microsoft.com/office/drawing/2014/main" id="{7BE54323-99CB-4BC7-89C0-C4A142EB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057775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ACEA45-6409-4249-B374-DC211A276C38}"/>
              </a:ext>
            </a:extLst>
          </p:cNvPr>
          <p:cNvSpPr/>
          <p:nvPr/>
        </p:nvSpPr>
        <p:spPr>
          <a:xfrm>
            <a:off x="3120676" y="2067868"/>
            <a:ext cx="3679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Breakfast</a:t>
            </a:r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AE7D0F1D-EAD9-4268-BC3E-F1565709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4"/>
          <a:stretch>
            <a:fillRect/>
          </a:stretch>
        </p:blipFill>
        <p:spPr bwMode="auto">
          <a:xfrm>
            <a:off x="8252489" y="5641790"/>
            <a:ext cx="3679826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08684DC5-BADC-4211-9B92-AE863CADDB3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07" y="3424424"/>
            <a:ext cx="322738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5E5DA3-C1CD-4AD0-9B81-4DCFED3AF896}"/>
              </a:ext>
            </a:extLst>
          </p:cNvPr>
          <p:cNvSpPr/>
          <p:nvPr/>
        </p:nvSpPr>
        <p:spPr>
          <a:xfrm>
            <a:off x="4378044" y="8168729"/>
            <a:ext cx="13376555" cy="166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600" b="1">
                <a:solidFill>
                  <a:schemeClr val="tx1"/>
                </a:solidFill>
              </a:rPr>
              <a:t>Snacks: </a:t>
            </a:r>
            <a:r>
              <a:rPr lang="en-GB" sz="2800">
                <a:solidFill>
                  <a:schemeClr val="tx1"/>
                </a:solidFill>
              </a:rPr>
              <a:t>Fresh, tinned of frozen fruit chopped/sliced veggie sticks e.g. celery, cucumber, carrots, unsalted nuts, yoghurt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04E524-8266-43BA-9101-25F5351A2318}"/>
              </a:ext>
            </a:extLst>
          </p:cNvPr>
          <p:cNvSpPr/>
          <p:nvPr/>
        </p:nvSpPr>
        <p:spPr>
          <a:xfrm>
            <a:off x="8252489" y="2620893"/>
            <a:ext cx="36798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/>
              <a:t>Turkey Burger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312BFE-F590-4039-9307-17BD78FA002B}"/>
              </a:ext>
            </a:extLst>
          </p:cNvPr>
          <p:cNvSpPr/>
          <p:nvPr/>
        </p:nvSpPr>
        <p:spPr>
          <a:xfrm>
            <a:off x="13279437" y="2538343"/>
            <a:ext cx="4006850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/>
              <a:t>Spanish Style Lentils &amp; Eggs</a:t>
            </a:r>
          </a:p>
        </p:txBody>
      </p:sp>
      <p:pic>
        <p:nvPicPr>
          <p:cNvPr id="23566" name="Picture 14" descr="Spanish-style lentils with eggs in a frying pan">
            <a:extLst>
              <a:ext uri="{FF2B5EF4-FFF2-40B4-BE49-F238E27FC236}">
                <a16:creationId xmlns:a16="http://schemas.microsoft.com/office/drawing/2014/main" id="{EED7F5C5-C0B4-4F34-8B06-B63AB453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693" y="3222626"/>
            <a:ext cx="3182938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Spanish-style lentils with eggs in a frying pan">
            <a:extLst>
              <a:ext uri="{FF2B5EF4-FFF2-40B4-BE49-F238E27FC236}">
                <a16:creationId xmlns:a16="http://schemas.microsoft.com/office/drawing/2014/main" id="{183EB72F-3E5B-49AD-8810-82BCC6AF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6541"/>
          <a:stretch>
            <a:fillRect/>
          </a:stretch>
        </p:blipFill>
        <p:spPr bwMode="auto">
          <a:xfrm>
            <a:off x="13393738" y="5385175"/>
            <a:ext cx="40068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Cinnamon fruit toast">
            <a:extLst>
              <a:ext uri="{FF2B5EF4-FFF2-40B4-BE49-F238E27FC236}">
                <a16:creationId xmlns:a16="http://schemas.microsoft.com/office/drawing/2014/main" id="{DAF4B53E-FD1A-432B-B756-9D680720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4" y="3410930"/>
            <a:ext cx="33416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Cinnamon Fruit Toast">
            <a:extLst>
              <a:ext uri="{FF2B5EF4-FFF2-40B4-BE49-F238E27FC236}">
                <a16:creationId xmlns:a16="http://schemas.microsoft.com/office/drawing/2014/main" id="{CCBF1570-7223-48E3-87ED-A71BAA4A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1"/>
          <a:stretch>
            <a:fillRect/>
          </a:stretch>
        </p:blipFill>
        <p:spPr bwMode="auto">
          <a:xfrm>
            <a:off x="3120676" y="5687229"/>
            <a:ext cx="3679825" cy="12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Image result for Rainbow Fruit and Veg">
            <a:extLst>
              <a:ext uri="{FF2B5EF4-FFF2-40B4-BE49-F238E27FC236}">
                <a16:creationId xmlns:a16="http://schemas.microsoft.com/office/drawing/2014/main" id="{D546FDCB-DB14-443E-81F9-8AD16434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" y="7821012"/>
            <a:ext cx="4260538" cy="20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TextBox 4">
            <a:extLst>
              <a:ext uri="{FF2B5EF4-FFF2-40B4-BE49-F238E27FC236}">
                <a16:creationId xmlns:a16="http://schemas.microsoft.com/office/drawing/2014/main" id="{80EC43BB-1CB8-435B-9CCB-683A925DA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225" y="6844578"/>
            <a:ext cx="4387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Tip: use cinnamon, nutmeg &amp; other spices as a flavouring rather than salt </a:t>
            </a:r>
          </a:p>
        </p:txBody>
      </p:sp>
      <p:sp>
        <p:nvSpPr>
          <p:cNvPr id="23572" name="TextBox 18">
            <a:extLst>
              <a:ext uri="{FF2B5EF4-FFF2-40B4-BE49-F238E27FC236}">
                <a16:creationId xmlns:a16="http://schemas.microsoft.com/office/drawing/2014/main" id="{1B98F27F-B5B5-4E3C-AF81-989D3343D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351" y="6841029"/>
            <a:ext cx="5572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en-US" sz="2400">
                <a:latin typeface="Calibri"/>
                <a:cs typeface="Arial"/>
              </a:rPr>
              <a:t>Tip: swop processed meats such as ham and sausage for turkey, chicken. Use Tomatoes, onions &amp; salsa to add flavour </a:t>
            </a:r>
            <a:endParaRPr lang="en-GB" altLang="en-US" sz="2400"/>
          </a:p>
        </p:txBody>
      </p:sp>
      <p:sp>
        <p:nvSpPr>
          <p:cNvPr id="23573" name="TextBox 19">
            <a:extLst>
              <a:ext uri="{FF2B5EF4-FFF2-40B4-BE49-F238E27FC236}">
                <a16:creationId xmlns:a16="http://schemas.microsoft.com/office/drawing/2014/main" id="{4DA69327-A0D6-48B5-8535-FCABB597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2765" y="6736067"/>
            <a:ext cx="4968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Tip: use roasted tomatoes, peppers &amp; paprika to give flavour here rather than salt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1D664-5BE3-4B0A-B800-F404DA6FC034}"/>
              </a:ext>
            </a:extLst>
          </p:cNvPr>
          <p:cNvSpPr/>
          <p:nvPr/>
        </p:nvSpPr>
        <p:spPr>
          <a:xfrm>
            <a:off x="8252490" y="1992915"/>
            <a:ext cx="3679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Lunch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505D7B-5DC0-4D69-9CE0-7E907DABA355}"/>
              </a:ext>
            </a:extLst>
          </p:cNvPr>
          <p:cNvSpPr/>
          <p:nvPr/>
        </p:nvSpPr>
        <p:spPr>
          <a:xfrm>
            <a:off x="13279437" y="1893507"/>
            <a:ext cx="4006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Evening Meal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04E524-8266-43BA-9101-25F5351A2318}"/>
              </a:ext>
            </a:extLst>
          </p:cNvPr>
          <p:cNvSpPr/>
          <p:nvPr/>
        </p:nvSpPr>
        <p:spPr>
          <a:xfrm>
            <a:off x="3120676" y="2669892"/>
            <a:ext cx="367982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/>
              <a:t>Cinnamon &amp; Fruit Toast</a:t>
            </a: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B44CEF6-DBE4-43F6-82AB-C47623BF2609}"/>
              </a:ext>
            </a:extLst>
          </p:cNvPr>
          <p:cNvGrpSpPr/>
          <p:nvPr/>
        </p:nvGrpSpPr>
        <p:grpSpPr>
          <a:xfrm>
            <a:off x="-1" y="509588"/>
            <a:ext cx="18288001" cy="1772274"/>
            <a:chOff x="300174" y="-466167"/>
            <a:chExt cx="3426704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5D1CA3C-2006-403D-B4C2-7A473FC06E47}"/>
                </a:ext>
              </a:extLst>
            </p:cNvPr>
            <p:cNvSpPr/>
            <p:nvPr/>
          </p:nvSpPr>
          <p:spPr>
            <a:xfrm>
              <a:off x="300174" y="-466167"/>
              <a:ext cx="3426704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rgbClr val="99D6FF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r>
                <a:rPr lang="en-GB" sz="10000">
                  <a:latin typeface="Cabin Sketch"/>
                  <a:cs typeface="Arial"/>
                </a:rPr>
                <a:t>Resources</a:t>
              </a:r>
              <a:r>
                <a:rPr lang="en-GB" sz="9600">
                  <a:latin typeface="Cabin Sketch"/>
                  <a:cs typeface="Arial"/>
                </a:rPr>
                <a:t> </a:t>
              </a:r>
              <a:endParaRPr lang="en-US"/>
            </a:p>
          </p:txBody>
        </p:sp>
      </p:grp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C61C518-435E-446B-A6CB-911700FE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391025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1487B2C0-DB78-45F5-B0BD-0FC0B6A5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057775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DA3A4C0-D7BC-1F18-FAA2-E74EE5AF6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6" y="2933552"/>
            <a:ext cx="6472236" cy="7348834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536E6B81-8DDE-AE58-5ED4-232E0C487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275" y="2923760"/>
            <a:ext cx="6172200" cy="7382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E7501B-D26D-CE8F-3396-4851D21D067A}"/>
              </a:ext>
            </a:extLst>
          </p:cNvPr>
          <p:cNvSpPr txBox="1"/>
          <p:nvPr/>
        </p:nvSpPr>
        <p:spPr>
          <a:xfrm rot="-10800000" flipV="1">
            <a:off x="385761" y="2297608"/>
            <a:ext cx="169164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latin typeface="Calibri"/>
                <a:cs typeface="Calibri"/>
              </a:rPr>
              <a:t>There are lots of things you can do to make sure food is still exciting &amp; easy to prepare whilst reducing salt intake</a:t>
            </a:r>
          </a:p>
        </p:txBody>
      </p:sp>
      <p:pic>
        <p:nvPicPr>
          <p:cNvPr id="14" name="Picture 14" descr="Qr code&#10;&#10;Description automatically generated">
            <a:extLst>
              <a:ext uri="{FF2B5EF4-FFF2-40B4-BE49-F238E27FC236}">
                <a16:creationId xmlns:a16="http://schemas.microsoft.com/office/drawing/2014/main" id="{6CF561D0-69C7-8F52-93EA-506CACA34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8648" y="3676651"/>
            <a:ext cx="1190625" cy="1190625"/>
          </a:xfrm>
          <a:prstGeom prst="rect">
            <a:avLst/>
          </a:prstGeom>
        </p:spPr>
      </p:pic>
      <p:pic>
        <p:nvPicPr>
          <p:cNvPr id="15" name="Picture 15" descr="Qr code&#10;&#10;Description automatically generated">
            <a:extLst>
              <a:ext uri="{FF2B5EF4-FFF2-40B4-BE49-F238E27FC236}">
                <a16:creationId xmlns:a16="http://schemas.microsoft.com/office/drawing/2014/main" id="{C33DB95B-DF6D-EA73-6C2A-461C5D5FB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647" y="6095720"/>
            <a:ext cx="1190625" cy="1190625"/>
          </a:xfrm>
          <a:prstGeom prst="rect">
            <a:avLst/>
          </a:prstGeom>
        </p:spPr>
      </p:pic>
      <p:pic>
        <p:nvPicPr>
          <p:cNvPr id="16" name="Picture 16" descr="Qr code&#10;&#10;Description automatically generated">
            <a:extLst>
              <a:ext uri="{FF2B5EF4-FFF2-40B4-BE49-F238E27FC236}">
                <a16:creationId xmlns:a16="http://schemas.microsoft.com/office/drawing/2014/main" id="{5D90C843-AA10-A3AA-CB6B-7685A1650A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8648" y="8639175"/>
            <a:ext cx="1190625" cy="1190625"/>
          </a:xfrm>
          <a:prstGeom prst="rect">
            <a:avLst/>
          </a:prstGeom>
        </p:spPr>
      </p:pic>
      <p:pic>
        <p:nvPicPr>
          <p:cNvPr id="17" name="Picture 17" descr="Qr code&#10;&#10;Description automatically generated">
            <a:extLst>
              <a:ext uri="{FF2B5EF4-FFF2-40B4-BE49-F238E27FC236}">
                <a16:creationId xmlns:a16="http://schemas.microsoft.com/office/drawing/2014/main" id="{C3E4CD03-A953-4F1C-C225-8630C0CDA9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30638" y="4386263"/>
            <a:ext cx="1314450" cy="1314450"/>
          </a:xfrm>
          <a:prstGeom prst="rect">
            <a:avLst/>
          </a:prstGeom>
        </p:spPr>
      </p:pic>
      <p:pic>
        <p:nvPicPr>
          <p:cNvPr id="18" name="Picture 18" descr="Qr code&#10;&#10;Description automatically generated">
            <a:extLst>
              <a:ext uri="{FF2B5EF4-FFF2-40B4-BE49-F238E27FC236}">
                <a16:creationId xmlns:a16="http://schemas.microsoft.com/office/drawing/2014/main" id="{A48CB45A-7AA7-65B6-BCE3-EE50153C80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0638" y="8515350"/>
            <a:ext cx="1314450" cy="1314450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135192-4678-480E-9037-5D9AC1081941}"/>
              </a:ext>
            </a:extLst>
          </p:cNvPr>
          <p:cNvGrpSpPr/>
          <p:nvPr/>
        </p:nvGrpSpPr>
        <p:grpSpPr>
          <a:xfrm>
            <a:off x="1" y="565524"/>
            <a:ext cx="18288000" cy="1772274"/>
            <a:chOff x="-226072" y="-466167"/>
            <a:chExt cx="3947914" cy="521320"/>
          </a:xfrm>
          <a:solidFill>
            <a:srgbClr val="99D6F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F75EB7-0D17-4222-8C7B-C6E766A1ED21}"/>
                </a:ext>
              </a:extLst>
            </p:cNvPr>
            <p:cNvSpPr/>
            <p:nvPr/>
          </p:nvSpPr>
          <p:spPr>
            <a:xfrm>
              <a:off x="-226072" y="-466167"/>
              <a:ext cx="3947914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>
                <a:defRPr/>
              </a:pPr>
              <a:r>
                <a:rPr lang="en-GB" sz="10000">
                  <a:latin typeface="Cabin Sketch" panose="020B0604020202020204" charset="0"/>
                </a:rPr>
                <a:t>References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552FC1-21C3-4749-964C-9A0BBDA93B68}"/>
              </a:ext>
            </a:extLst>
          </p:cNvPr>
          <p:cNvSpPr txBox="1"/>
          <p:nvPr/>
        </p:nvSpPr>
        <p:spPr>
          <a:xfrm>
            <a:off x="1161184" y="3018558"/>
            <a:ext cx="15188169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latin typeface="Calibri"/>
                <a:cs typeface="Arial"/>
              </a:rPr>
              <a:t>British heart foundation</a:t>
            </a:r>
            <a:endParaRPr lang="en-US" sz="2800"/>
          </a:p>
          <a:p>
            <a:r>
              <a:rPr lang="en-US" sz="2800">
                <a:latin typeface="Calibri"/>
                <a:cs typeface="Arial"/>
                <a:hlinkClick r:id="rId3"/>
              </a:rPr>
              <a:t>https://www.bhf.org.uk/informationsupport/support/healthy-living/healthy-eating/salt</a:t>
            </a:r>
            <a:r>
              <a:rPr lang="en-US" sz="2800">
                <a:latin typeface="Calibri"/>
                <a:cs typeface="Arial"/>
              </a:rPr>
              <a:t> </a:t>
            </a:r>
          </a:p>
          <a:p>
            <a:endParaRPr lang="en-US" sz="2800"/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cs typeface="Arial"/>
              </a:rPr>
              <a:t>PHE data on salt consumption levels</a:t>
            </a:r>
          </a:p>
          <a:p>
            <a:r>
              <a:rPr lang="en-US" sz="2800">
                <a:latin typeface="Calibri"/>
                <a:cs typeface="Calibri"/>
                <a:hlinkClick r:id="rId4"/>
              </a:rPr>
              <a:t>https://www.gov.uk/government/statistics/national-diet-and-nutrition-survey-assessment-of-dietary-sodium-in-adults-in-england-2014</a:t>
            </a:r>
            <a:r>
              <a:rPr lang="en-US" sz="2800">
                <a:latin typeface="Calibri"/>
                <a:cs typeface="Calibri"/>
              </a:rPr>
              <a:t> </a:t>
            </a:r>
            <a:endParaRPr lang="en-US"/>
          </a:p>
          <a:p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NHS healthier families –food facts: salt</a:t>
            </a:r>
            <a:endParaRPr lang="en-US" sz="2800">
              <a:cs typeface="Calibri"/>
            </a:endParaRPr>
          </a:p>
          <a:p>
            <a:r>
              <a:rPr lang="en-US" sz="2800">
                <a:latin typeface="Calibri"/>
                <a:cs typeface="Calibri"/>
                <a:hlinkClick r:id="rId5"/>
              </a:rPr>
              <a:t>https://www.nhs.uk/healthier-families/food-facts/salt/</a:t>
            </a:r>
            <a:endParaRPr lang="en-US"/>
          </a:p>
          <a:p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Salt Intake of children and Adolescents in South London</a:t>
            </a:r>
            <a:endParaRPr lang="en-US" sz="2800">
              <a:cs typeface="Calibri"/>
            </a:endParaRPr>
          </a:p>
          <a:p>
            <a:r>
              <a:rPr lang="en-US" sz="2800">
                <a:latin typeface="Calibri"/>
                <a:cs typeface="Calibri"/>
                <a:hlinkClick r:id="rId6"/>
              </a:rPr>
              <a:t>https://doi.org/10.1161/HYPERTENSIONAHA.113.02264</a:t>
            </a:r>
            <a:r>
              <a:rPr lang="en-US" sz="2800">
                <a:latin typeface="Calibri"/>
                <a:cs typeface="Calibri"/>
              </a:rPr>
              <a:t> </a:t>
            </a:r>
            <a:endParaRPr lang="en-US">
              <a:latin typeface="Calibri"/>
            </a:endParaRPr>
          </a:p>
          <a:p>
            <a:endParaRPr lang="en-US" sz="2800">
              <a:cs typeface="Calibri"/>
            </a:endParaRPr>
          </a:p>
          <a:p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CB2ECF84-AE27-4B53-83EE-BCE24C2DE118}"/>
              </a:ext>
            </a:extLst>
          </p:cNvPr>
          <p:cNvGrpSpPr>
            <a:grpSpLocks/>
          </p:cNvGrpSpPr>
          <p:nvPr/>
        </p:nvGrpSpPr>
        <p:grpSpPr bwMode="auto">
          <a:xfrm>
            <a:off x="1" y="574114"/>
            <a:ext cx="18288000" cy="1749985"/>
            <a:chOff x="0" y="-11240"/>
            <a:chExt cx="4474246" cy="461129"/>
          </a:xfrm>
          <a:solidFill>
            <a:srgbClr val="99D6FF"/>
          </a:solidFill>
        </p:grpSpPr>
        <p:sp>
          <p:nvSpPr>
            <p:cNvPr id="5142" name="Freeform 3">
              <a:extLst>
                <a:ext uri="{FF2B5EF4-FFF2-40B4-BE49-F238E27FC236}">
                  <a16:creationId xmlns:a16="http://schemas.microsoft.com/office/drawing/2014/main" id="{F52CD625-C25D-433E-ACFA-2E8ACA4D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1240"/>
              <a:ext cx="4474246" cy="461129"/>
            </a:xfrm>
            <a:custGeom>
              <a:avLst/>
              <a:gdLst>
                <a:gd name="T0" fmla="*/ 0 w 4474246"/>
                <a:gd name="T1" fmla="*/ 0 h 625967"/>
                <a:gd name="T2" fmla="*/ 4474246 w 4474246"/>
                <a:gd name="T3" fmla="*/ 0 h 625967"/>
                <a:gd name="T4" fmla="*/ 4474246 w 4474246"/>
                <a:gd name="T5" fmla="*/ 625967 h 625967"/>
                <a:gd name="T6" fmla="*/ 0 w 4474246"/>
                <a:gd name="T7" fmla="*/ 625967 h 625967"/>
                <a:gd name="T8" fmla="*/ 0 w 4474246"/>
                <a:gd name="T9" fmla="*/ 0 h 625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3" name="Group 4">
            <a:extLst>
              <a:ext uri="{FF2B5EF4-FFF2-40B4-BE49-F238E27FC236}">
                <a16:creationId xmlns:a16="http://schemas.microsoft.com/office/drawing/2014/main" id="{111FCFE4-6B86-4A63-8F59-49F77D9729B8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569259"/>
            <a:ext cx="17702212" cy="4820304"/>
            <a:chOff x="0" y="-2203532"/>
            <a:chExt cx="23602960" cy="6428641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F3E5C27-7A9C-498D-8912-0D803335E574}"/>
                </a:ext>
              </a:extLst>
            </p:cNvPr>
            <p:cNvSpPr txBox="1"/>
            <p:nvPr/>
          </p:nvSpPr>
          <p:spPr>
            <a:xfrm>
              <a:off x="817033" y="-2203532"/>
              <a:ext cx="22785927" cy="23471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spc="-492">
                  <a:solidFill>
                    <a:srgbClr val="383838"/>
                  </a:solidFill>
                  <a:latin typeface="Cabin Sketch"/>
                  <a:cs typeface="+mn-cs"/>
                </a:rPr>
                <a:t>Salt</a:t>
              </a:r>
            </a:p>
          </p:txBody>
        </p:sp>
        <p:sp>
          <p:nvSpPr>
            <p:cNvPr id="5141" name="TextBox 6">
              <a:extLst>
                <a:ext uri="{FF2B5EF4-FFF2-40B4-BE49-F238E27FC236}">
                  <a16:creationId xmlns:a16="http://schemas.microsoft.com/office/drawing/2014/main" id="{7D027B56-BCB8-49AE-862B-5215509A6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64529"/>
              <a:ext cx="21337903" cy="56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3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5124" name="Picture 9">
            <a:extLst>
              <a:ext uri="{FF2B5EF4-FFF2-40B4-BE49-F238E27FC236}">
                <a16:creationId xmlns:a16="http://schemas.microsoft.com/office/drawing/2014/main" id="{1FA24DDD-F4A6-41B1-A867-5BFE3EA21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>
            <a:extLst>
              <a:ext uri="{FF2B5EF4-FFF2-40B4-BE49-F238E27FC236}">
                <a16:creationId xmlns:a16="http://schemas.microsoft.com/office/drawing/2014/main" id="{DF21F139-88E6-4457-A947-2A951FF8E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>
            <a:extLst>
              <a:ext uri="{FF2B5EF4-FFF2-40B4-BE49-F238E27FC236}">
                <a16:creationId xmlns:a16="http://schemas.microsoft.com/office/drawing/2014/main" id="{2B2E870C-251D-4EC5-ADA2-0A644E223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>
            <a:extLst>
              <a:ext uri="{FF2B5EF4-FFF2-40B4-BE49-F238E27FC236}">
                <a16:creationId xmlns:a16="http://schemas.microsoft.com/office/drawing/2014/main" id="{9E57125B-786A-4F2C-96DD-7650E731A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739EF7E9-A2AA-4397-A598-5266C67684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4">
            <a:extLst>
              <a:ext uri="{FF2B5EF4-FFF2-40B4-BE49-F238E27FC236}">
                <a16:creationId xmlns:a16="http://schemas.microsoft.com/office/drawing/2014/main" id="{09BDB2E0-3BB9-4ED9-852E-56E0D3DAB1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5">
            <a:extLst>
              <a:ext uri="{FF2B5EF4-FFF2-40B4-BE49-F238E27FC236}">
                <a16:creationId xmlns:a16="http://schemas.microsoft.com/office/drawing/2014/main" id="{62A009AE-5381-4FAF-A961-D151ED63F1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6">
            <a:extLst>
              <a:ext uri="{FF2B5EF4-FFF2-40B4-BE49-F238E27FC236}">
                <a16:creationId xmlns:a16="http://schemas.microsoft.com/office/drawing/2014/main" id="{E944847E-D12F-4C03-812C-EC17DE4EB9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8">
            <a:extLst>
              <a:ext uri="{FF2B5EF4-FFF2-40B4-BE49-F238E27FC236}">
                <a16:creationId xmlns:a16="http://schemas.microsoft.com/office/drawing/2014/main" id="{06A21BD6-B813-401B-B275-118E69E06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9">
            <a:extLst>
              <a:ext uri="{FF2B5EF4-FFF2-40B4-BE49-F238E27FC236}">
                <a16:creationId xmlns:a16="http://schemas.microsoft.com/office/drawing/2014/main" id="{4270F1F1-8C37-475B-AEBE-C6C00094F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0">
            <a:extLst>
              <a:ext uri="{FF2B5EF4-FFF2-40B4-BE49-F238E27FC236}">
                <a16:creationId xmlns:a16="http://schemas.microsoft.com/office/drawing/2014/main" id="{604FD4AC-0904-4960-98ED-88727934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1">
            <a:extLst>
              <a:ext uri="{FF2B5EF4-FFF2-40B4-BE49-F238E27FC236}">
                <a16:creationId xmlns:a16="http://schemas.microsoft.com/office/drawing/2014/main" id="{0DA7753E-3BAC-4A92-AE24-691B92F6F1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2">
            <a:extLst>
              <a:ext uri="{FF2B5EF4-FFF2-40B4-BE49-F238E27FC236}">
                <a16:creationId xmlns:a16="http://schemas.microsoft.com/office/drawing/2014/main" id="{AB75227D-405F-47C2-94C3-0341670A7F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3">
            <a:extLst>
              <a:ext uri="{FF2B5EF4-FFF2-40B4-BE49-F238E27FC236}">
                <a16:creationId xmlns:a16="http://schemas.microsoft.com/office/drawing/2014/main" id="{72197D1B-982A-4838-9A89-B512E4CE9F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Content Placeholder 3">
            <a:extLst>
              <a:ext uri="{FF2B5EF4-FFF2-40B4-BE49-F238E27FC236}">
                <a16:creationId xmlns:a16="http://schemas.microsoft.com/office/drawing/2014/main" id="{88D88244-CC81-4B61-B791-2C05C3A4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61" y="3221669"/>
            <a:ext cx="8315455" cy="5676900"/>
          </a:xfrm>
        </p:spPr>
        <p:txBody>
          <a:bodyPr/>
          <a:lstStyle/>
          <a:p>
            <a:r>
              <a:rPr lang="en-GB" altLang="en-US"/>
              <a:t>What is Dietary salt</a:t>
            </a:r>
          </a:p>
          <a:p>
            <a:r>
              <a:rPr lang="en-GB" altLang="en-US"/>
              <a:t>Why is salt important</a:t>
            </a:r>
            <a:endParaRPr lang="en-GB" altLang="en-US">
              <a:cs typeface="Calibri"/>
            </a:endParaRPr>
          </a:p>
          <a:p>
            <a:r>
              <a:rPr lang="en-GB" altLang="en-US"/>
              <a:t>How much salt do we need</a:t>
            </a:r>
            <a:endParaRPr lang="en-GB" altLang="en-US">
              <a:cs typeface="Calibri"/>
            </a:endParaRPr>
          </a:p>
          <a:p>
            <a:r>
              <a:rPr lang="en-GB" altLang="en-US"/>
              <a:t>How much salt do we eat</a:t>
            </a:r>
            <a:endParaRPr lang="en-GB" altLang="en-US">
              <a:cs typeface="Calibri"/>
            </a:endParaRPr>
          </a:p>
          <a:p>
            <a:r>
              <a:rPr lang="en-GB" altLang="en-US"/>
              <a:t>How to identify a high salt foods</a:t>
            </a:r>
            <a:endParaRPr lang="en-GB" altLang="en-US">
              <a:cs typeface="Calibri"/>
            </a:endParaRPr>
          </a:p>
          <a:p>
            <a:r>
              <a:rPr lang="en-GB" altLang="en-US"/>
              <a:t>How to reduce salt in our diet </a:t>
            </a:r>
            <a:endParaRPr lang="en-GB" altLang="en-US">
              <a:cs typeface="Calibri"/>
            </a:endParaRPr>
          </a:p>
          <a:p>
            <a:r>
              <a:rPr lang="en-GB" altLang="en-US"/>
              <a:t>Establishing a regular intake, suggested meals</a:t>
            </a:r>
            <a:endParaRPr lang="en-GB" altLang="en-US">
              <a:cs typeface="Calibri"/>
            </a:endParaRPr>
          </a:p>
          <a:p>
            <a:r>
              <a:rPr lang="en-GB" altLang="en-US"/>
              <a:t>Resources</a:t>
            </a:r>
            <a:endParaRPr lang="en-GB" altLang="en-US">
              <a:cs typeface="Calibri"/>
            </a:endParaRPr>
          </a:p>
          <a:p>
            <a:r>
              <a:rPr lang="en-GB" altLang="en-US"/>
              <a:t>References</a:t>
            </a:r>
            <a:endParaRPr lang="en-GB" altLang="en-US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D02B3-86AA-45A2-974F-A03C4DBF8412}"/>
              </a:ext>
            </a:extLst>
          </p:cNvPr>
          <p:cNvSpPr txBox="1"/>
          <p:nvPr/>
        </p:nvSpPr>
        <p:spPr>
          <a:xfrm>
            <a:off x="11222231" y="6763988"/>
            <a:ext cx="5853255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>
                <a:latin typeface="Calibri"/>
                <a:cs typeface="Arial"/>
              </a:rPr>
              <a:t>Before we start, lets see how much you know about salt:</a:t>
            </a:r>
            <a:endParaRPr lang="en-US">
              <a:latin typeface="Calibri"/>
              <a:cs typeface="Arial"/>
            </a:endParaRPr>
          </a:p>
          <a:p>
            <a:endParaRPr lang="en-GB" sz="3200"/>
          </a:p>
          <a:p>
            <a:r>
              <a:rPr lang="en-GB">
                <a:latin typeface="Calibri"/>
                <a:cs typeface="Arial"/>
                <a:hlinkClick r:id="rId12"/>
              </a:rPr>
              <a:t>SALT QUIZ</a:t>
            </a:r>
            <a:r>
              <a:rPr lang="en-GB">
                <a:latin typeface="Calibri"/>
                <a:cs typeface="Arial"/>
              </a:rPr>
              <a:t> </a:t>
            </a:r>
            <a:endParaRPr lang="en-GB" sz="3200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8B9CA6A1-51C9-4F2D-BC60-E02F714F6E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9677" y="3045783"/>
            <a:ext cx="3856608" cy="2577841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02B0B1-176D-4457-B43B-93F70FCC5058}"/>
              </a:ext>
            </a:extLst>
          </p:cNvPr>
          <p:cNvGrpSpPr/>
          <p:nvPr/>
        </p:nvGrpSpPr>
        <p:grpSpPr>
          <a:xfrm>
            <a:off x="0" y="558800"/>
            <a:ext cx="18287999" cy="1676398"/>
            <a:chOff x="-5098" y="-574237"/>
            <a:chExt cx="3598039" cy="49311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8B0716-8BF9-4CDA-8940-E82553001C1A}"/>
                </a:ext>
              </a:extLst>
            </p:cNvPr>
            <p:cNvSpPr/>
            <p:nvPr/>
          </p:nvSpPr>
          <p:spPr>
            <a:xfrm>
              <a:off x="-5098" y="-574237"/>
              <a:ext cx="3598039" cy="493118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rgbClr val="99D6FF"/>
            </a:solidFill>
          </p:spPr>
        </p:sp>
      </p:grp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657AD7E1-0A1D-4E4D-831A-18195034F4DB}"/>
              </a:ext>
            </a:extLst>
          </p:cNvPr>
          <p:cNvGrpSpPr>
            <a:grpSpLocks/>
          </p:cNvGrpSpPr>
          <p:nvPr/>
        </p:nvGrpSpPr>
        <p:grpSpPr bwMode="auto">
          <a:xfrm>
            <a:off x="190095" y="419102"/>
            <a:ext cx="17870488" cy="2829718"/>
            <a:chOff x="-198583" y="-2642348"/>
            <a:chExt cx="23828365" cy="3221942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B6F0ED9-5EE4-4C29-8F6F-83CE68C2302B}"/>
                </a:ext>
              </a:extLst>
            </p:cNvPr>
            <p:cNvSpPr txBox="1"/>
            <p:nvPr/>
          </p:nvSpPr>
          <p:spPr>
            <a:xfrm>
              <a:off x="-198583" y="-2642348"/>
              <a:ext cx="23828365" cy="205881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spc="-492">
                  <a:solidFill>
                    <a:srgbClr val="383838"/>
                  </a:solidFill>
                  <a:latin typeface="Cabin Sketch"/>
                  <a:cs typeface="+mn-cs"/>
                </a:rPr>
                <a:t>What is Dietary Salt ? </a:t>
              </a:r>
            </a:p>
          </p:txBody>
        </p:sp>
        <p:sp>
          <p:nvSpPr>
            <p:cNvPr id="7184" name="TextBox 7">
              <a:extLst>
                <a:ext uri="{FF2B5EF4-FFF2-40B4-BE49-F238E27FC236}">
                  <a16:creationId xmlns:a16="http://schemas.microsoft.com/office/drawing/2014/main" id="{97FE0421-93EF-4897-91EB-7DAE8C405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" y="-66675"/>
              <a:ext cx="21213380" cy="6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411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7172" name="Picture 9">
            <a:extLst>
              <a:ext uri="{FF2B5EF4-FFF2-40B4-BE49-F238E27FC236}">
                <a16:creationId xmlns:a16="http://schemas.microsoft.com/office/drawing/2014/main" id="{E00C349E-F7F3-4E0D-96EA-B94688D1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>
            <a:extLst>
              <a:ext uri="{FF2B5EF4-FFF2-40B4-BE49-F238E27FC236}">
                <a16:creationId xmlns:a16="http://schemas.microsoft.com/office/drawing/2014/main" id="{03F15F15-4EDC-4E73-9EE9-44FB14BBF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>
            <a:extLst>
              <a:ext uri="{FF2B5EF4-FFF2-40B4-BE49-F238E27FC236}">
                <a16:creationId xmlns:a16="http://schemas.microsoft.com/office/drawing/2014/main" id="{AC81BB34-3739-446B-AD07-7F87C26D5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>
            <a:extLst>
              <a:ext uri="{FF2B5EF4-FFF2-40B4-BE49-F238E27FC236}">
                <a16:creationId xmlns:a16="http://schemas.microsoft.com/office/drawing/2014/main" id="{0B3E1568-E3AB-4E7F-82C4-3201472FD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>
            <a:extLst>
              <a:ext uri="{FF2B5EF4-FFF2-40B4-BE49-F238E27FC236}">
                <a16:creationId xmlns:a16="http://schemas.microsoft.com/office/drawing/2014/main" id="{C2C683D9-1D7D-4D4A-A66D-6EDC89FD1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>
            <a:extLst>
              <a:ext uri="{FF2B5EF4-FFF2-40B4-BE49-F238E27FC236}">
                <a16:creationId xmlns:a16="http://schemas.microsoft.com/office/drawing/2014/main" id="{8195F669-F2D2-43A7-9EBB-A67EB0BBF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>
            <a:extLst>
              <a:ext uri="{FF2B5EF4-FFF2-40B4-BE49-F238E27FC236}">
                <a16:creationId xmlns:a16="http://schemas.microsoft.com/office/drawing/2014/main" id="{F46CDB3D-ED21-487D-9386-E292532F4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C441AB-1AD6-48DE-A2FC-EBB1C4CD76CE}"/>
              </a:ext>
            </a:extLst>
          </p:cNvPr>
          <p:cNvSpPr txBox="1"/>
          <p:nvPr/>
        </p:nvSpPr>
        <p:spPr>
          <a:xfrm>
            <a:off x="4269654" y="2877993"/>
            <a:ext cx="13110006" cy="51090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GB" sz="2800">
                <a:latin typeface="Calibri"/>
                <a:cs typeface="Arial"/>
              </a:rPr>
              <a:t>The salt we use to season our food is called table salt or sodium chloride </a:t>
            </a:r>
            <a:endParaRPr lang="en-GB" sz="2800"/>
          </a:p>
          <a:p>
            <a:pPr>
              <a:defRPr/>
            </a:pPr>
            <a:endParaRPr lang="en-GB" sz="2800">
              <a:latin typeface="+mn-lt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Salt is listed as sodium on food labels</a:t>
            </a:r>
          </a:p>
          <a:p>
            <a:pPr marL="457200" indent="-457200">
              <a:buFont typeface="Arial"/>
              <a:buChar char="•"/>
              <a:defRPr/>
            </a:pPr>
            <a:endParaRPr lang="en-GB" sz="2800">
              <a:latin typeface="+mn-lt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Other types of salt (Less process, equal amount of sodium &amp; nutrients as table salt)</a:t>
            </a:r>
          </a:p>
          <a:p>
            <a:pPr>
              <a:defRPr/>
            </a:pPr>
            <a:endParaRPr lang="en-GB" sz="2800">
              <a:latin typeface="+mn-lt"/>
              <a:cs typeface="Arial"/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Pink salt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Black salt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Rock salt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Crystal salt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GB" sz="2800">
                <a:latin typeface="+mn-lt"/>
                <a:cs typeface="Arial"/>
              </a:rPr>
              <a:t>Salt flakes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Calibri"/>
            </a:endParaRPr>
          </a:p>
        </p:txBody>
      </p:sp>
      <p:pic>
        <p:nvPicPr>
          <p:cNvPr id="7180" name="Picture 3">
            <a:extLst>
              <a:ext uri="{FF2B5EF4-FFF2-40B4-BE49-F238E27FC236}">
                <a16:creationId xmlns:a16="http://schemas.microsoft.com/office/drawing/2014/main" id="{9475F069-0380-4553-A885-7B592270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611688"/>
            <a:ext cx="15414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">
            <a:extLst>
              <a:ext uri="{FF2B5EF4-FFF2-40B4-BE49-F238E27FC236}">
                <a16:creationId xmlns:a16="http://schemas.microsoft.com/office/drawing/2014/main" id="{BFBC321D-90E2-450B-B3BC-0F9DCFA6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011738"/>
            <a:ext cx="24669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">
            <a:extLst>
              <a:ext uri="{FF2B5EF4-FFF2-40B4-BE49-F238E27FC236}">
                <a16:creationId xmlns:a16="http://schemas.microsoft.com/office/drawing/2014/main" id="{8A8249F0-F167-4AF5-916E-395128ED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678488"/>
            <a:ext cx="10017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oking for Salt? We got you! – Raven Moon Emporium">
            <a:extLst>
              <a:ext uri="{FF2B5EF4-FFF2-40B4-BE49-F238E27FC236}">
                <a16:creationId xmlns:a16="http://schemas.microsoft.com/office/drawing/2014/main" id="{40EA5467-B417-435D-836D-94F71B5A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339" y="5415161"/>
            <a:ext cx="7820024" cy="4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DF21F139-88E6-4457-A947-2A951FF8EF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FC6B1E4-2A13-4813-A01C-2979F8C6F6A1}"/>
              </a:ext>
            </a:extLst>
          </p:cNvPr>
          <p:cNvGrpSpPr/>
          <p:nvPr/>
        </p:nvGrpSpPr>
        <p:grpSpPr>
          <a:xfrm>
            <a:off x="0" y="618139"/>
            <a:ext cx="18288000" cy="1772274"/>
            <a:chOff x="-62" y="-503545"/>
            <a:chExt cx="3598039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EE8777-DE98-49F4-A468-6CACBF3A0013}"/>
                </a:ext>
              </a:extLst>
            </p:cNvPr>
            <p:cNvSpPr/>
            <p:nvPr/>
          </p:nvSpPr>
          <p:spPr>
            <a:xfrm>
              <a:off x="-62" y="-503545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rgbClr val="99D6FF"/>
            </a:solidFill>
          </p:spPr>
        </p:sp>
      </p:grpSp>
      <p:grpSp>
        <p:nvGrpSpPr>
          <p:cNvPr id="9219" name="Group 4">
            <a:extLst>
              <a:ext uri="{FF2B5EF4-FFF2-40B4-BE49-F238E27FC236}">
                <a16:creationId xmlns:a16="http://schemas.microsoft.com/office/drawing/2014/main" id="{618A9C99-3463-41EC-AF86-D466005A696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98475"/>
            <a:ext cx="17870488" cy="1891939"/>
            <a:chOff x="-192607" y="-1909949"/>
            <a:chExt cx="23828365" cy="6135058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D4BDDFB-5D02-4B08-B526-81DB1027FF24}"/>
                </a:ext>
              </a:extLst>
            </p:cNvPr>
            <p:cNvSpPr txBox="1"/>
            <p:nvPr/>
          </p:nvSpPr>
          <p:spPr>
            <a:xfrm>
              <a:off x="-192607" y="-1909949"/>
              <a:ext cx="23828365" cy="46602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0" spc="-492">
                  <a:solidFill>
                    <a:srgbClr val="383838"/>
                  </a:solidFill>
                  <a:latin typeface="Cabin Sketch"/>
                  <a:cs typeface="+mn-cs"/>
                </a:rPr>
                <a:t>Why is Salt Important?</a:t>
              </a:r>
            </a:p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474" spc="-492">
                <a:solidFill>
                  <a:srgbClr val="383838"/>
                </a:solidFill>
                <a:latin typeface="Cabin SemiBold" panose="020B0604020202020204" charset="0"/>
                <a:cs typeface="+mn-cs"/>
              </a:endParaRPr>
            </a:p>
          </p:txBody>
        </p:sp>
        <p:sp>
          <p:nvSpPr>
            <p:cNvPr id="9238" name="TextBox 6">
              <a:extLst>
                <a:ext uri="{FF2B5EF4-FFF2-40B4-BE49-F238E27FC236}">
                  <a16:creationId xmlns:a16="http://schemas.microsoft.com/office/drawing/2014/main" id="{CBEE3026-7D8F-4CE0-AA62-3691BF86F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64529"/>
              <a:ext cx="21337903" cy="56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3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9220" name="Picture 9">
            <a:extLst>
              <a:ext uri="{FF2B5EF4-FFF2-40B4-BE49-F238E27FC236}">
                <a16:creationId xmlns:a16="http://schemas.microsoft.com/office/drawing/2014/main" id="{D98F554A-5170-4736-8CEC-5C129100B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>
            <a:extLst>
              <a:ext uri="{FF2B5EF4-FFF2-40B4-BE49-F238E27FC236}">
                <a16:creationId xmlns:a16="http://schemas.microsoft.com/office/drawing/2014/main" id="{6FF94AAE-00D9-4DD6-8308-ACAD1A3E2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>
            <a:extLst>
              <a:ext uri="{FF2B5EF4-FFF2-40B4-BE49-F238E27FC236}">
                <a16:creationId xmlns:a16="http://schemas.microsoft.com/office/drawing/2014/main" id="{452CD1C7-4A80-400C-85C5-879996220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>
            <a:extLst>
              <a:ext uri="{FF2B5EF4-FFF2-40B4-BE49-F238E27FC236}">
                <a16:creationId xmlns:a16="http://schemas.microsoft.com/office/drawing/2014/main" id="{526D3DE5-2717-4450-8FFB-F4C15326C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>
            <a:extLst>
              <a:ext uri="{FF2B5EF4-FFF2-40B4-BE49-F238E27FC236}">
                <a16:creationId xmlns:a16="http://schemas.microsoft.com/office/drawing/2014/main" id="{A1930D42-49C6-456F-9825-055271D43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>
            <a:extLst>
              <a:ext uri="{FF2B5EF4-FFF2-40B4-BE49-F238E27FC236}">
                <a16:creationId xmlns:a16="http://schemas.microsoft.com/office/drawing/2014/main" id="{98DADB80-E3B6-404C-A689-A7B36AC29E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>
            <a:extLst>
              <a:ext uri="{FF2B5EF4-FFF2-40B4-BE49-F238E27FC236}">
                <a16:creationId xmlns:a16="http://schemas.microsoft.com/office/drawing/2014/main" id="{AFC15290-C819-4DDD-9BA3-9D1FF15C0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>
            <a:extLst>
              <a:ext uri="{FF2B5EF4-FFF2-40B4-BE49-F238E27FC236}">
                <a16:creationId xmlns:a16="http://schemas.microsoft.com/office/drawing/2014/main" id="{D3618F08-01C1-4521-BDCD-2CF6439C28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897188"/>
            <a:ext cx="10017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">
            <a:extLst>
              <a:ext uri="{FF2B5EF4-FFF2-40B4-BE49-F238E27FC236}">
                <a16:creationId xmlns:a16="http://schemas.microsoft.com/office/drawing/2014/main" id="{F2CE3DC8-F00F-4082-B242-00A657AFBE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14925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7">
            <a:extLst>
              <a:ext uri="{FF2B5EF4-FFF2-40B4-BE49-F238E27FC236}">
                <a16:creationId xmlns:a16="http://schemas.microsoft.com/office/drawing/2014/main" id="{11C1E9F1-0EAD-407B-AA31-5326079F01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862263"/>
            <a:ext cx="9858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1">
            <a:extLst>
              <a:ext uri="{FF2B5EF4-FFF2-40B4-BE49-F238E27FC236}">
                <a16:creationId xmlns:a16="http://schemas.microsoft.com/office/drawing/2014/main" id="{EEA05DDE-DA7A-4032-9497-C72D3A44E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218113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3">
            <a:extLst>
              <a:ext uri="{FF2B5EF4-FFF2-40B4-BE49-F238E27FC236}">
                <a16:creationId xmlns:a16="http://schemas.microsoft.com/office/drawing/2014/main" id="{A0A7772F-1D2C-4589-8FF3-E5539398BE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981575"/>
            <a:ext cx="8826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5">
            <a:extLst>
              <a:ext uri="{FF2B5EF4-FFF2-40B4-BE49-F238E27FC236}">
                <a16:creationId xmlns:a16="http://schemas.microsoft.com/office/drawing/2014/main" id="{2E1CE847-5F65-4722-AA66-26C0DF8E78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7577138"/>
            <a:ext cx="122078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id="{8A32262E-0860-46E7-9476-060F0C4088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7267575"/>
            <a:ext cx="1171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4" name="Group 3">
            <a:extLst>
              <a:ext uri="{FF2B5EF4-FFF2-40B4-BE49-F238E27FC236}">
                <a16:creationId xmlns:a16="http://schemas.microsoft.com/office/drawing/2014/main" id="{7C186088-AFF4-4BD0-A645-EAFFF69F6953}"/>
              </a:ext>
            </a:extLst>
          </p:cNvPr>
          <p:cNvGrpSpPr>
            <a:grpSpLocks/>
          </p:cNvGrpSpPr>
          <p:nvPr/>
        </p:nvGrpSpPr>
        <p:grpSpPr bwMode="auto">
          <a:xfrm>
            <a:off x="1109312" y="2388172"/>
            <a:ext cx="3601151" cy="3174031"/>
            <a:chOff x="-12971206" y="5205078"/>
            <a:chExt cx="3794315" cy="3410141"/>
          </a:xfrm>
        </p:grpSpPr>
        <p:pic>
          <p:nvPicPr>
            <p:cNvPr id="9235" name="Picture 2">
              <a:extLst>
                <a:ext uri="{FF2B5EF4-FFF2-40B4-BE49-F238E27FC236}">
                  <a16:creationId xmlns:a16="http://schemas.microsoft.com/office/drawing/2014/main" id="{E5638E90-8A21-4AB2-948D-A5A73D982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71206" y="5205078"/>
              <a:ext cx="3794315" cy="341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3">
              <a:extLst>
                <a:ext uri="{FF2B5EF4-FFF2-40B4-BE49-F238E27FC236}">
                  <a16:creationId xmlns:a16="http://schemas.microsoft.com/office/drawing/2014/main" id="{A396F9BC-9DE6-476D-B7B3-7C18DA6B8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46471" y="6194585"/>
              <a:ext cx="1541338" cy="164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58BA42B-98D9-4CE8-8B69-0E0C9F32FC75}"/>
              </a:ext>
            </a:extLst>
          </p:cNvPr>
          <p:cNvSpPr txBox="1"/>
          <p:nvPr/>
        </p:nvSpPr>
        <p:spPr>
          <a:xfrm>
            <a:off x="7118809" y="2539168"/>
            <a:ext cx="11082338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cs typeface="Arial"/>
              </a:rPr>
              <a:t>The kidneys use</a:t>
            </a:r>
            <a:r>
              <a:rPr lang="en-US" sz="3200">
                <a:solidFill>
                  <a:srgbClr val="FF0000"/>
                </a:solidFill>
                <a:latin typeface="Calibri"/>
                <a:cs typeface="Arial"/>
              </a:rPr>
              <a:t>s some</a:t>
            </a:r>
            <a:r>
              <a:rPr lang="en-US" sz="3200">
                <a:latin typeface="Calibri"/>
                <a:cs typeface="Arial"/>
              </a:rPr>
              <a:t> sodium to control the amount of water in our blood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cs typeface="Arial"/>
              </a:rPr>
              <a:t>Regularly eating too much sodium, causes water to be pulled back into the blood stream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cs typeface="Arial"/>
              </a:rPr>
              <a:t>Too much water in the blood vessel causes the blood pressure to increase</a:t>
            </a:r>
          </a:p>
          <a:p>
            <a:pPr marL="285750" indent="-285750">
              <a:buFont typeface="Arial"/>
              <a:buChar char="•"/>
            </a:pPr>
            <a:endParaRPr lang="en-US" sz="3200">
              <a:latin typeface="Calibri"/>
              <a:cs typeface="Arial"/>
            </a:endParaRPr>
          </a:p>
          <a:p>
            <a:r>
              <a:rPr lang="en-US" sz="3200">
                <a:latin typeface="Calibri"/>
                <a:cs typeface="Arial"/>
              </a:rPr>
              <a:t>Too much salt </a:t>
            </a:r>
            <a:r>
              <a:rPr lang="en-US" sz="3200">
                <a:solidFill>
                  <a:srgbClr val="FF0000"/>
                </a:solidFill>
                <a:latin typeface="Calibri"/>
                <a:cs typeface="Arial"/>
              </a:rPr>
              <a:t>in our diets</a:t>
            </a:r>
            <a:r>
              <a:rPr lang="en-US" sz="3200">
                <a:latin typeface="Calibri"/>
                <a:cs typeface="Arial"/>
              </a:rPr>
              <a:t> increases risks for developing: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>
                <a:latin typeface="Calibri"/>
                <a:cs typeface="Arial"/>
              </a:rPr>
              <a:t>High blood pressure &amp; may increase the risk of developing heart &amp; circulatory diseases, </a:t>
            </a:r>
            <a:r>
              <a:rPr lang="en-US" sz="3200">
                <a:solidFill>
                  <a:srgbClr val="FF0000"/>
                </a:solidFill>
                <a:latin typeface="Calibri"/>
                <a:cs typeface="Arial"/>
              </a:rPr>
              <a:t>such as</a:t>
            </a:r>
            <a:r>
              <a:rPr lang="en-US" sz="3200">
                <a:latin typeface="Calibri"/>
                <a:cs typeface="Arial"/>
              </a:rPr>
              <a:t> heart attack, heart failure, stroke &amp; vascular dementia in adults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>
                <a:latin typeface="Calibri"/>
                <a:cs typeface="Arial"/>
              </a:rPr>
              <a:t>High blood pressure, Osteoporosis &amp; indirectly obesity in children</a:t>
            </a:r>
            <a:endParaRPr lang="en-US">
              <a:latin typeface="Calibri"/>
              <a:cs typeface="Arial"/>
            </a:endParaRPr>
          </a:p>
        </p:txBody>
      </p:sp>
      <p:pic>
        <p:nvPicPr>
          <p:cNvPr id="8" name="Online Media 7" title="Why is too much salt bad for you?">
            <a:hlinkClick r:id="" action="ppaction://media"/>
            <a:extLst>
              <a:ext uri="{FF2B5EF4-FFF2-40B4-BE49-F238E27FC236}">
                <a16:creationId xmlns:a16="http://schemas.microsoft.com/office/drawing/2014/main" id="{816732FC-7184-47D2-A6EC-FACF14D8A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20"/>
          <a:stretch>
            <a:fillRect/>
          </a:stretch>
        </p:blipFill>
        <p:spPr>
          <a:xfrm>
            <a:off x="228600" y="5972396"/>
            <a:ext cx="6541642" cy="3696028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D82499-5727-42E4-9C38-99379F3498D0}"/>
              </a:ext>
            </a:extLst>
          </p:cNvPr>
          <p:cNvGrpSpPr/>
          <p:nvPr/>
        </p:nvGrpSpPr>
        <p:grpSpPr>
          <a:xfrm>
            <a:off x="0" y="498475"/>
            <a:ext cx="18287999" cy="1682094"/>
            <a:chOff x="-5098" y="-510996"/>
            <a:chExt cx="3598039" cy="521320"/>
          </a:xfrm>
          <a:solidFill>
            <a:srgbClr val="99D6FF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0516E6-A07B-4142-B848-C99E291EF528}"/>
                </a:ext>
              </a:extLst>
            </p:cNvPr>
            <p:cNvSpPr/>
            <p:nvPr/>
          </p:nvSpPr>
          <p:spPr>
            <a:xfrm>
              <a:off x="-5098" y="-510996"/>
              <a:ext cx="3598039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1267" name="Group 4">
            <a:extLst>
              <a:ext uri="{FF2B5EF4-FFF2-40B4-BE49-F238E27FC236}">
                <a16:creationId xmlns:a16="http://schemas.microsoft.com/office/drawing/2014/main" id="{817F3B20-703A-4645-AA4A-B637DDF13C18}"/>
              </a:ext>
            </a:extLst>
          </p:cNvPr>
          <p:cNvGrpSpPr>
            <a:grpSpLocks/>
          </p:cNvGrpSpPr>
          <p:nvPr/>
        </p:nvGrpSpPr>
        <p:grpSpPr bwMode="auto">
          <a:xfrm>
            <a:off x="-657225" y="634376"/>
            <a:ext cx="19602450" cy="4753599"/>
            <a:chOff x="0" y="-2110395"/>
            <a:chExt cx="26136711" cy="6335504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8F68AAB-C197-4ECC-8CD1-E8A23FF7117C}"/>
                </a:ext>
              </a:extLst>
            </p:cNvPr>
            <p:cNvSpPr txBox="1"/>
            <p:nvPr/>
          </p:nvSpPr>
          <p:spPr>
            <a:xfrm>
              <a:off x="1282705" y="-2110395"/>
              <a:ext cx="24854006" cy="240991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0">
                  <a:latin typeface="Cabin Sketch" panose="020B0604020202020204" charset="0"/>
                  <a:cs typeface="+mn-cs"/>
                </a:rPr>
                <a:t>HOW much Salt do we need ? </a:t>
              </a:r>
              <a:endParaRPr lang="en-US" sz="10000" spc="-492">
                <a:solidFill>
                  <a:srgbClr val="383838"/>
                </a:solidFill>
                <a:latin typeface="Cabin SemiBold" panose="020B0604020202020204" charset="0"/>
                <a:cs typeface="+mn-cs"/>
              </a:endParaRPr>
            </a:p>
          </p:txBody>
        </p:sp>
        <p:sp>
          <p:nvSpPr>
            <p:cNvPr id="11286" name="TextBox 6">
              <a:extLst>
                <a:ext uri="{FF2B5EF4-FFF2-40B4-BE49-F238E27FC236}">
                  <a16:creationId xmlns:a16="http://schemas.microsoft.com/office/drawing/2014/main" id="{A9F62280-5226-49F5-9DC1-9693122E8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64529"/>
              <a:ext cx="21337903" cy="56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3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287" name="TextBox 7">
              <a:extLst>
                <a:ext uri="{FF2B5EF4-FFF2-40B4-BE49-F238E27FC236}">
                  <a16:creationId xmlns:a16="http://schemas.microsoft.com/office/drawing/2014/main" id="{C8071E30-66D7-4BA1-9063-7B1C86BFF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" y="-66675"/>
              <a:ext cx="21213380" cy="6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411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1268" name="Picture 9">
            <a:extLst>
              <a:ext uri="{FF2B5EF4-FFF2-40B4-BE49-F238E27FC236}">
                <a16:creationId xmlns:a16="http://schemas.microsoft.com/office/drawing/2014/main" id="{6621767E-1EE3-401B-B7D8-49EA4B36F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>
            <a:extLst>
              <a:ext uri="{FF2B5EF4-FFF2-40B4-BE49-F238E27FC236}">
                <a16:creationId xmlns:a16="http://schemas.microsoft.com/office/drawing/2014/main" id="{C6A9AECD-1280-49B7-9FF8-9B2B9F7DA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>
            <a:extLst>
              <a:ext uri="{FF2B5EF4-FFF2-40B4-BE49-F238E27FC236}">
                <a16:creationId xmlns:a16="http://schemas.microsoft.com/office/drawing/2014/main" id="{EE173AA9-7D9D-4B4D-89F5-CC6A2727C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>
            <a:extLst>
              <a:ext uri="{FF2B5EF4-FFF2-40B4-BE49-F238E27FC236}">
                <a16:creationId xmlns:a16="http://schemas.microsoft.com/office/drawing/2014/main" id="{40E5750B-79FC-4FD8-9796-57F8C0112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>
            <a:extLst>
              <a:ext uri="{FF2B5EF4-FFF2-40B4-BE49-F238E27FC236}">
                <a16:creationId xmlns:a16="http://schemas.microsoft.com/office/drawing/2014/main" id="{7792B8B8-B4A5-46AF-8A6C-0361EE06D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>
            <a:extLst>
              <a:ext uri="{FF2B5EF4-FFF2-40B4-BE49-F238E27FC236}">
                <a16:creationId xmlns:a16="http://schemas.microsoft.com/office/drawing/2014/main" id="{0D8B5EE0-1894-4E8C-AF0E-DCC4F1A177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>
            <a:extLst>
              <a:ext uri="{FF2B5EF4-FFF2-40B4-BE49-F238E27FC236}">
                <a16:creationId xmlns:a16="http://schemas.microsoft.com/office/drawing/2014/main" id="{78A5E868-E7EF-41F0-8672-9E07DD533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>
            <a:extLst>
              <a:ext uri="{FF2B5EF4-FFF2-40B4-BE49-F238E27FC236}">
                <a16:creationId xmlns:a16="http://schemas.microsoft.com/office/drawing/2014/main" id="{57828140-DB43-4D7D-AB57-9153F03E11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275" y="4389438"/>
            <a:ext cx="1220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7">
            <a:extLst>
              <a:ext uri="{FF2B5EF4-FFF2-40B4-BE49-F238E27FC236}">
                <a16:creationId xmlns:a16="http://schemas.microsoft.com/office/drawing/2014/main" id="{E3974412-9AA9-42C4-ACAC-228430DAB3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984" y="4103688"/>
            <a:ext cx="11715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1">
            <a:extLst>
              <a:ext uri="{FF2B5EF4-FFF2-40B4-BE49-F238E27FC236}">
                <a16:creationId xmlns:a16="http://schemas.microsoft.com/office/drawing/2014/main" id="{35BECA73-1CE6-453F-9CB5-7FA58370DB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213" y="6553200"/>
            <a:ext cx="1062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3">
            <a:extLst>
              <a:ext uri="{FF2B5EF4-FFF2-40B4-BE49-F238E27FC236}">
                <a16:creationId xmlns:a16="http://schemas.microsoft.com/office/drawing/2014/main" id="{05CF1904-1F77-4B1D-BEE6-1C3BFE1245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838" y="6315075"/>
            <a:ext cx="8826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5">
            <a:extLst>
              <a:ext uri="{FF2B5EF4-FFF2-40B4-BE49-F238E27FC236}">
                <a16:creationId xmlns:a16="http://schemas.microsoft.com/office/drawing/2014/main" id="{3DDBB026-743A-4A2F-A429-6A71A2F536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5003800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">
            <a:extLst>
              <a:ext uri="{FF2B5EF4-FFF2-40B4-BE49-F238E27FC236}">
                <a16:creationId xmlns:a16="http://schemas.microsoft.com/office/drawing/2014/main" id="{49ED7B35-568C-4120-B7B7-84D435D3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532313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">
            <a:extLst>
              <a:ext uri="{FF2B5EF4-FFF2-40B4-BE49-F238E27FC236}">
                <a16:creationId xmlns:a16="http://schemas.microsoft.com/office/drawing/2014/main" id="{712D56E6-8013-4760-9254-CA9E801B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199063"/>
            <a:ext cx="10033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9D4E033-EB05-4AB8-9A05-1477998E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02981"/>
              </p:ext>
            </p:extLst>
          </p:nvPr>
        </p:nvGraphicFramePr>
        <p:xfrm>
          <a:off x="4379026" y="2553194"/>
          <a:ext cx="12560113" cy="692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701">
                  <a:extLst>
                    <a:ext uri="{9D8B030D-6E8A-4147-A177-3AD203B41FA5}">
                      <a16:colId xmlns:a16="http://schemas.microsoft.com/office/drawing/2014/main" val="294291328"/>
                    </a:ext>
                  </a:extLst>
                </a:gridCol>
                <a:gridCol w="4313206">
                  <a:extLst>
                    <a:ext uri="{9D8B030D-6E8A-4147-A177-3AD203B41FA5}">
                      <a16:colId xmlns:a16="http://schemas.microsoft.com/office/drawing/2014/main" val="834275579"/>
                    </a:ext>
                  </a:extLst>
                </a:gridCol>
                <a:gridCol w="4313206">
                  <a:extLst>
                    <a:ext uri="{9D8B030D-6E8A-4147-A177-3AD203B41FA5}">
                      <a16:colId xmlns:a16="http://schemas.microsoft.com/office/drawing/2014/main" val="2093834592"/>
                    </a:ext>
                  </a:extLst>
                </a:gridCol>
              </a:tblGrid>
              <a:tr h="78674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US" sz="2800">
                        <a:solidFill>
                          <a:schemeClr val="tx1"/>
                        </a:solidFill>
                        <a:latin typeface="Cabin Sketc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Maximum salt per day</a:t>
                      </a:r>
                      <a:endParaRPr lang="en-US" sz="2800">
                        <a:solidFill>
                          <a:schemeClr val="tx1"/>
                        </a:solidFill>
                        <a:latin typeface="Cabin Sketc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Maximum Sodium per day</a:t>
                      </a:r>
                      <a:endParaRPr lang="en-US" sz="2800">
                        <a:solidFill>
                          <a:schemeClr val="tx1"/>
                        </a:solidFill>
                        <a:latin typeface="Cabin Sketch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758862"/>
                  </a:ext>
                </a:extLst>
              </a:tr>
              <a:tr h="950025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0-6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&lt;1g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&lt;0.4g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59377"/>
                  </a:ext>
                </a:extLst>
              </a:tr>
              <a:tr h="95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6-12 months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0.4g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3362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1-3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0.8g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681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4-6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1.2g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073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7-10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2g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21737"/>
                  </a:ext>
                </a:extLst>
              </a:tr>
              <a:tr h="950025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11 years and 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2.5g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9112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lvl="0" algn="ctr">
                        <a:buNone/>
                      </a:pPr>
                      <a:r>
                        <a:rPr lang="en-US" sz="2400"/>
                        <a:t>2.5g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68917"/>
                  </a:ext>
                </a:extLst>
              </a:tr>
            </a:tbl>
          </a:graphicData>
        </a:graphic>
      </p:graphicFrame>
      <p:pic>
        <p:nvPicPr>
          <p:cNvPr id="26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>
            <a:extLst>
              <a:ext uri="{FF2B5EF4-FFF2-40B4-BE49-F238E27FC236}">
                <a16:creationId xmlns:a16="http://schemas.microsoft.com/office/drawing/2014/main" id="{11892E59-15E3-46BB-85D1-5E18BB5D62A5}"/>
              </a:ext>
            </a:extLst>
          </p:cNvPr>
          <p:cNvGrpSpPr>
            <a:grpSpLocks/>
          </p:cNvGrpSpPr>
          <p:nvPr/>
        </p:nvGrpSpPr>
        <p:grpSpPr bwMode="auto">
          <a:xfrm>
            <a:off x="0" y="577811"/>
            <a:ext cx="18287999" cy="2050512"/>
            <a:chOff x="-859535" y="-2154713"/>
            <a:chExt cx="23978072" cy="2734307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E3CCA32-B98F-4690-B069-AFBBB0D04611}"/>
                </a:ext>
              </a:extLst>
            </p:cNvPr>
            <p:cNvSpPr txBox="1"/>
            <p:nvPr/>
          </p:nvSpPr>
          <p:spPr>
            <a:xfrm>
              <a:off x="-859535" y="-2154713"/>
              <a:ext cx="23978072" cy="2411173"/>
            </a:xfrm>
            <a:prstGeom prst="rect">
              <a:avLst/>
            </a:prstGeom>
            <a:solidFill>
              <a:srgbClr val="99D6FF"/>
            </a:solidFill>
          </p:spPr>
          <p:txBody>
            <a:bodyPr wrap="square" lIns="0" tIns="0" rIns="0" bIns="0" anchor="t">
              <a:spAutoFit/>
            </a:bodyPr>
            <a:lstStyle/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0">
                  <a:latin typeface="Cabin Sketch"/>
                  <a:cs typeface="+mn-cs"/>
                </a:rPr>
                <a:t>How much salt do we eat ?</a:t>
              </a:r>
              <a:endParaRPr lang="en-US" sz="10000" spc="-492">
                <a:solidFill>
                  <a:srgbClr val="383838"/>
                </a:solidFill>
                <a:latin typeface="Cabin Sketch"/>
                <a:cs typeface="+mn-cs"/>
              </a:endParaRPr>
            </a:p>
          </p:txBody>
        </p:sp>
        <p:sp>
          <p:nvSpPr>
            <p:cNvPr id="13327" name="TextBox 7">
              <a:extLst>
                <a:ext uri="{FF2B5EF4-FFF2-40B4-BE49-F238E27FC236}">
                  <a16:creationId xmlns:a16="http://schemas.microsoft.com/office/drawing/2014/main" id="{FF9397DF-BE2B-44B0-A2C9-6E6712508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" y="-66675"/>
              <a:ext cx="21213380" cy="6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411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3315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>
            <a:extLst>
              <a:ext uri="{FF2B5EF4-FFF2-40B4-BE49-F238E27FC236}">
                <a16:creationId xmlns:a16="http://schemas.microsoft.com/office/drawing/2014/main" id="{81ED8799-1CE3-499A-85B3-2D676C2102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197350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>
            <a:extLst>
              <a:ext uri="{FF2B5EF4-FFF2-40B4-BE49-F238E27FC236}">
                <a16:creationId xmlns:a16="http://schemas.microsoft.com/office/drawing/2014/main" id="{D272BC40-0381-4782-824F-97C6B8452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735763"/>
            <a:ext cx="681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>
            <a:extLst>
              <a:ext uri="{FF2B5EF4-FFF2-40B4-BE49-F238E27FC236}">
                <a16:creationId xmlns:a16="http://schemas.microsoft.com/office/drawing/2014/main" id="{64B55D24-64F7-4D2F-8251-69665C93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6" y="4391025"/>
            <a:ext cx="2569296" cy="23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>
            <a:extLst>
              <a:ext uri="{FF2B5EF4-FFF2-40B4-BE49-F238E27FC236}">
                <a16:creationId xmlns:a16="http://schemas.microsoft.com/office/drawing/2014/main" id="{00FE551B-6654-40B8-A80F-E25C956A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54" y="5070764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969A0-3ADD-4730-8235-44C23C6EFE32}"/>
              </a:ext>
            </a:extLst>
          </p:cNvPr>
          <p:cNvSpPr txBox="1"/>
          <p:nvPr/>
        </p:nvSpPr>
        <p:spPr>
          <a:xfrm>
            <a:off x="3075710" y="2794873"/>
            <a:ext cx="10354540" cy="726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Source Sans Pro"/>
                <a:cs typeface="Arial"/>
              </a:rPr>
              <a:t>The average adult in the UK is thought to eat around 8.1g salt a day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Source Sans Pro"/>
                <a:cs typeface="Arial"/>
              </a:rPr>
              <a:t>The average salt consumption for adults had reduced by 0.9grams/day between 2005 &amp; 2014</a:t>
            </a:r>
          </a:p>
          <a:p>
            <a:endParaRPr lang="en-US" sz="2800">
              <a:solidFill>
                <a:srgbClr val="444444"/>
              </a:solidFill>
              <a:latin typeface="Calibri"/>
              <a:ea typeface="Source Sans Pro"/>
              <a:cs typeface="Arial"/>
            </a:endParaRPr>
          </a:p>
          <a:p>
            <a:r>
              <a:rPr lang="en-US" sz="2800">
                <a:solidFill>
                  <a:srgbClr val="444444"/>
                </a:solidFill>
                <a:latin typeface="Calibri"/>
                <a:ea typeface="Source Sans Pro"/>
                <a:cs typeface="Arial"/>
              </a:rPr>
              <a:t>A  cross sectional study in 2014 of 340 CYP from South London:</a:t>
            </a: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rgbClr val="444444"/>
              </a:solidFill>
              <a:latin typeface="Calibri"/>
              <a:ea typeface="Source Sans Pro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Calibri"/>
                <a:ea typeface="Source Sans Pro"/>
                <a:cs typeface="Calibri"/>
              </a:rPr>
              <a:t>5 &amp; 6 year </a:t>
            </a:r>
            <a:r>
              <a:rPr lang="en-US" sz="2800" err="1">
                <a:latin typeface="Calibri"/>
                <a:ea typeface="Source Sans Pro"/>
                <a:cs typeface="Calibri"/>
              </a:rPr>
              <a:t>olds</a:t>
            </a:r>
            <a:r>
              <a:rPr lang="en-US" sz="2800">
                <a:latin typeface="Calibri"/>
                <a:ea typeface="Source Sans Pro"/>
                <a:cs typeface="Calibri"/>
              </a:rPr>
              <a:t> consumed 25% too much </a:t>
            </a:r>
            <a:endParaRPr lang="en-US">
              <a:latin typeface="Calibri"/>
              <a:ea typeface="Source Sans Pro"/>
              <a:cs typeface="Arial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Source Sans Pro"/>
                <a:cs typeface="Calibri"/>
              </a:rPr>
              <a:t>8 &amp; 9 year </a:t>
            </a:r>
            <a:r>
              <a:rPr lang="en-US" sz="2800" err="1">
                <a:latin typeface="Calibri"/>
                <a:ea typeface="Source Sans Pro"/>
                <a:cs typeface="Calibri"/>
              </a:rPr>
              <a:t>olds</a:t>
            </a:r>
            <a:r>
              <a:rPr lang="en-US" sz="2800">
                <a:latin typeface="Calibri"/>
                <a:ea typeface="Source Sans Pro"/>
                <a:cs typeface="Calibri"/>
              </a:rPr>
              <a:t> consume 34% too much </a:t>
            </a:r>
            <a:endParaRPr lang="en-US" sz="2800">
              <a:ea typeface="Source Sans Pro"/>
              <a:cs typeface="Calibri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Source Sans Pro"/>
                <a:cs typeface="Calibri"/>
              </a:rPr>
              <a:t>13-17 year </a:t>
            </a:r>
            <a:r>
              <a:rPr lang="en-US" sz="2800" err="1">
                <a:latin typeface="Calibri"/>
                <a:ea typeface="Source Sans Pro"/>
                <a:cs typeface="Calibri"/>
              </a:rPr>
              <a:t>olds</a:t>
            </a:r>
            <a:r>
              <a:rPr lang="en-US" sz="2800">
                <a:latin typeface="Calibri"/>
                <a:ea typeface="Source Sans Pro"/>
                <a:cs typeface="Calibri"/>
              </a:rPr>
              <a:t> consumed 25% too much </a:t>
            </a:r>
            <a:endParaRPr lang="en-US" sz="2800">
              <a:ea typeface="Source Sans Pro"/>
              <a:cs typeface="Calibri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>
                <a:latin typeface="Calibri"/>
                <a:ea typeface="Source Sans Pro"/>
                <a:cs typeface="Calibri"/>
              </a:rPr>
              <a:t>Boys tended to consume more salt than girls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Calibri"/>
              <a:ea typeface="Source Sans Pro"/>
              <a:cs typeface="Calibri"/>
            </a:endParaRPr>
          </a:p>
          <a:p>
            <a:pPr marL="0" lvl="1"/>
            <a:endParaRPr lang="en-US" sz="2800">
              <a:solidFill>
                <a:srgbClr val="000000"/>
              </a:solidFill>
              <a:latin typeface="Calibri"/>
              <a:ea typeface="Source Sans Pro"/>
              <a:cs typeface="Calibri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Main sources of dietary salt in this study came from breakfast cereals (36%, including bread 15%), meat products( 19%),  milk &amp; milk products (11%)</a:t>
            </a:r>
            <a:endParaRPr lang="en-US"/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rgbClr val="444444"/>
              </a:solidFill>
              <a:latin typeface="Calibri"/>
              <a:ea typeface="Source Sans Pro"/>
              <a:cs typeface="Arial"/>
            </a:endParaRPr>
          </a:p>
          <a:p>
            <a:endParaRPr lang="en-US">
              <a:solidFill>
                <a:srgbClr val="444444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39313860-E51C-49B8-BE43-80062A85F54A}"/>
              </a:ext>
            </a:extLst>
          </p:cNvPr>
          <p:cNvSpPr/>
          <p:nvPr/>
        </p:nvSpPr>
        <p:spPr>
          <a:xfrm flipH="1">
            <a:off x="13235931" y="4150738"/>
            <a:ext cx="4803939" cy="335477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70C0"/>
                </a:solidFill>
                <a:cs typeface="Calibri"/>
              </a:rPr>
              <a:t>Reducing salt intake by around 2.5g/day can reduce the risk of having a stroke or heart attack later in life by a quarter</a:t>
            </a:r>
            <a:endParaRPr lang="en-US" sz="2400" b="1" err="1">
              <a:solidFill>
                <a:srgbClr val="0070C0"/>
              </a:solidFill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>
            <a:extLst>
              <a:ext uri="{FF2B5EF4-FFF2-40B4-BE49-F238E27FC236}">
                <a16:creationId xmlns:a16="http://schemas.microsoft.com/office/drawing/2014/main" id="{11892E59-15E3-46BB-85D1-5E18BB5D62A5}"/>
              </a:ext>
            </a:extLst>
          </p:cNvPr>
          <p:cNvGrpSpPr>
            <a:grpSpLocks/>
          </p:cNvGrpSpPr>
          <p:nvPr/>
        </p:nvGrpSpPr>
        <p:grpSpPr bwMode="auto">
          <a:xfrm>
            <a:off x="0" y="577811"/>
            <a:ext cx="18287999" cy="2050512"/>
            <a:chOff x="-859535" y="-2154713"/>
            <a:chExt cx="23978072" cy="2734307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E3CCA32-B98F-4690-B069-AFBBB0D04611}"/>
                </a:ext>
              </a:extLst>
            </p:cNvPr>
            <p:cNvSpPr txBox="1"/>
            <p:nvPr/>
          </p:nvSpPr>
          <p:spPr>
            <a:xfrm>
              <a:off x="-859535" y="-2154713"/>
              <a:ext cx="23978072" cy="2411173"/>
            </a:xfrm>
            <a:prstGeom prst="rect">
              <a:avLst/>
            </a:prstGeom>
            <a:solidFill>
              <a:srgbClr val="99D6FF"/>
            </a:solidFill>
          </p:spPr>
          <p:txBody>
            <a:bodyPr wrap="square" lIns="0" tIns="0" rIns="0" bIns="0" anchor="t">
              <a:spAutoFit/>
            </a:bodyPr>
            <a:lstStyle/>
            <a:p>
              <a:pPr eaLnBrk="1" fontAlgn="auto" hangingPunct="1">
                <a:lnSpc>
                  <a:spcPts val="141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0">
                  <a:latin typeface="Cabin Sketch"/>
                  <a:cs typeface="+mn-cs"/>
                </a:rPr>
                <a:t>How much salt do we eat ?</a:t>
              </a:r>
              <a:endParaRPr lang="en-US" sz="10000" spc="-492">
                <a:solidFill>
                  <a:srgbClr val="383838"/>
                </a:solidFill>
                <a:latin typeface="Cabin Sketch"/>
                <a:cs typeface="+mn-cs"/>
              </a:endParaRPr>
            </a:p>
          </p:txBody>
        </p:sp>
        <p:sp>
          <p:nvSpPr>
            <p:cNvPr id="13327" name="TextBox 7">
              <a:extLst>
                <a:ext uri="{FF2B5EF4-FFF2-40B4-BE49-F238E27FC236}">
                  <a16:creationId xmlns:a16="http://schemas.microsoft.com/office/drawing/2014/main" id="{FF9397DF-BE2B-44B0-A2C9-6E6712508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" y="-66675"/>
              <a:ext cx="21213380" cy="6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411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3315" name="Picture 9">
            <a:extLst>
              <a:ext uri="{FF2B5EF4-FFF2-40B4-BE49-F238E27FC236}">
                <a16:creationId xmlns:a16="http://schemas.microsoft.com/office/drawing/2014/main" id="{D1B073C1-7285-475F-914A-CDCE5F6C2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>
            <a:extLst>
              <a:ext uri="{FF2B5EF4-FFF2-40B4-BE49-F238E27FC236}">
                <a16:creationId xmlns:a16="http://schemas.microsoft.com/office/drawing/2014/main" id="{757A76A1-DA7C-4361-B443-288F934B9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>
            <a:extLst>
              <a:ext uri="{FF2B5EF4-FFF2-40B4-BE49-F238E27FC236}">
                <a16:creationId xmlns:a16="http://schemas.microsoft.com/office/drawing/2014/main" id="{FE0A3DEB-BD58-45EE-A4DD-401CFC831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>
            <a:extLst>
              <a:ext uri="{FF2B5EF4-FFF2-40B4-BE49-F238E27FC236}">
                <a16:creationId xmlns:a16="http://schemas.microsoft.com/office/drawing/2014/main" id="{746D1CB0-92B3-43FA-A2AA-0A24A27DD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>
            <a:extLst>
              <a:ext uri="{FF2B5EF4-FFF2-40B4-BE49-F238E27FC236}">
                <a16:creationId xmlns:a16="http://schemas.microsoft.com/office/drawing/2014/main" id="{93561A16-7CB4-47A7-BB12-EAF54016E4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>
            <a:extLst>
              <a:ext uri="{FF2B5EF4-FFF2-40B4-BE49-F238E27FC236}">
                <a16:creationId xmlns:a16="http://schemas.microsoft.com/office/drawing/2014/main" id="{D67249AC-B128-4149-BC1D-7CACB56B8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>
            <a:extLst>
              <a:ext uri="{FF2B5EF4-FFF2-40B4-BE49-F238E27FC236}">
                <a16:creationId xmlns:a16="http://schemas.microsoft.com/office/drawing/2014/main" id="{CE69CFC0-1668-4DBA-A950-EEB887F45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>
            <a:extLst>
              <a:ext uri="{FF2B5EF4-FFF2-40B4-BE49-F238E27FC236}">
                <a16:creationId xmlns:a16="http://schemas.microsoft.com/office/drawing/2014/main" id="{81ED8799-1CE3-499A-85B3-2D676C2102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197350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>
            <a:extLst>
              <a:ext uri="{FF2B5EF4-FFF2-40B4-BE49-F238E27FC236}">
                <a16:creationId xmlns:a16="http://schemas.microsoft.com/office/drawing/2014/main" id="{D272BC40-0381-4782-824F-97C6B8452C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735763"/>
            <a:ext cx="681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>
            <a:extLst>
              <a:ext uri="{FF2B5EF4-FFF2-40B4-BE49-F238E27FC236}">
                <a16:creationId xmlns:a16="http://schemas.microsoft.com/office/drawing/2014/main" id="{64B55D24-64F7-4D2F-8251-69665C93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6" y="4391025"/>
            <a:ext cx="2569296" cy="23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>
            <a:extLst>
              <a:ext uri="{FF2B5EF4-FFF2-40B4-BE49-F238E27FC236}">
                <a16:creationId xmlns:a16="http://schemas.microsoft.com/office/drawing/2014/main" id="{00FE551B-6654-40B8-A80F-E25C956A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54" y="5070764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19D9C0-A5C2-02CB-6AEF-8FDEBEE7EA8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387" t="37143" r="56843" b="32857"/>
          <a:stretch/>
        </p:blipFill>
        <p:spPr>
          <a:xfrm>
            <a:off x="2858637" y="3235489"/>
            <a:ext cx="13878321" cy="44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69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C0504CCB-B89A-4E2D-A860-C1046B990FD1}"/>
              </a:ext>
            </a:extLst>
          </p:cNvPr>
          <p:cNvSpPr txBox="1"/>
          <p:nvPr/>
        </p:nvSpPr>
        <p:spPr bwMode="auto">
          <a:xfrm>
            <a:off x="0" y="526889"/>
            <a:ext cx="18288000" cy="1808187"/>
          </a:xfrm>
          <a:prstGeom prst="rect">
            <a:avLst/>
          </a:prstGeom>
          <a:solidFill>
            <a:srgbClr val="99D6FF"/>
          </a:solidFill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4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>
                <a:latin typeface="Cabin Sketch" panose="020B0604020202020204" charset="0"/>
                <a:cs typeface="+mn-cs"/>
              </a:rPr>
              <a:t>Food labels</a:t>
            </a:r>
            <a:endParaRPr lang="en-US" sz="10000" spc="-492">
              <a:solidFill>
                <a:srgbClr val="383838"/>
              </a:solidFill>
              <a:latin typeface="Cabin SemiBold" panose="020B0604020202020204" charset="0"/>
              <a:cs typeface="+mn-cs"/>
            </a:endParaRPr>
          </a:p>
        </p:txBody>
      </p:sp>
      <p:pic>
        <p:nvPicPr>
          <p:cNvPr id="15363" name="Picture 9">
            <a:extLst>
              <a:ext uri="{FF2B5EF4-FFF2-40B4-BE49-F238E27FC236}">
                <a16:creationId xmlns:a16="http://schemas.microsoft.com/office/drawing/2014/main" id="{DE52FCFE-E8DD-4FA7-A1A2-ADD40AB30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6E5DC7E0-2D80-4326-9B73-895059DA3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>
            <a:extLst>
              <a:ext uri="{FF2B5EF4-FFF2-40B4-BE49-F238E27FC236}">
                <a16:creationId xmlns:a16="http://schemas.microsoft.com/office/drawing/2014/main" id="{11FCC14D-9F51-4117-8467-D9E547439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>
            <a:extLst>
              <a:ext uri="{FF2B5EF4-FFF2-40B4-BE49-F238E27FC236}">
                <a16:creationId xmlns:a16="http://schemas.microsoft.com/office/drawing/2014/main" id="{2FC9C3F9-2D5D-481B-832F-F083A49F6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>
            <a:extLst>
              <a:ext uri="{FF2B5EF4-FFF2-40B4-BE49-F238E27FC236}">
                <a16:creationId xmlns:a16="http://schemas.microsoft.com/office/drawing/2014/main" id="{6F779281-E5C1-4320-A218-B2D6842E8F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>
            <a:extLst>
              <a:ext uri="{FF2B5EF4-FFF2-40B4-BE49-F238E27FC236}">
                <a16:creationId xmlns:a16="http://schemas.microsoft.com/office/drawing/2014/main" id="{7C7EB144-7224-4E77-B395-88B6CAE42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>
            <a:extLst>
              <a:ext uri="{FF2B5EF4-FFF2-40B4-BE49-F238E27FC236}">
                <a16:creationId xmlns:a16="http://schemas.microsoft.com/office/drawing/2014/main" id="{22BFC1A7-4E9B-4A76-918D-2469FD1582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>
            <a:extLst>
              <a:ext uri="{FF2B5EF4-FFF2-40B4-BE49-F238E27FC236}">
                <a16:creationId xmlns:a16="http://schemas.microsoft.com/office/drawing/2014/main" id="{9AFFDF07-5865-495D-9E66-4B9371C7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391025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>
            <a:extLst>
              <a:ext uri="{FF2B5EF4-FFF2-40B4-BE49-F238E27FC236}">
                <a16:creationId xmlns:a16="http://schemas.microsoft.com/office/drawing/2014/main" id="{DB2C0432-A738-470D-8988-9696665F9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057775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5981F61-92C9-4BAB-AE8B-0E4C0559AC9C}"/>
              </a:ext>
            </a:extLst>
          </p:cNvPr>
          <p:cNvSpPr>
            <a:spLocks noGrp="1"/>
          </p:cNvSpPr>
          <p:nvPr/>
        </p:nvSpPr>
        <p:spPr>
          <a:xfrm>
            <a:off x="2909889" y="2335077"/>
            <a:ext cx="9147174" cy="539922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200" b="1"/>
              <a:t>What should I look for on the label?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400"/>
          </a:p>
          <a:p>
            <a:pPr lvl="1">
              <a:defRPr/>
            </a:pPr>
            <a:r>
              <a:rPr lang="en-GB" sz="2800"/>
              <a:t>You may see ‘sodium' listed rather than salt → to convert  sodium into salt, multiply the amount on the label by 2.5.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There can be a really big difference between different types &amp; brands</a:t>
            </a:r>
            <a:endParaRPr lang="en-GB" sz="2800">
              <a:cs typeface="Calibri"/>
            </a:endParaRPr>
          </a:p>
          <a:p>
            <a:pPr lvl="1">
              <a:defRPr/>
            </a:pPr>
            <a:r>
              <a:rPr lang="en-GB" sz="2800"/>
              <a:t>Some products also have colour coding on the front &amp; tells you at a glance if the food has low, medium or high amounts of salt  </a:t>
            </a:r>
            <a:endParaRPr lang="en-GB" sz="2800">
              <a:cs typeface="Calibri"/>
            </a:endParaRPr>
          </a:p>
          <a:p>
            <a:pPr marL="457200" lvl="1" indent="0">
              <a:buNone/>
              <a:defRPr/>
            </a:pPr>
            <a:r>
              <a:rPr lang="en-GB" sz="2000">
                <a:solidFill>
                  <a:srgbClr val="FF0000"/>
                </a:solidFill>
                <a:cs typeface="Calibri"/>
              </a:rPr>
              <a:t>** add food scanner app ** </a:t>
            </a:r>
            <a:endParaRPr lang="en-GB" sz="2000">
              <a:solidFill>
                <a:srgbClr val="FF0000"/>
              </a:solidFill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GB" sz="2000"/>
          </a:p>
          <a:p>
            <a:pPr>
              <a:defRPr/>
            </a:pPr>
            <a:endParaRPr lang="en-GB" sz="2000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pic>
        <p:nvPicPr>
          <p:cNvPr id="15374" name="Picture 13">
            <a:extLst>
              <a:ext uri="{FF2B5EF4-FFF2-40B4-BE49-F238E27FC236}">
                <a16:creationId xmlns:a16="http://schemas.microsoft.com/office/drawing/2014/main" id="{265F8EAE-BA58-4561-9A99-D81D7371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3" y="7754472"/>
            <a:ext cx="86598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4">
            <a:extLst>
              <a:ext uri="{FF2B5EF4-FFF2-40B4-BE49-F238E27FC236}">
                <a16:creationId xmlns:a16="http://schemas.microsoft.com/office/drawing/2014/main" id="{3670A672-7737-406D-A88F-80C5525A37A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63" y="2374900"/>
            <a:ext cx="59944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234186AB-4CF7-4438-B721-D61246976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B73F173-6F7E-749C-76F6-20DF9B0234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35038" y="6510338"/>
            <a:ext cx="2981325" cy="3000375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DB7E09A-63DE-4A5B-9959-AD039ACCB185}"/>
              </a:ext>
            </a:extLst>
          </p:cNvPr>
          <p:cNvGrpSpPr/>
          <p:nvPr/>
        </p:nvGrpSpPr>
        <p:grpSpPr>
          <a:xfrm>
            <a:off x="0" y="553321"/>
            <a:ext cx="18288000" cy="1772274"/>
            <a:chOff x="189882" y="-466167"/>
            <a:chExt cx="3536996" cy="5213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8CD0AE3-7446-47C9-9F88-8B8CD365E4C9}"/>
                </a:ext>
              </a:extLst>
            </p:cNvPr>
            <p:cNvSpPr/>
            <p:nvPr/>
          </p:nvSpPr>
          <p:spPr>
            <a:xfrm>
              <a:off x="189882" y="-466167"/>
              <a:ext cx="3536996" cy="521320"/>
            </a:xfrm>
            <a:custGeom>
              <a:avLst/>
              <a:gdLst/>
              <a:ahLst/>
              <a:cxnLst/>
              <a:rect l="l" t="t" r="r" b="b"/>
              <a:pathLst>
                <a:path w="4474246" h="625967">
                  <a:moveTo>
                    <a:pt x="0" y="0"/>
                  </a:moveTo>
                  <a:lnTo>
                    <a:pt x="4474246" y="0"/>
                  </a:lnTo>
                  <a:lnTo>
                    <a:pt x="4474246" y="625967"/>
                  </a:lnTo>
                  <a:lnTo>
                    <a:pt x="0" y="625967"/>
                  </a:lnTo>
                  <a:close/>
                </a:path>
              </a:pathLst>
            </a:custGeom>
            <a:solidFill>
              <a:srgbClr val="99D6FF"/>
            </a:solidFill>
          </p:spPr>
          <p:txBody>
            <a:bodyPr/>
            <a:lstStyle/>
            <a:p>
              <a:pPr>
                <a:defRPr/>
              </a:pPr>
              <a:r>
                <a:rPr lang="en-GB" sz="10000">
                  <a:latin typeface="Cabin Sketch" panose="020B0604020202020204" charset="0"/>
                </a:rPr>
                <a:t>Food High In Salt </a:t>
              </a:r>
            </a:p>
          </p:txBody>
        </p:sp>
      </p:grp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678F8CA-D28E-43EF-9E54-9B2B3B03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0" y="4423222"/>
            <a:ext cx="2465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D3934495-3EB9-4C3A-9F0C-64B2658F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0" y="5089972"/>
            <a:ext cx="10017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Placeholder 3">
            <a:extLst>
              <a:ext uri="{FF2B5EF4-FFF2-40B4-BE49-F238E27FC236}">
                <a16:creationId xmlns:a16="http://schemas.microsoft.com/office/drawing/2014/main" id="{6FF34B43-F202-48BF-B3AB-5F67A15440D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881313" y="2325595"/>
            <a:ext cx="4205287" cy="70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600" b="1">
                <a:cs typeface="Calibri" panose="020F0502020204030204" pitchFamily="34" charset="0"/>
              </a:rPr>
              <a:t>Some high salt foods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8E1DDE-663B-4C64-B06D-373E2B7A6D0A}"/>
              </a:ext>
            </a:extLst>
          </p:cNvPr>
          <p:cNvSpPr>
            <a:spLocks noGrp="1"/>
          </p:cNvSpPr>
          <p:nvPr/>
        </p:nvSpPr>
        <p:spPr>
          <a:xfrm>
            <a:off x="2635317" y="3380646"/>
            <a:ext cx="6720000" cy="57118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100"/>
              <a:t>Cheese</a:t>
            </a:r>
          </a:p>
          <a:p>
            <a:pPr>
              <a:defRPr/>
            </a:pPr>
            <a:r>
              <a:rPr lang="en-GB" sz="3100"/>
              <a:t>Breakfast cereals</a:t>
            </a:r>
          </a:p>
          <a:p>
            <a:pPr>
              <a:defRPr/>
            </a:pPr>
            <a:r>
              <a:rPr lang="en-GB" sz="3100"/>
              <a:t>Canned &amp; packet soups</a:t>
            </a:r>
          </a:p>
          <a:p>
            <a:pPr>
              <a:defRPr/>
            </a:pPr>
            <a:r>
              <a:rPr lang="en-GB" sz="3100"/>
              <a:t>Bread, pastries &amp; pizzas</a:t>
            </a:r>
          </a:p>
          <a:p>
            <a:pPr>
              <a:defRPr/>
            </a:pPr>
            <a:r>
              <a:rPr lang="en-GB" sz="3100"/>
              <a:t>Biscuits, cookies, chocolate &amp; cakes</a:t>
            </a:r>
          </a:p>
          <a:p>
            <a:pPr>
              <a:defRPr/>
            </a:pPr>
            <a:r>
              <a:rPr lang="en-GB" sz="3100"/>
              <a:t>Salted snacks like crisps, nuts, biscuits &amp; popcorn</a:t>
            </a:r>
          </a:p>
          <a:p>
            <a:pPr>
              <a:defRPr/>
            </a:pPr>
            <a:r>
              <a:rPr lang="en-GB" sz="3100"/>
              <a:t>Processed meats, sausages, bacon &amp; ham pate or salami</a:t>
            </a:r>
          </a:p>
          <a:p>
            <a:pPr>
              <a:defRPr/>
            </a:pPr>
            <a:r>
              <a:rPr lang="en-GB" sz="3100"/>
              <a:t>Tinned food with added salt</a:t>
            </a:r>
          </a:p>
          <a:p>
            <a:pPr>
              <a:defRPr/>
            </a:pPr>
            <a:r>
              <a:rPr lang="en-GB" sz="3100"/>
              <a:t>Smoked &amp; cured  meat &amp; fish, prawns &amp; anchovies</a:t>
            </a:r>
          </a:p>
          <a:p>
            <a:pPr>
              <a:defRPr/>
            </a:pPr>
            <a:endParaRPr lang="en-GB" sz="3100"/>
          </a:p>
          <a:p>
            <a:pPr>
              <a:defRPr/>
            </a:pPr>
            <a:r>
              <a:rPr lang="en-GB" sz="3100"/>
              <a:t>Even if the food we eat doesn’t taste salty, it might still be high in salt</a:t>
            </a:r>
          </a:p>
          <a:p>
            <a:pPr>
              <a:defRPr/>
            </a:pPr>
            <a:endParaRPr lang="en-GB"/>
          </a:p>
          <a:p>
            <a:pPr marL="0" indent="0">
              <a:buFont typeface="Arial" pitchFamily="34" charset="0"/>
              <a:buNone/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17415" name="Text Placeholder 4">
            <a:extLst>
              <a:ext uri="{FF2B5EF4-FFF2-40B4-BE49-F238E27FC236}">
                <a16:creationId xmlns:a16="http://schemas.microsoft.com/office/drawing/2014/main" id="{4310F9C7-7818-4F15-9B6D-22D75F5321D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08594" y="2552700"/>
            <a:ext cx="68056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b="1"/>
              <a:t>Salt can be hidden in store cupboard ingredients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A1F4387-BFF5-43FE-BC2D-F879BD5FC52A}"/>
              </a:ext>
            </a:extLst>
          </p:cNvPr>
          <p:cNvSpPr>
            <a:spLocks noGrp="1"/>
          </p:cNvSpPr>
          <p:nvPr/>
        </p:nvSpPr>
        <p:spPr>
          <a:xfrm>
            <a:off x="12453938" y="3700462"/>
            <a:ext cx="5664200" cy="57864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600"/>
              <a:t>Soy sauce</a:t>
            </a:r>
          </a:p>
          <a:p>
            <a:pPr>
              <a:defRPr/>
            </a:pPr>
            <a:r>
              <a:rPr lang="en-GB" sz="2600"/>
              <a:t>Fish sauce</a:t>
            </a:r>
          </a:p>
          <a:p>
            <a:pPr>
              <a:defRPr/>
            </a:pPr>
            <a:r>
              <a:rPr lang="en-GB" sz="2600"/>
              <a:t>Yeast extracts</a:t>
            </a:r>
          </a:p>
          <a:p>
            <a:pPr>
              <a:defRPr/>
            </a:pPr>
            <a:r>
              <a:rPr lang="en-GB" sz="2600"/>
              <a:t>Pasta sauce</a:t>
            </a:r>
          </a:p>
          <a:p>
            <a:pPr>
              <a:defRPr/>
            </a:pPr>
            <a:r>
              <a:rPr lang="en-GB" sz="2600"/>
              <a:t>Stock cubes &amp; seasonings (Maggi seasoning)</a:t>
            </a:r>
          </a:p>
          <a:p>
            <a:pPr>
              <a:defRPr/>
            </a:pPr>
            <a:r>
              <a:rPr lang="en-GB" sz="2600"/>
              <a:t>Ready-mixed dry seasonings, rubs &amp; sauces</a:t>
            </a:r>
          </a:p>
          <a:p>
            <a:pPr>
              <a:defRPr/>
            </a:pPr>
            <a:r>
              <a:rPr lang="en-GB" sz="2600"/>
              <a:t>Gravy</a:t>
            </a:r>
          </a:p>
          <a:p>
            <a:pPr>
              <a:defRPr/>
            </a:pPr>
            <a:r>
              <a:rPr lang="en-GB" sz="2600"/>
              <a:t>Ketchup </a:t>
            </a:r>
          </a:p>
          <a:p>
            <a:pPr>
              <a:defRPr/>
            </a:pPr>
            <a:r>
              <a:rPr lang="en-GB" sz="2600"/>
              <a:t>Brown sauce</a:t>
            </a:r>
          </a:p>
          <a:p>
            <a:pPr>
              <a:defRPr/>
            </a:pPr>
            <a:r>
              <a:rPr lang="en-GB" sz="2600"/>
              <a:t>Mustard</a:t>
            </a:r>
          </a:p>
          <a:p>
            <a:pPr>
              <a:defRPr/>
            </a:pPr>
            <a:r>
              <a:rPr lang="en-GB" sz="2600"/>
              <a:t>Mayonnaise </a:t>
            </a:r>
          </a:p>
          <a:p>
            <a:pPr>
              <a:defRPr/>
            </a:pPr>
            <a:r>
              <a:rPr lang="en-GB" sz="2600"/>
              <a:t>Pickles </a:t>
            </a:r>
          </a:p>
          <a:p>
            <a:pPr>
              <a:defRPr/>
            </a:pPr>
            <a:r>
              <a:rPr lang="en-GB" sz="2600"/>
              <a:t>Processed foods &amp; ready meals</a:t>
            </a:r>
          </a:p>
          <a:p>
            <a:pPr>
              <a:defRPr/>
            </a:pPr>
            <a:endParaRPr lang="en-GB"/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1A171C6C-96B8-419F-B140-F764EB75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94" y="8620796"/>
            <a:ext cx="45037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77DC2487-E18A-4F2B-8775-2668ACA2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36" y="2448596"/>
            <a:ext cx="29479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ADE00A1E-337A-4DA4-94EF-1DB08D78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82" y="3539252"/>
            <a:ext cx="2553494" cy="17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44DC2B43-51DE-4C78-8BDE-AF5897D1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51" y="5241009"/>
            <a:ext cx="23082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>
            <a:extLst>
              <a:ext uri="{FF2B5EF4-FFF2-40B4-BE49-F238E27FC236}">
                <a16:creationId xmlns:a16="http://schemas.microsoft.com/office/drawing/2014/main" id="{89D3EA8C-7026-470C-861D-E6E0251A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50" y="6944396"/>
            <a:ext cx="20542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5F0D1B41-559C-4DD6-A925-1AE38B734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9883775"/>
            <a:ext cx="29098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70B96B33-89C7-4DF8-8D1D-EA541A59DB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8"/>
          <a:stretch>
            <a:fillRect/>
          </a:stretch>
        </p:blipFill>
        <p:spPr bwMode="auto">
          <a:xfrm>
            <a:off x="2881313" y="9883775"/>
            <a:ext cx="2355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D059AF15-01DB-4FD9-B61E-8A6E1D12DA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4"/>
          <a:stretch>
            <a:fillRect/>
          </a:stretch>
        </p:blipFill>
        <p:spPr bwMode="auto">
          <a:xfrm>
            <a:off x="5233988" y="9867900"/>
            <a:ext cx="2765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BFB7802-7345-4272-9F45-A21483109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2"/>
          <a:stretch>
            <a:fillRect/>
          </a:stretch>
        </p:blipFill>
        <p:spPr bwMode="auto">
          <a:xfrm>
            <a:off x="7970838" y="9872663"/>
            <a:ext cx="275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DD78A9D9-7BC0-4203-9084-681C8E6C2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7"/>
          <a:stretch>
            <a:fillRect/>
          </a:stretch>
        </p:blipFill>
        <p:spPr bwMode="auto">
          <a:xfrm>
            <a:off x="10683875" y="9829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43F19DF2-8FFF-4AB1-A54E-E1A045D6AB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6"/>
          <a:stretch>
            <a:fillRect/>
          </a:stretch>
        </p:blipFill>
        <p:spPr bwMode="auto">
          <a:xfrm>
            <a:off x="13430250" y="9859963"/>
            <a:ext cx="2876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3C76C250-7BEA-42FF-A04C-1E886E7C0F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2" b="35733"/>
          <a:stretch>
            <a:fillRect/>
          </a:stretch>
        </p:blipFill>
        <p:spPr bwMode="auto">
          <a:xfrm>
            <a:off x="16259175" y="9859963"/>
            <a:ext cx="2028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ED4B2839-48C0-40DF-AC5F-7A1975A981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925" b="1363"/>
          <a:stretch>
            <a:fillRect/>
          </a:stretch>
        </p:blipFill>
        <p:spPr bwMode="auto">
          <a:xfrm>
            <a:off x="0" y="0"/>
            <a:ext cx="145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7EF51965-8796-4CFA-9FF6-A77CC9BC1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/>
          <a:stretch>
            <a:fillRect/>
          </a:stretch>
        </p:blipFill>
        <p:spPr bwMode="auto">
          <a:xfrm>
            <a:off x="1454150" y="0"/>
            <a:ext cx="2800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9B716409-DA53-4388-BAA6-6828D85EF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0"/>
          <a:stretch>
            <a:fillRect/>
          </a:stretch>
        </p:blipFill>
        <p:spPr bwMode="auto">
          <a:xfrm>
            <a:off x="4254500" y="0"/>
            <a:ext cx="276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78BB2D4A-1EE1-412F-976A-5B4C8C712A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/>
          <a:stretch>
            <a:fillRect/>
          </a:stretch>
        </p:blipFill>
        <p:spPr bwMode="auto">
          <a:xfrm>
            <a:off x="7021513" y="0"/>
            <a:ext cx="27543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9EFB4D0C-D9A2-44B4-8640-098B69D07D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>
            <a:fillRect/>
          </a:stretch>
        </p:blipFill>
        <p:spPr bwMode="auto">
          <a:xfrm>
            <a:off x="9775825" y="0"/>
            <a:ext cx="2808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>
            <a:extLst>
              <a:ext uri="{FF2B5EF4-FFF2-40B4-BE49-F238E27FC236}">
                <a16:creationId xmlns:a16="http://schemas.microsoft.com/office/drawing/2014/main" id="{87CA5F89-9A49-4B2A-A4B7-6FC651691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/>
          <a:stretch>
            <a:fillRect/>
          </a:stretch>
        </p:blipFill>
        <p:spPr bwMode="auto">
          <a:xfrm>
            <a:off x="12584113" y="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">
            <a:extLst>
              <a:ext uri="{FF2B5EF4-FFF2-40B4-BE49-F238E27FC236}">
                <a16:creationId xmlns:a16="http://schemas.microsoft.com/office/drawing/2014/main" id="{72197D1B-982A-4838-9A89-B512E4CE9F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8"/>
          <a:stretch>
            <a:fillRect/>
          </a:stretch>
        </p:blipFill>
        <p:spPr bwMode="auto">
          <a:xfrm>
            <a:off x="15460663" y="0"/>
            <a:ext cx="2827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DF004F0B7C0429B677C1A4126110B" ma:contentTypeVersion="13" ma:contentTypeDescription="Create a new document." ma:contentTypeScope="" ma:versionID="a13792a0a961bf802a035ba1ed75464c">
  <xsd:schema xmlns:xsd="http://www.w3.org/2001/XMLSchema" xmlns:xs="http://www.w3.org/2001/XMLSchema" xmlns:p="http://schemas.microsoft.com/office/2006/metadata/properties" xmlns:ns2="b2e8c297-c771-4730-8c22-db13010b42b5" xmlns:ns3="6a697334-8322-4c35-8d62-b96b5741b494" targetNamespace="http://schemas.microsoft.com/office/2006/metadata/properties" ma:root="true" ma:fieldsID="29869b3170ef1db11306e184fce8633a" ns2:_="" ns3:_="">
    <xsd:import namespace="b2e8c297-c771-4730-8c22-db13010b42b5"/>
    <xsd:import namespace="6a697334-8322-4c35-8d62-b96b5741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c297-c771-4730-8c22-db13010b4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97334-8322-4c35-8d62-b96b5741b49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76df729-fd9a-44e1-a9dd-e417f1b56635}" ma:internalName="TaxCatchAll" ma:showField="CatchAllData" ma:web="6a697334-8322-4c35-8d62-b96b5741b4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97334-8322-4c35-8d62-b96b5741b494" xsi:nil="true"/>
    <lcf76f155ced4ddcb4097134ff3c332f xmlns="b2e8c297-c771-4730-8c22-db13010b42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8B5F09-94E2-4CDD-87D6-03382E2CBB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F40429-BC78-4C93-B211-39896D57F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8c297-c771-4730-8c22-db13010b42b5"/>
    <ds:schemaRef ds:uri="6a697334-8322-4c35-8d62-b96b5741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AA59B-DA3D-44D0-B662-79218EEC27AB}">
  <ds:schemaRefs>
    <ds:schemaRef ds:uri="6a697334-8322-4c35-8d62-b96b5741b494"/>
    <ds:schemaRef ds:uri="b2e8c297-c771-4730-8c22-db13010b42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Orange and Green Snowflake Christmas Newsletter</dc:title>
  <dc:creator>Paula Chinchilla</dc:creator>
  <cp:revision>3</cp:revision>
  <dcterms:created xsi:type="dcterms:W3CDTF">2006-08-16T00:00:00Z</dcterms:created>
  <dcterms:modified xsi:type="dcterms:W3CDTF">2023-04-27T14:21:23Z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0x010100250DF004F0B7C0429B677C1A4126110B</vt:lpwstr>
  </property>
  <property fmtid="{D5CDD505-2E9C-101B-9397-08002B2CF9AE}" pid="3" name="MediaServiceImageTags">
    <vt:lpwstr/>
  </property>
</Properties>
</file>