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6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5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A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65" r:id="rId6"/>
    <p:sldId id="278" r:id="rId7"/>
    <p:sldId id="277" r:id="rId8"/>
    <p:sldId id="259" r:id="rId9"/>
    <p:sldId id="262" r:id="rId10"/>
    <p:sldId id="267" r:id="rId11"/>
    <p:sldId id="261" r:id="rId12"/>
    <p:sldId id="263" r:id="rId13"/>
    <p:sldId id="266" r:id="rId14"/>
    <p:sldId id="268" r:id="rId15"/>
    <p:sldId id="269" r:id="rId16"/>
  </p:sldIdLst>
  <p:sldSz cx="18288000" cy="10287000"/>
  <p:notesSz cx="6858000" cy="9144000"/>
  <p:embeddedFontLst>
    <p:embeddedFont>
      <p:font typeface="Cabin Regular" panose="020B0604020202020204" charset="0"/>
      <p:regular r:id="rId18"/>
    </p:embeddedFont>
    <p:embeddedFont>
      <p:font typeface="Cabin SemiBold" panose="020B0604020202020204" charset="0"/>
      <p:regular r:id="rId19"/>
    </p:embeddedFont>
    <p:embeddedFont>
      <p:font typeface="Cabin Sketch" panose="020B0604020202020204" charset="0"/>
      <p:regular r:id="rId20"/>
    </p:embeddedFont>
    <p:embeddedFont>
      <p:font typeface="Calibri" panose="020F0502020204030204" pitchFamily="34" charset="0"/>
      <p:regular r:id="rId21"/>
      <p:bold r:id="rId22"/>
      <p:italic r:id="rId23"/>
      <p:boldItalic r:id="rId24"/>
    </p:embeddedFont>
    <p:embeddedFont>
      <p:font typeface="Helvetica" panose="020B0604020202020204" pitchFamily="34" charset="0"/>
      <p:regular r:id="rId25"/>
      <p:bold r:id="rId26"/>
      <p:italic r:id="rId27"/>
      <p:boldItalic r:id="rId28"/>
    </p:embeddedFont>
    <p:embeddedFont>
      <p:font typeface="PT Serif" panose="020A0603040505020204" pitchFamily="18" charset="0"/>
      <p:regular r:id="rId29"/>
      <p:bold r:id="rId30"/>
      <p:italic r:id="rId31"/>
      <p:boldItalic r:id="rId32"/>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9F1538-287A-7C5D-D98F-AA2C451B760C}" name="CHINCHILLA, Paula (LONDON NORTH WEST UNIVERSITY HEALTHCARE NHS TRUST)" initials="CT" userId="S::paula.chinchilla_nhs.net#ext#@cmft.onmicrosoft.com::374aad1e-aa74-4e10-9dee-d5daa7466d1f" providerId="AD"/>
  <p188:author id="{B9D0D697-5208-7439-E346-12CBB158253D}" name="Henson Kate (R0A) Manchester University NHS Foundation Trust" initials="HT" userId="S::khenson@uhsm.nhs.uk::d340c5ea-a360-46e7-9971-76506f385a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mos, Ana" initials="" lastIdx="7" clrIdx="0"/>
  <p:cmAuthor id="2" name="Henson Kate (R0A) Manchester University NHS Foundation Trust" initials="HK(MUNFT" lastIdx="1" clrIdx="1">
    <p:extLst>
      <p:ext uri="{19B8F6BF-5375-455C-9EA6-DF929625EA0E}">
        <p15:presenceInfo xmlns:p15="http://schemas.microsoft.com/office/powerpoint/2012/main" userId="S::khenson@uhsm.nhs.uk::d340c5ea-a360-46e7-9971-76506f385a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5DB32-870F-4DF9-A9C7-E6F10587B73A}" v="57" dt="2022-06-28T14:29:48.998"/>
    <p1510:client id="{3C53E7D8-A6B9-40B4-8E0E-E20E25795BCF}" v="28" dt="2022-06-23T14:44:05.153"/>
    <p1510:client id="{45E804F7-5FF8-4B32-9506-EE8E420D82BC}" v="19" dt="2022-08-02T13:18:16.914"/>
    <p1510:client id="{4E8D55C3-4764-9438-1F8B-FBC6848CA37D}" v="110" dt="2022-05-11T08:15:12.020"/>
    <p1510:client id="{5ACB2B0B-7230-450E-AFF0-8468BDED7B72}" v="86" dt="2022-05-10T13:53:45.455"/>
    <p1510:client id="{5CDECDBE-DED5-4EC9-BF0B-086416B78975}" v="21" dt="2022-05-11T12:17:10.823"/>
    <p1510:client id="{62F9E1CD-E70D-4416-8E03-770A4A4B7A4D}" v="542" dt="2022-06-06T11:01:35.845"/>
    <p1510:client id="{65244A4A-E5C0-40BE-93F9-D70C2CD0AC98}" v="10" dt="2022-06-28T15:31:23.199"/>
    <p1510:client id="{75F6CC61-0505-4A5B-9325-4A12E9DF13A3}" v="18" dt="2022-07-22T16:58:33.181"/>
    <p1510:client id="{7EF8AE5F-DF5F-49AA-A8B4-0E383593E341}" v="219" dt="2022-06-23T16:08:44.480"/>
    <p1510:client id="{C63C167E-DE85-44A5-BDC7-1465671C160F}" v="153" dt="2022-06-23T15:42:21.075"/>
    <p1510:client id="{D54F7D11-7297-45FB-96A0-8C61B42F49B5}" v="241" dt="2022-06-06T11:48:11.729"/>
    <p1510:client id="{D98F9C7B-438D-B253-461B-0595159B9CFF}" v="99" dt="2022-05-10T14:03:45.181"/>
    <p1510:client id="{E0E63B06-28B1-4A4F-BF0A-2FFCAF547680}" v="389" dt="2022-06-28T15:28:41.552"/>
    <p1510:client id="{E2F6C321-EA4C-4740-AF31-81476BB1D2F6}" v="2" dt="2022-11-16T13:59:26.963"/>
    <p1510:client id="{E4EC276D-3D56-D91C-6807-5A1684CFDB7A}" v="409" dt="2022-05-11T09:06:46.392"/>
    <p1510:client id="{E7B81E88-C66E-470B-A160-DC9B3F3790F3}" v="16" dt="2022-05-10T13:37:52.587"/>
    <p1510:client id="{F665FBB1-6037-4FFE-AEA4-D730985EE86B}" v="239" dt="2022-05-11T09:25:01.11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8/10/relationships/authors" Target="authors.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0442C0AF-AB5E-4DE6-8419-861145EABFF1}" authorId="{B9D0D697-5208-7439-E346-12CBB158253D}" status="resolved" created="2022-06-23T14:27:42.735" complete="100000">
    <pc:sldMkLst xmlns:pc="http://schemas.microsoft.com/office/powerpoint/2013/main/command">
      <pc:docMk/>
      <pc:sldMk cId="0" sldId="256"/>
    </pc:sldMkLst>
    <p188:txBody>
      <a:bodyPr/>
      <a:lstStyle/>
      <a:p>
        <a:r>
          <a:rPr lang="en-GB"/>
          <a:t>Do we need to put the fibre sympbol on this page? </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2F1C8C71-28E9-4B72-9A4C-8DE1282DFC68}" authorId="{509F1538-287A-7C5D-D98F-AA2C451B760C}" created="2022-06-28T14:28:14.433">
    <ac:deMkLst xmlns:ac="http://schemas.microsoft.com/office/drawing/2013/main/command">
      <pc:docMk xmlns:pc="http://schemas.microsoft.com/office/powerpoint/2013/main/command"/>
      <pc:sldMk xmlns:pc="http://schemas.microsoft.com/office/powerpoint/2013/main/command" cId="0" sldId="261"/>
      <ac:picMk id="17423" creationId="{608E89D9-329C-4686-A3FF-04F1B2FE5B26}"/>
    </ac:deMkLst>
    <p188:txBody>
      <a:bodyPr/>
      <a:lstStyle/>
      <a:p>
        <a:r>
          <a:rPr lang="en-US"/>
          <a:t>Maybe would be better to put and example of carbs and cals</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826EBEC7-D194-41C8-9639-2F310106F085}" authorId="{509F1538-287A-7C5D-D98F-AA2C451B760C}" created="2022-06-28T14:27:05.635">
    <ac:deMkLst xmlns:ac="http://schemas.microsoft.com/office/drawing/2013/main/command">
      <pc:docMk xmlns:pc="http://schemas.microsoft.com/office/powerpoint/2013/main/command"/>
      <pc:sldMk xmlns:pc="http://schemas.microsoft.com/office/powerpoint/2013/main/command" cId="0" sldId="262"/>
      <ac:graphicFrameMk id="4" creationId="{301474E2-4972-4303-8C11-E594C9E4D5B8}"/>
    </ac:deMkLst>
    <p188:txBody>
      <a:bodyPr/>
      <a:lstStyle/>
      <a:p>
        <a:r>
          <a:rPr lang="en-US"/>
          <a:t>Same here may be better to just use one slide and give examples of amounts not in grams</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4A9A0824-B5D3-4389-91E1-8B251EE1F203}" authorId="{509F1538-287A-7C5D-D98F-AA2C451B760C}" status="resolved" created="2022-06-28T14:28:57.809" complete="100000">
    <ac:txMkLst xmlns:ac="http://schemas.microsoft.com/office/drawing/2013/main/command">
      <pc:docMk xmlns:pc="http://schemas.microsoft.com/office/powerpoint/2013/main/command"/>
      <pc:sldMk xmlns:pc="http://schemas.microsoft.com/office/powerpoint/2013/main/command" cId="0" sldId="266"/>
      <ac:spMk id="17410" creationId="{4A9101B1-DC06-4987-A1D3-513C6EA31C0F}"/>
      <ac:txMk cp="212">
        <ac:context len="213" hash="1178987586"/>
      </ac:txMk>
    </ac:txMkLst>
    <p188:pos x="9334500" y="3162300"/>
    <p188:txBody>
      <a:bodyPr/>
      <a:lstStyle/>
      <a:p>
        <a:r>
          <a:rPr lang="en-US"/>
          <a:t>Not sure what this means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E0DDD2-BAF4-4A13-B45C-5D650A3585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Arial" panose="020B0604020202020204" pitchFamily="34" charset="0"/>
              </a:defRPr>
            </a:lvl1pPr>
          </a:lstStyle>
          <a:p>
            <a:pPr>
              <a:defRPr/>
            </a:pPr>
            <a:endParaRPr lang="en-GB"/>
          </a:p>
        </p:txBody>
      </p:sp>
      <p:sp>
        <p:nvSpPr>
          <p:cNvPr id="3" name="Date Placeholder 2">
            <a:extLst>
              <a:ext uri="{FF2B5EF4-FFF2-40B4-BE49-F238E27FC236}">
                <a16:creationId xmlns:a16="http://schemas.microsoft.com/office/drawing/2014/main" id="{CB119317-052E-47D0-A428-BACA8BCDEC2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Arial" panose="020B0604020202020204" pitchFamily="34" charset="0"/>
              </a:defRPr>
            </a:lvl1pPr>
          </a:lstStyle>
          <a:p>
            <a:pPr>
              <a:defRPr/>
            </a:pPr>
            <a:fld id="{CFBC77ED-4BA6-424E-A993-3D2CE87EA459}" type="datetimeFigureOut">
              <a:rPr lang="en-GB"/>
              <a:pPr>
                <a:defRPr/>
              </a:pPr>
              <a:t>27/04/2023</a:t>
            </a:fld>
            <a:endParaRPr lang="en-GB"/>
          </a:p>
        </p:txBody>
      </p:sp>
      <p:sp>
        <p:nvSpPr>
          <p:cNvPr id="4" name="Slide Image Placeholder 3">
            <a:extLst>
              <a:ext uri="{FF2B5EF4-FFF2-40B4-BE49-F238E27FC236}">
                <a16:creationId xmlns:a16="http://schemas.microsoft.com/office/drawing/2014/main" id="{56BA75B5-102B-4D3B-BEA2-F89CFF880A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3972EF4-50BD-472D-9EC1-9FBA6B981F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F5B6FA7-E30B-4417-B6BE-116CEAF7841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Arial" panose="020B06040202020202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9BD21B89-A6CF-4574-9E37-D018F40E72F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B2A2F39-B0A3-4566-91D7-1622CCAAE95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sacn-carbohydrates-and-health-re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DF9702F-91DF-4E49-B35D-3EA8B532B5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3466CD4-591D-4E8C-8006-0803C83B4C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00" name="Slide Number Placeholder 3">
            <a:extLst>
              <a:ext uri="{FF2B5EF4-FFF2-40B4-BE49-F238E27FC236}">
                <a16:creationId xmlns:a16="http://schemas.microsoft.com/office/drawing/2014/main" id="{99E18A50-CFFD-4960-B98E-9D867E69B6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FEF0A4-45A8-466B-B10C-8F9E930407F0}" type="slidenum">
              <a:rPr lang="en-GB" altLang="en-US" smtClean="0"/>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F928027-492A-4027-8452-201C9C38F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546A183-6D33-4EAF-9F99-199647786D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r>
              <a:rPr lang="en-GB" altLang="en-US"/>
              <a:t>Toddlers- fibre load from wholegrain maybe too high for some toddlers restricting energy/too filling/phytate levels can decrease absorption of some nutrients and exacerbate loose stools</a:t>
            </a:r>
          </a:p>
          <a:p>
            <a:pPr eaLnBrk="1" hangingPunct="1">
              <a:spcBef>
                <a:spcPct val="0"/>
              </a:spcBef>
            </a:pPr>
            <a:endParaRPr lang="en-GB" altLang="en-US"/>
          </a:p>
          <a:p>
            <a:pPr eaLnBrk="1" hangingPunct="1">
              <a:spcBef>
                <a:spcPct val="0"/>
              </a:spcBef>
            </a:pPr>
            <a:r>
              <a:rPr lang="en-GB" altLang="en-US"/>
              <a:t>Remember portions are small- Henry/Infant &amp; toddler forum/Caroline Walker trust</a:t>
            </a:r>
          </a:p>
          <a:p>
            <a:pPr eaLnBrk="1" hangingPunct="1">
              <a:spcBef>
                <a:spcPct val="0"/>
              </a:spcBef>
            </a:pPr>
            <a:endParaRPr lang="en-GB" altLang="en-US"/>
          </a:p>
          <a:p>
            <a:pPr eaLnBrk="1" hangingPunct="1">
              <a:spcBef>
                <a:spcPct val="0"/>
              </a:spcBef>
            </a:pPr>
            <a:r>
              <a:rPr lang="en-GB" altLang="en-US"/>
              <a:t>Wider points to consider;</a:t>
            </a:r>
          </a:p>
          <a:p>
            <a:pPr eaLnBrk="1" hangingPunct="1">
              <a:spcBef>
                <a:spcPct val="0"/>
              </a:spcBef>
            </a:pPr>
            <a:endParaRPr lang="en-GB" altLang="en-US"/>
          </a:p>
          <a:p>
            <a:pPr eaLnBrk="1" hangingPunct="1">
              <a:spcBef>
                <a:spcPct val="0"/>
              </a:spcBef>
            </a:pPr>
            <a:r>
              <a:rPr lang="en-GB" altLang="en-US"/>
              <a:t>Healthy Start Vouchers- exchange for cows milk/formula/fruit and vegetables</a:t>
            </a:r>
          </a:p>
          <a:p>
            <a:pPr eaLnBrk="1" hangingPunct="1">
              <a:spcBef>
                <a:spcPct val="0"/>
              </a:spcBef>
            </a:pPr>
            <a:r>
              <a:rPr lang="en-GB" altLang="en-US"/>
              <a:t>Sure start- cook and eat sessions?</a:t>
            </a: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22532" name="Slide Number Placeholder 3">
            <a:extLst>
              <a:ext uri="{FF2B5EF4-FFF2-40B4-BE49-F238E27FC236}">
                <a16:creationId xmlns:a16="http://schemas.microsoft.com/office/drawing/2014/main" id="{7752E371-475E-421B-B829-FE80C8AA51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C6D70C-E79E-4E3B-8FE7-31A6ABEDE82D}" type="slidenum">
              <a:rPr lang="en-GB" altLang="en-US" smtClean="0"/>
              <a:pPr>
                <a:spcBef>
                  <a:spcPct val="0"/>
                </a:spcBef>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C2724FD-79B1-4147-AAC5-9BEF28608F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6C947CA-42BD-4448-97E2-28A101878D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Quizzes, information, recipes</a:t>
            </a:r>
          </a:p>
          <a:p>
            <a:pPr eaLnBrk="1" hangingPunct="1">
              <a:spcBef>
                <a:spcPct val="0"/>
              </a:spcBef>
            </a:pPr>
            <a:endParaRPr lang="en-GB" altLang="en-US"/>
          </a:p>
        </p:txBody>
      </p:sp>
      <p:sp>
        <p:nvSpPr>
          <p:cNvPr id="26628" name="Slide Number Placeholder 3">
            <a:extLst>
              <a:ext uri="{FF2B5EF4-FFF2-40B4-BE49-F238E27FC236}">
                <a16:creationId xmlns:a16="http://schemas.microsoft.com/office/drawing/2014/main" id="{278A8BC5-CFDB-4BB5-867A-E816DA9D17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A15013-EA5A-4963-B037-8E1679ADC13C}" type="slidenum">
              <a:rPr lang="en-GB" altLang="en-US" smtClean="0"/>
              <a:pPr>
                <a:spcBef>
                  <a:spcPct val="0"/>
                </a:spcBef>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DB4CBBC-8210-4409-8340-02E02333E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00E5FEA-E641-42AB-A44C-C733C62100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Childhood obesity strategy</a:t>
            </a:r>
          </a:p>
        </p:txBody>
      </p:sp>
      <p:sp>
        <p:nvSpPr>
          <p:cNvPr id="28676" name="Slide Number Placeholder 3">
            <a:extLst>
              <a:ext uri="{FF2B5EF4-FFF2-40B4-BE49-F238E27FC236}">
                <a16:creationId xmlns:a16="http://schemas.microsoft.com/office/drawing/2014/main" id="{1C3C2F77-7B90-4D5E-AE1A-BBC0CD8F74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A53048-2FA4-432F-9EC2-22E0E17004A1}" type="slidenum">
              <a:rPr lang="en-GB" altLang="en-US" smtClean="0"/>
              <a:pPr>
                <a:spcBef>
                  <a:spcPct val="0"/>
                </a:spcBef>
              </a:pPr>
              <a:t>12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6934B59-938D-4C89-A78E-CA00988973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48B7310-54A4-4A62-A241-9E7F67DA2E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CA46BF06-3278-468E-A0D6-E35811988F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03DC37-6882-4C59-900A-3936289131C1}" type="slidenum">
              <a:rPr lang="en-GB" altLang="en-US" smtClean="0"/>
              <a:pPr>
                <a:spcBef>
                  <a:spcPct val="0"/>
                </a:spcBef>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6934B59-938D-4C89-A78E-CA00988973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48B7310-54A4-4A62-A241-9E7F67DA2E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CA46BF06-3278-468E-A0D6-E35811988F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03DC37-6882-4C59-900A-3936289131C1}" type="slidenum">
              <a:rPr lang="en-GB" altLang="en-US" smtClean="0"/>
              <a:pPr>
                <a:spcBef>
                  <a:spcPct val="0"/>
                </a:spcBef>
              </a:pPr>
              <a:t>3</a:t>
            </a:fld>
            <a:endParaRPr lang="en-GB" altLang="en-US"/>
          </a:p>
        </p:txBody>
      </p:sp>
    </p:spTree>
    <p:extLst>
      <p:ext uri="{BB962C8B-B14F-4D97-AF65-F5344CB8AC3E}">
        <p14:creationId xmlns:p14="http://schemas.microsoft.com/office/powerpoint/2010/main" val="324228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4508180-C07C-4F11-BAF4-605474868A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3D7F5DB-B0FE-4EC5-8E40-6E055831E8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solidFill>
                  <a:srgbClr val="263143"/>
                </a:solidFill>
                <a:latin typeface="Helvetica" panose="020B0604020202020204" pitchFamily="34" charset="0"/>
              </a:rPr>
              <a:t>Originally it was thought that dietary fibre was completely indigestible and did not provide any energy. It is now known that some types of fibre can be fermented in the large intestine by gut bacteria (collectively known as the gut microbiota), producing short-chain fatty acids and gases (methane, hydrogen and carbon dioxide). The fatty acids are absorbed into the blood stream and provide a small amount of energy which can be used by the cells lining the colon and are thought to strengthen gut barrier function.  The amount of gas produced depends on the type of fibre eaten and the gut bacteria present.</a:t>
            </a:r>
          </a:p>
          <a:p>
            <a:endParaRPr lang="en-GB" altLang="en-US">
              <a:solidFill>
                <a:srgbClr val="263143"/>
              </a:solidFill>
              <a:latin typeface="Helvetica" panose="020B0604020202020204" pitchFamily="34" charset="0"/>
            </a:endParaRPr>
          </a:p>
          <a:p>
            <a:endParaRPr lang="en-GB" altLang="en-US"/>
          </a:p>
          <a:p>
            <a:endParaRPr lang="en-GB" altLang="en-US"/>
          </a:p>
          <a:p>
            <a:endParaRPr lang="en-GB" altLang="en-US"/>
          </a:p>
        </p:txBody>
      </p:sp>
      <p:sp>
        <p:nvSpPr>
          <p:cNvPr id="10244" name="Slide Number Placeholder 3">
            <a:extLst>
              <a:ext uri="{FF2B5EF4-FFF2-40B4-BE49-F238E27FC236}">
                <a16:creationId xmlns:a16="http://schemas.microsoft.com/office/drawing/2014/main" id="{A72D060A-DF13-4695-9170-23DD990CA4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4E78A5-8C87-4F28-B962-3154EFE936D8}" type="slidenum">
              <a:rPr lang="en-GB" altLang="en-US" smtClean="0"/>
              <a:pPr>
                <a:spcBef>
                  <a:spcPct val="0"/>
                </a:spcBef>
              </a:pPr>
              <a:t>4</a:t>
            </a:fld>
            <a:endParaRPr lang="en-GB" altLang="en-US"/>
          </a:p>
        </p:txBody>
      </p:sp>
    </p:spTree>
    <p:extLst>
      <p:ext uri="{BB962C8B-B14F-4D97-AF65-F5344CB8AC3E}">
        <p14:creationId xmlns:p14="http://schemas.microsoft.com/office/powerpoint/2010/main" val="322088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927179F-0356-4BB5-AFC2-5F79F103EB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8001BD3-707B-4840-9EA1-560C676C11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Dietary Fibre is essential for our gut to work normally. It increases the beneficial bacteria in the gut and improves your immune system</a:t>
            </a:r>
          </a:p>
          <a:p>
            <a:pPr eaLnBrk="1" hangingPunct="1"/>
            <a:endParaRPr lang="en-GB" altLang="en-US"/>
          </a:p>
          <a:p>
            <a:endParaRPr lang="en-GB" altLang="en-US" b="1">
              <a:solidFill>
                <a:srgbClr val="263143"/>
              </a:solidFill>
              <a:latin typeface="Helvetica" panose="020B0604020202020204" pitchFamily="34" charset="0"/>
            </a:endParaRPr>
          </a:p>
          <a:p>
            <a:r>
              <a:rPr lang="en-GB" altLang="en-US" b="1">
                <a:solidFill>
                  <a:srgbClr val="263143"/>
                </a:solidFill>
                <a:latin typeface="Helvetica" panose="020B0604020202020204" pitchFamily="34" charset="0"/>
              </a:rPr>
              <a:t>From British Nutrition Foundation summary</a:t>
            </a:r>
          </a:p>
          <a:p>
            <a:r>
              <a:rPr lang="en-GB" altLang="en-US" b="1">
                <a:solidFill>
                  <a:srgbClr val="263143"/>
                </a:solidFill>
                <a:latin typeface="Helvetica" panose="020B0604020202020204" pitchFamily="34" charset="0"/>
              </a:rPr>
              <a:t>Fibre and digestive health</a:t>
            </a:r>
            <a:endParaRPr lang="en-GB" altLang="en-US">
              <a:solidFill>
                <a:srgbClr val="263143"/>
              </a:solidFill>
              <a:latin typeface="Helvetica" panose="020B0604020202020204" pitchFamily="34" charset="0"/>
            </a:endParaRPr>
          </a:p>
          <a:p>
            <a:r>
              <a:rPr lang="en-GB" altLang="en-US">
                <a:solidFill>
                  <a:srgbClr val="263143"/>
                </a:solidFill>
                <a:latin typeface="Helvetica" panose="020B0604020202020204" pitchFamily="34" charset="0"/>
              </a:rPr>
              <a:t>Sources of less fermentable fibre can act as bulking (laxative) agents and help prevent constipation. For fibre to have the best effect on preventing constipation, an increase in fibre intake should be accompanied by an increase in fluid intake. Some oligosaccharides (a type of fibre with a shorter carbon chain length) can be fermented by gut bacteria and may have a beneficial effect on the gut microbiota.</a:t>
            </a:r>
          </a:p>
          <a:p>
            <a:r>
              <a:rPr lang="en-GB" altLang="en-US">
                <a:solidFill>
                  <a:srgbClr val="263143"/>
                </a:solidFill>
                <a:latin typeface="Helvetica" panose="020B0604020202020204" pitchFamily="34" charset="0"/>
              </a:rPr>
              <a:t>Eating a diet low in fibre is associated with diverticulitis (where the bowel wall becomes inflamed and ultimately damaged) and colorectal cancer. Evidence suggests a protective effect of eating a diet rich in dietary fibre on diverticulitis (particularly fruit and cereal fibre) and colorectal cancer.</a:t>
            </a:r>
          </a:p>
          <a:p>
            <a:r>
              <a:rPr lang="en-GB" altLang="en-US" b="1">
                <a:solidFill>
                  <a:srgbClr val="263143"/>
                </a:solidFill>
                <a:latin typeface="Helvetica" panose="020B0604020202020204" pitchFamily="34" charset="0"/>
              </a:rPr>
              <a:t>Fibre and heart health</a:t>
            </a:r>
            <a:endParaRPr lang="en-GB" altLang="en-US">
              <a:solidFill>
                <a:srgbClr val="263143"/>
              </a:solidFill>
              <a:latin typeface="Helvetica" panose="020B0604020202020204" pitchFamily="34" charset="0"/>
            </a:endParaRPr>
          </a:p>
          <a:p>
            <a:r>
              <a:rPr lang="en-GB" altLang="en-US">
                <a:solidFill>
                  <a:srgbClr val="263143"/>
                </a:solidFill>
                <a:latin typeface="Helvetica" panose="020B0604020202020204" pitchFamily="34" charset="0"/>
              </a:rPr>
              <a:t>Some fermentable fibres eaten in large amounts can help reduce blood cholesterol levels. Diets rich in fermentable fibre, such as fruits and grains, and in particular oats, have been shown to reduce low density lipoprotein (LDL)-cholesterol.</a:t>
            </a:r>
          </a:p>
          <a:p>
            <a:r>
              <a:rPr lang="en-GB" altLang="en-US" b="1">
                <a:solidFill>
                  <a:srgbClr val="263143"/>
                </a:solidFill>
                <a:latin typeface="Helvetica" panose="020B0604020202020204" pitchFamily="34" charset="0"/>
              </a:rPr>
              <a:t>Fibre and type 2 diabetes</a:t>
            </a:r>
            <a:endParaRPr lang="en-GB" altLang="en-US">
              <a:solidFill>
                <a:srgbClr val="263143"/>
              </a:solidFill>
              <a:latin typeface="Helvetica" panose="020B0604020202020204" pitchFamily="34" charset="0"/>
            </a:endParaRPr>
          </a:p>
          <a:p>
            <a:r>
              <a:rPr lang="en-GB" altLang="en-US">
                <a:solidFill>
                  <a:srgbClr val="263143"/>
                </a:solidFill>
                <a:latin typeface="Helvetica" panose="020B0604020202020204" pitchFamily="34" charset="0"/>
              </a:rPr>
              <a:t>Dietary fibre has been shown to improve glycaemic control and has an important role in managing diabetes.</a:t>
            </a:r>
          </a:p>
          <a:p>
            <a:r>
              <a:rPr lang="en-GB" altLang="en-US">
                <a:solidFill>
                  <a:srgbClr val="263143"/>
                </a:solidFill>
                <a:latin typeface="Helvetica" panose="020B0604020202020204" pitchFamily="34" charset="0"/>
              </a:rPr>
              <a:t>Studies suggest that a high intake of dietary fibre reduces the risk of developing type 2 diabetes. There is also evidence specifically for higher intakes of cereal fibre and higher wholegrain consumption and lower incidence of type 2 diabetes.</a:t>
            </a:r>
          </a:p>
          <a:p>
            <a:r>
              <a:rPr lang="en-GB" altLang="en-US" b="1">
                <a:solidFill>
                  <a:srgbClr val="263143"/>
                </a:solidFill>
                <a:latin typeface="Helvetica" panose="020B0604020202020204" pitchFamily="34" charset="0"/>
              </a:rPr>
              <a:t>Fibre, energy balance and bodyweight</a:t>
            </a:r>
            <a:endParaRPr lang="en-GB" altLang="en-US">
              <a:solidFill>
                <a:srgbClr val="263143"/>
              </a:solidFill>
              <a:latin typeface="Helvetica" panose="020B0604020202020204" pitchFamily="34" charset="0"/>
            </a:endParaRPr>
          </a:p>
          <a:p>
            <a:r>
              <a:rPr lang="en-GB" altLang="en-US">
                <a:solidFill>
                  <a:srgbClr val="263143"/>
                </a:solidFill>
                <a:latin typeface="Helvetica" panose="020B0604020202020204" pitchFamily="34" charset="0"/>
              </a:rPr>
              <a:t>The SACN carbohydrates report concluded that there was no evidence from randomised trials to show that dietary fibre intake influences bodyweight changes or energy intake. They said that there was limited evidence from trials that a higher intake of wholegrains may decrease total dietary energy intake, but that more evidence is needed to confirm this. A systematic review published in 2020 did not find evidence that wholegrains had an effect on body weight.</a:t>
            </a:r>
          </a:p>
          <a:p>
            <a:r>
              <a:rPr lang="en-GB" altLang="en-US">
                <a:solidFill>
                  <a:srgbClr val="263143"/>
                </a:solidFill>
                <a:latin typeface="Helvetica" panose="020B0604020202020204" pitchFamily="34" charset="0"/>
              </a:rPr>
              <a:t>Studies looking at the effect of fibres and fibre-rich foods on appetite, energy intake and body weight have had inconsistent results. However, a systematic review and meta-analysis of randomised controlled trials published in 2020 found that intake of viscous fibres such as beta-glucan, psyllium or guar gum can result in modest reductions in body weight, BMI and waist circumference. It was suggested that viscous fibres could affect energy intake as they increase the viscosity of the gut contents, promote gastric distention and slow gastric emptying as well as potential effects on satiety hormones.</a:t>
            </a:r>
          </a:p>
          <a:p>
            <a:endParaRPr lang="en-GB" altLang="en-US" b="1">
              <a:solidFill>
                <a:srgbClr val="263143"/>
              </a:solidFill>
              <a:latin typeface="Helvetica" panose="020B0604020202020204" pitchFamily="34" charset="0"/>
            </a:endParaRPr>
          </a:p>
          <a:p>
            <a:r>
              <a:rPr lang="en-GB" altLang="en-US" b="1">
                <a:solidFill>
                  <a:srgbClr val="263143"/>
                </a:solidFill>
                <a:latin typeface="Helvetica" panose="020B0604020202020204" pitchFamily="34" charset="0"/>
              </a:rPr>
              <a:t>Fibre and the gut microbiome</a:t>
            </a:r>
            <a:endParaRPr lang="en-GB" altLang="en-US">
              <a:solidFill>
                <a:srgbClr val="263143"/>
              </a:solidFill>
              <a:latin typeface="Helvetica" panose="020B0604020202020204" pitchFamily="34" charset="0"/>
            </a:endParaRPr>
          </a:p>
          <a:p>
            <a:r>
              <a:rPr lang="en-GB" altLang="en-US">
                <a:solidFill>
                  <a:srgbClr val="263143"/>
                </a:solidFill>
                <a:latin typeface="Helvetica" panose="020B0604020202020204" pitchFamily="34" charset="0"/>
              </a:rPr>
              <a:t>The human gut microbiota (the community of microorganisms in the gut) is estimated to number approximately 100 trillion organisms – mainly bacteria but also viruses, fungi and other micro-organisms. The gut microbiota has important roles in immunity, digesting food, gut hormone and neurological signalling, the metabolism of drugs and elimination of toxins. There has been growing interest in the potential impact of the bacteria in our gut on health and disease, and how our diet could modulate this.</a:t>
            </a:r>
          </a:p>
          <a:p>
            <a:r>
              <a:rPr lang="en-GB" altLang="en-US">
                <a:solidFill>
                  <a:srgbClr val="263143"/>
                </a:solidFill>
                <a:latin typeface="Helvetica" panose="020B0604020202020204" pitchFamily="34" charset="0"/>
              </a:rPr>
              <a:t>The gut microbiota develops from birth and early childhood and then tends to remain relatively stable from later childhood to adulthood. The balance of different bacterial species in the gut varies between individuals and can be affected by factors including mode of birth (vaginal or caesarean section), infant feeding, lifestyle, medications, and genetics.  There is currently no agreed definition of exactly what makes a ‘healthy’ gut microbiota but having a greater diversity of species is associated with positive effects and certain bacterial strains produce compounds that are associated with health benefits.</a:t>
            </a:r>
          </a:p>
          <a:p>
            <a:r>
              <a:rPr lang="en-GB" altLang="en-US">
                <a:solidFill>
                  <a:srgbClr val="263143"/>
                </a:solidFill>
                <a:latin typeface="Helvetica" panose="020B0604020202020204" pitchFamily="34" charset="0"/>
              </a:rPr>
              <a:t>A plant-rich diet can provide fermentable fibres such as </a:t>
            </a:r>
            <a:r>
              <a:rPr lang="en-GB" altLang="en-US" err="1">
                <a:solidFill>
                  <a:srgbClr val="263143"/>
                </a:solidFill>
                <a:latin typeface="Helvetica" panose="020B0604020202020204" pitchFamily="34" charset="0"/>
              </a:rPr>
              <a:t>inulins</a:t>
            </a:r>
            <a:r>
              <a:rPr lang="en-GB" altLang="en-US">
                <a:solidFill>
                  <a:srgbClr val="263143"/>
                </a:solidFill>
                <a:latin typeface="Helvetica" panose="020B0604020202020204" pitchFamily="34" charset="0"/>
              </a:rPr>
              <a:t> and </a:t>
            </a:r>
            <a:r>
              <a:rPr lang="en-GB" altLang="en-US" err="1">
                <a:solidFill>
                  <a:srgbClr val="263143"/>
                </a:solidFill>
                <a:latin typeface="Helvetica" panose="020B0604020202020204" pitchFamily="34" charset="0"/>
              </a:rPr>
              <a:t>galacto</a:t>
            </a:r>
            <a:r>
              <a:rPr lang="en-GB" altLang="en-US">
                <a:solidFill>
                  <a:srgbClr val="263143"/>
                </a:solidFill>
                <a:latin typeface="Helvetica" panose="020B0604020202020204" pitchFamily="34" charset="0"/>
              </a:rPr>
              <a:t>-oligosaccharides which are ‘pre-biotic’, that is, they provide food for beneficial bacteria species such as </a:t>
            </a:r>
            <a:r>
              <a:rPr lang="en-GB" altLang="en-US" i="1">
                <a:solidFill>
                  <a:srgbClr val="263143"/>
                </a:solidFill>
                <a:latin typeface="Helvetica" panose="020B0604020202020204" pitchFamily="34" charset="0"/>
              </a:rPr>
              <a:t>Bifidobacterium </a:t>
            </a:r>
            <a:r>
              <a:rPr lang="en-GB" altLang="en-US">
                <a:solidFill>
                  <a:srgbClr val="263143"/>
                </a:solidFill>
                <a:latin typeface="Helvetica" panose="020B0604020202020204" pitchFamily="34" charset="0"/>
              </a:rPr>
              <a:t>and </a:t>
            </a:r>
            <a:r>
              <a:rPr lang="en-GB" altLang="en-US" i="1">
                <a:solidFill>
                  <a:srgbClr val="263143"/>
                </a:solidFill>
                <a:latin typeface="Helvetica" panose="020B0604020202020204" pitchFamily="34" charset="0"/>
              </a:rPr>
              <a:t>Lactobacillus</a:t>
            </a:r>
            <a:r>
              <a:rPr lang="en-GB" altLang="en-US">
                <a:solidFill>
                  <a:srgbClr val="263143"/>
                </a:solidFill>
                <a:latin typeface="Helvetica" panose="020B0604020202020204" pitchFamily="34" charset="0"/>
              </a:rPr>
              <a:t>, selectively increasing their numbers in the gut</a:t>
            </a:r>
            <a:r>
              <a:rPr lang="en-GB" altLang="en-US" i="1">
                <a:solidFill>
                  <a:srgbClr val="263143"/>
                </a:solidFill>
                <a:latin typeface="Helvetica" panose="020B0604020202020204" pitchFamily="34" charset="0"/>
              </a:rPr>
              <a:t>. </a:t>
            </a:r>
            <a:r>
              <a:rPr lang="en-GB" altLang="en-US">
                <a:solidFill>
                  <a:srgbClr val="263143"/>
                </a:solidFill>
                <a:latin typeface="Helvetica" panose="020B0604020202020204" pitchFamily="34" charset="0"/>
              </a:rPr>
              <a:t>When such species ferment fibres, they produce the short-chain fatty acids acetate, butyrate and </a:t>
            </a:r>
            <a:r>
              <a:rPr lang="en-GB" altLang="en-US" err="1">
                <a:solidFill>
                  <a:srgbClr val="263143"/>
                </a:solidFill>
                <a:latin typeface="Helvetica" panose="020B0604020202020204" pitchFamily="34" charset="0"/>
              </a:rPr>
              <a:t>proprionate</a:t>
            </a:r>
            <a:r>
              <a:rPr lang="en-GB" altLang="en-US">
                <a:solidFill>
                  <a:srgbClr val="263143"/>
                </a:solidFill>
                <a:latin typeface="Helvetica" panose="020B0604020202020204" pitchFamily="34" charset="0"/>
              </a:rPr>
              <a:t>. These compounds provide an energy source for the cells in the gut as well as having potential roles in in modulating hormones such as peptide YY (PYY) and glucagon-like peptide 1 (GLP-1), that are involved in appetite control and glucose metabolism. Fermentation of prebiotic fibres also promotes the protective layer of mucus on the gut wall, providing a strong barrier function that is important for maintaining a healthy gut. Conversely, diets high in animal fats and protein and low in fibre may promote ‘dysbiosis’, an unfavourable imbalance of bacteria in the gut, resulting in lower production of short-chain fatty acids, a leaky gut mucosa and intestinal and systemic inflammation.</a:t>
            </a:r>
          </a:p>
          <a:p>
            <a:pPr eaLnBrk="1" hangingPunct="1">
              <a:spcBef>
                <a:spcPct val="0"/>
              </a:spcBef>
            </a:pPr>
            <a:endParaRPr lang="en-GB" altLang="en-US"/>
          </a:p>
          <a:p>
            <a:r>
              <a:rPr lang="en-GB" altLang="en-US" b="1">
                <a:solidFill>
                  <a:srgbClr val="263143"/>
                </a:solidFill>
                <a:latin typeface="PT Serif" panose="020A0603040505020204" pitchFamily="18" charset="0"/>
              </a:rPr>
              <a:t>The evidence on fibre and health</a:t>
            </a:r>
          </a:p>
          <a:p>
            <a:r>
              <a:rPr lang="en-GB" altLang="en-US">
                <a:solidFill>
                  <a:srgbClr val="263143"/>
                </a:solidFill>
                <a:latin typeface="Helvetica" panose="020B0604020202020204" pitchFamily="34" charset="0"/>
              </a:rPr>
              <a:t>The 2015 SACN report on </a:t>
            </a:r>
            <a:r>
              <a:rPr lang="en-GB" altLang="en-US" i="1">
                <a:solidFill>
                  <a:srgbClr val="263143"/>
                </a:solidFill>
                <a:latin typeface="Helvetica" panose="020B0604020202020204" pitchFamily="34" charset="0"/>
              </a:rPr>
              <a:t>Carbohydrates and Health</a:t>
            </a:r>
            <a:r>
              <a:rPr lang="en-GB" altLang="en-US">
                <a:solidFill>
                  <a:srgbClr val="263143"/>
                </a:solidFill>
                <a:latin typeface="Helvetica" panose="020B0604020202020204" pitchFamily="34" charset="0"/>
              </a:rPr>
              <a:t> reviewed the wealth of available evidence for the links between fibre and health outcomes. SACN concluded that there is strong evidence from prospective cohort studies that diets rich in fibre, particularly cereal fibre and wholegrains, are associated with a lower risk of cardiovascular disease, coronary events, stroke, type 2 diabetes and colorectal cancer. The randomised controlled trials included in the report did not show an effect of dietary fibre intake on type 2 diabetes or cardiovascular risk factors such as fasting blood lipids, glucose or insulin, but did support the role of fibre in bowel function (decreased intestinal transit times and increased faecal mass). Find out more about the report from </a:t>
            </a:r>
            <a:r>
              <a:rPr lang="en-GB" altLang="en-US">
                <a:solidFill>
                  <a:srgbClr val="007BFF"/>
                </a:solidFill>
                <a:latin typeface="Helvetica" panose="020B0604020202020204" pitchFamily="34" charset="0"/>
                <a:hlinkClick r:id="rId3"/>
              </a:rPr>
              <a:t>SACN's website</a:t>
            </a:r>
            <a:r>
              <a:rPr lang="en-GB" altLang="en-US">
                <a:solidFill>
                  <a:srgbClr val="263143"/>
                </a:solidFill>
                <a:latin typeface="Helvetica" panose="020B0604020202020204" pitchFamily="34" charset="0"/>
              </a:rPr>
              <a:t>.</a:t>
            </a:r>
          </a:p>
          <a:p>
            <a:pPr eaLnBrk="1" hangingPunct="1"/>
            <a:endParaRPr lang="en-GB" altLang="en-US"/>
          </a:p>
          <a:p>
            <a:pPr eaLnBrk="1" hangingPunct="1"/>
            <a:endParaRPr lang="en-GB" altLang="en-US"/>
          </a:p>
          <a:p>
            <a:pPr eaLnBrk="1" hangingPunct="1">
              <a:spcBef>
                <a:spcPct val="0"/>
              </a:spcBef>
            </a:pPr>
            <a:r>
              <a:rPr lang="en-GB" altLang="en-US"/>
              <a:t>Most of the evidence for the wide range of health benefits of fibre comes from studies where the exposure reflects dietary fibre intakes achieved through a variety of foods where it is present as a naturally integrated component. Therefore, it is recommended that fibre intakes should be achieved through a variety of food sources. </a:t>
            </a:r>
          </a:p>
          <a:p>
            <a:pPr eaLnBrk="1" hangingPunct="1">
              <a:spcBef>
                <a:spcPct val="0"/>
              </a:spcBef>
            </a:pPr>
            <a:endParaRPr lang="en-GB" altLang="en-US"/>
          </a:p>
          <a:p>
            <a:pPr eaLnBrk="1" hangingPunct="1">
              <a:spcBef>
                <a:spcPct val="0"/>
              </a:spcBef>
            </a:pPr>
            <a:r>
              <a:rPr lang="en-GB" altLang="en-US">
                <a:solidFill>
                  <a:srgbClr val="263143"/>
                </a:solidFill>
                <a:latin typeface="Helvetica" panose="020B0604020202020204" pitchFamily="34" charset="0"/>
              </a:rPr>
              <a:t>A low fibre intake is associated with constipation and gut diseases such as diverticulitis and bowel cancer.</a:t>
            </a:r>
          </a:p>
          <a:p>
            <a:pPr eaLnBrk="1" hangingPunct="1"/>
            <a:endParaRPr lang="en-GB" altLang="en-US"/>
          </a:p>
        </p:txBody>
      </p:sp>
      <p:sp>
        <p:nvSpPr>
          <p:cNvPr id="12292" name="Slide Number Placeholder 3">
            <a:extLst>
              <a:ext uri="{FF2B5EF4-FFF2-40B4-BE49-F238E27FC236}">
                <a16:creationId xmlns:a16="http://schemas.microsoft.com/office/drawing/2014/main" id="{1DF01C29-1BC6-4D2E-A9BC-AF12B0B811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F0D140-3232-4A0C-9FB5-6D5F46667FAD}" type="slidenum">
              <a:rPr lang="en-GB" altLang="en-US" smtClean="0"/>
              <a:pPr>
                <a:spcBef>
                  <a:spcPct val="0"/>
                </a:spcBef>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D1CAD7D-8FAF-4F6D-B7AB-4E40E03458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19BA181-65A0-40C7-BE3C-A724C6330B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In the UK average intake in adults is 20g, children less.</a:t>
            </a:r>
            <a:r>
              <a:rPr lang="en-GB" altLang="en-US">
                <a:solidFill>
                  <a:srgbClr val="263143"/>
                </a:solidFill>
                <a:latin typeface="Helvetica" panose="020B0604020202020204" pitchFamily="34" charset="0"/>
              </a:rPr>
              <a:t> Socio-economic disparities exist with lower intakes in the lowest income quintile compared to the highest, in all age groups and in both sexes.</a:t>
            </a:r>
            <a:endParaRPr lang="en-GB" altLang="en-US" i="1"/>
          </a:p>
          <a:p>
            <a:pPr eaLnBrk="1" hangingPunct="1">
              <a:spcBef>
                <a:spcPct val="0"/>
              </a:spcBef>
            </a:pPr>
            <a:endParaRPr lang="en-GB" altLang="en-US"/>
          </a:p>
          <a:p>
            <a:pPr eaLnBrk="1" hangingPunct="1">
              <a:spcBef>
                <a:spcPct val="0"/>
              </a:spcBef>
            </a:pPr>
            <a:endParaRPr lang="en-GB" altLang="en-US" b="1"/>
          </a:p>
          <a:p>
            <a:r>
              <a:rPr lang="en-GB" altLang="en-US">
                <a:solidFill>
                  <a:srgbClr val="263143"/>
                </a:solidFill>
                <a:latin typeface="Helvetica" panose="020B0604020202020204" pitchFamily="34" charset="0"/>
              </a:rPr>
              <a:t>In the UK, most dietary fibre in the average adult’s diet comes from vegetables, pasta and rice, white bread, fruit and chips and other potato products. In children (aged 4-10 years) and teenagers, the biggest contributors to fibre intake are fruit, vegetables, white bread, pasta and rice and high-fibre breakfast cereals.</a:t>
            </a:r>
          </a:p>
          <a:p>
            <a:r>
              <a:rPr lang="en-GB" altLang="en-US">
                <a:solidFill>
                  <a:srgbClr val="263143"/>
                </a:solidFill>
                <a:latin typeface="Helvetica" panose="020B0604020202020204" pitchFamily="34" charset="0"/>
              </a:rPr>
              <a:t> </a:t>
            </a:r>
          </a:p>
          <a:p>
            <a:r>
              <a:rPr lang="en-GB" altLang="en-US">
                <a:solidFill>
                  <a:srgbClr val="263143"/>
                </a:solidFill>
                <a:latin typeface="Helvetica" panose="020B0604020202020204" pitchFamily="34" charset="0"/>
              </a:rPr>
              <a:t>https://www.gov.uk/government/collections/national-diet-and-nutrition-survey</a:t>
            </a:r>
          </a:p>
          <a:p>
            <a:endParaRPr lang="en-GB" altLang="en-US">
              <a:solidFill>
                <a:srgbClr val="263143"/>
              </a:solidFill>
              <a:latin typeface="Helvetica" panose="020B0604020202020204" pitchFamily="34" charset="0"/>
            </a:endParaRPr>
          </a:p>
        </p:txBody>
      </p:sp>
      <p:sp>
        <p:nvSpPr>
          <p:cNvPr id="16388" name="Slide Number Placeholder 3">
            <a:extLst>
              <a:ext uri="{FF2B5EF4-FFF2-40B4-BE49-F238E27FC236}">
                <a16:creationId xmlns:a16="http://schemas.microsoft.com/office/drawing/2014/main" id="{08146915-0BF0-4576-A2C9-0CEE569E51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5A42BA-7BA7-4558-9C01-67C921B74637}" type="slidenum">
              <a:rPr lang="en-GB" altLang="en-US" smtClean="0"/>
              <a:pPr>
                <a:spcBef>
                  <a:spcPct val="0"/>
                </a:spcBef>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07AC435-B53A-413C-A708-3F90528952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15F050F-3C37-45A8-BA6D-1A174D98E9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Wider points to consider</a:t>
            </a:r>
            <a:r>
              <a:rPr lang="en-GB" altLang="en-US"/>
              <a:t>;</a:t>
            </a:r>
          </a:p>
          <a:p>
            <a:pPr eaLnBrk="1" hangingPunct="1">
              <a:spcBef>
                <a:spcPct val="0"/>
              </a:spcBef>
            </a:pPr>
            <a:endParaRPr lang="en-GB" altLang="en-US"/>
          </a:p>
          <a:p>
            <a:pPr eaLnBrk="1" hangingPunct="1">
              <a:spcBef>
                <a:spcPct val="0"/>
              </a:spcBef>
            </a:pPr>
            <a:r>
              <a:rPr lang="en-GB" altLang="en-US"/>
              <a:t>As well as educating parents what are schools doing? Can we involve them</a:t>
            </a:r>
          </a:p>
          <a:p>
            <a:pPr eaLnBrk="1" hangingPunct="1">
              <a:spcBef>
                <a:spcPct val="0"/>
              </a:spcBef>
            </a:pPr>
            <a:endParaRPr lang="en-GB" altLang="en-US"/>
          </a:p>
          <a:p>
            <a:pPr eaLnBrk="1" hangingPunct="1">
              <a:spcBef>
                <a:spcPct val="0"/>
              </a:spcBef>
            </a:pPr>
            <a:r>
              <a:rPr lang="en-GB" altLang="en-US"/>
              <a:t>National School fruit and vegetable scheme- all 4-6 year olds in state funded infant, primary and secondary schools will receive a free piece of fruit or veg every day. Nhs.uk/live-well/eat-well/school-fruit-and-vegetable-scheme </a:t>
            </a:r>
          </a:p>
          <a:p>
            <a:pPr eaLnBrk="1" hangingPunct="1">
              <a:spcBef>
                <a:spcPct val="0"/>
              </a:spcBef>
            </a:pPr>
            <a:r>
              <a:rPr lang="en-GB" altLang="en-US"/>
              <a:t>School food standards- voluntary, no statutory monitoring. </a:t>
            </a:r>
          </a:p>
          <a:p>
            <a:pPr eaLnBrk="1" hangingPunct="1">
              <a:spcBef>
                <a:spcPct val="0"/>
              </a:spcBef>
            </a:pPr>
            <a:r>
              <a:rPr lang="en-GB" altLang="en-US"/>
              <a:t>School food plan website- http://www.schoolfoodplan.com/Children in reception, </a:t>
            </a:r>
          </a:p>
          <a:p>
            <a:pPr eaLnBrk="1" hangingPunct="1">
              <a:spcBef>
                <a:spcPct val="0"/>
              </a:spcBef>
            </a:pPr>
            <a:r>
              <a:rPr lang="en-GB" altLang="en-US"/>
              <a:t>Year 1 and Year 2 receive free school meals https://www.gov.uk/government/news/free-school-lunch-for-every-child-in-infant-school</a:t>
            </a:r>
          </a:p>
          <a:p>
            <a:pPr eaLnBrk="1" hangingPunct="1">
              <a:spcBef>
                <a:spcPct val="0"/>
              </a:spcBef>
            </a:pPr>
            <a:endParaRPr lang="en-GB" altLang="en-US"/>
          </a:p>
        </p:txBody>
      </p:sp>
      <p:sp>
        <p:nvSpPr>
          <p:cNvPr id="24580" name="Slide Number Placeholder 3">
            <a:extLst>
              <a:ext uri="{FF2B5EF4-FFF2-40B4-BE49-F238E27FC236}">
                <a16:creationId xmlns:a16="http://schemas.microsoft.com/office/drawing/2014/main" id="{50BE86E0-B6A2-4125-AB8F-DDD5FC02D8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1886D7-4FAD-4D73-B738-9FD19A06DDD5}" type="slidenum">
              <a:rPr lang="en-GB" altLang="en-US" smtClean="0"/>
              <a:pPr>
                <a:spcBef>
                  <a:spcPct val="0"/>
                </a:spcBef>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67155A4-57DD-4437-8A19-901CA60BF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003F239-AE26-4799-8C86-11610CE7DC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solidFill>
                  <a:srgbClr val="263143"/>
                </a:solidFill>
                <a:latin typeface="Helvetica" panose="020B0604020202020204" pitchFamily="34" charset="0"/>
              </a:rPr>
              <a:t>Fibre is a source of energy providing on average 2kcal per gram. </a:t>
            </a:r>
            <a:endParaRPr lang="en-GB" altLang="en-US"/>
          </a:p>
        </p:txBody>
      </p:sp>
      <p:sp>
        <p:nvSpPr>
          <p:cNvPr id="18436" name="Slide Number Placeholder 3">
            <a:extLst>
              <a:ext uri="{FF2B5EF4-FFF2-40B4-BE49-F238E27FC236}">
                <a16:creationId xmlns:a16="http://schemas.microsoft.com/office/drawing/2014/main" id="{EB09E626-0FEC-4825-826F-1870E93BD8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78552-FE0B-4076-BD37-BFE1469BC037}" type="slidenum">
              <a:rPr lang="en-GB" altLang="en-US" smtClean="0"/>
              <a:pPr>
                <a:spcBef>
                  <a:spcPct val="0"/>
                </a:spcBef>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72A79C5-9EC0-4771-9EC8-C349A0E0FB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95E0556-028C-4454-95BF-9C6F87F45B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Consider;</a:t>
            </a:r>
          </a:p>
          <a:p>
            <a:pPr eaLnBrk="1" hangingPunct="1">
              <a:spcBef>
                <a:spcPct val="0"/>
              </a:spcBef>
            </a:pPr>
            <a:r>
              <a:rPr lang="en-GB" altLang="en-US" b="1"/>
              <a:t>Fibre</a:t>
            </a:r>
          </a:p>
          <a:p>
            <a:pPr eaLnBrk="1" hangingPunct="1">
              <a:spcBef>
                <a:spcPct val="0"/>
              </a:spcBef>
            </a:pPr>
            <a:r>
              <a:rPr lang="en-GB" altLang="en-US"/>
              <a:t>Processing such as cooking, drying, chopping or blending of fruits and vegetables can lead to significant changes in dietary fibre content in terms of amounts and functionality</a:t>
            </a: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a:p>
            <a:endParaRPr lang="en-GB" altLang="en-US"/>
          </a:p>
        </p:txBody>
      </p:sp>
      <p:sp>
        <p:nvSpPr>
          <p:cNvPr id="20484" name="Slide Number Placeholder 3">
            <a:extLst>
              <a:ext uri="{FF2B5EF4-FFF2-40B4-BE49-F238E27FC236}">
                <a16:creationId xmlns:a16="http://schemas.microsoft.com/office/drawing/2014/main" id="{8DAA09AA-5EE6-4A13-8E5B-7A31A17D52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727E0A-8941-471B-9901-474D1BA18F71}" type="slidenum">
              <a:rPr lang="en-GB" altLang="en-US" smtClean="0"/>
              <a:pPr>
                <a:spcBef>
                  <a:spcPct val="0"/>
                </a:spcBef>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23303C3-B3FC-4E14-8FDC-F32D5FABF0FB}"/>
              </a:ext>
            </a:extLst>
          </p:cNvPr>
          <p:cNvSpPr>
            <a:spLocks noGrp="1"/>
          </p:cNvSpPr>
          <p:nvPr>
            <p:ph type="dt" sz="half" idx="10"/>
          </p:nvPr>
        </p:nvSpPr>
        <p:spPr/>
        <p:txBody>
          <a:bodyPr/>
          <a:lstStyle>
            <a:lvl1pPr>
              <a:defRPr/>
            </a:lvl1pPr>
          </a:lstStyle>
          <a:p>
            <a:pPr>
              <a:defRPr/>
            </a:pPr>
            <a:fld id="{99985FC6-206C-417B-A7D8-AE811453D139}" type="datetimeFigureOut">
              <a:rPr lang="en-US"/>
              <a:pPr>
                <a:defRPr/>
              </a:pPr>
              <a:t>4/27/2023</a:t>
            </a:fld>
            <a:endParaRPr lang="en-US"/>
          </a:p>
        </p:txBody>
      </p:sp>
      <p:sp>
        <p:nvSpPr>
          <p:cNvPr id="5" name="Footer Placeholder 4">
            <a:extLst>
              <a:ext uri="{FF2B5EF4-FFF2-40B4-BE49-F238E27FC236}">
                <a16:creationId xmlns:a16="http://schemas.microsoft.com/office/drawing/2014/main" id="{949D3F7E-DD82-44BF-8E07-148E93E2A4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0AE999-9648-4BE8-9606-4FBDC036AA75}"/>
              </a:ext>
            </a:extLst>
          </p:cNvPr>
          <p:cNvSpPr>
            <a:spLocks noGrp="1"/>
          </p:cNvSpPr>
          <p:nvPr>
            <p:ph type="sldNum" sz="quarter" idx="12"/>
          </p:nvPr>
        </p:nvSpPr>
        <p:spPr/>
        <p:txBody>
          <a:bodyPr/>
          <a:lstStyle>
            <a:lvl1pPr>
              <a:defRPr/>
            </a:lvl1pPr>
          </a:lstStyle>
          <a:p>
            <a:pPr>
              <a:defRPr/>
            </a:pPr>
            <a:fld id="{C0045F3E-4513-43A6-B7BA-3380D2F75D4F}" type="slidenum">
              <a:rPr lang="en-US" altLang="en-US"/>
              <a:pPr>
                <a:defRPr/>
              </a:pPr>
              <a:t>‹#›</a:t>
            </a:fld>
            <a:endParaRPr lang="en-US" altLang="en-US"/>
          </a:p>
        </p:txBody>
      </p:sp>
    </p:spTree>
    <p:extLst>
      <p:ext uri="{BB962C8B-B14F-4D97-AF65-F5344CB8AC3E}">
        <p14:creationId xmlns:p14="http://schemas.microsoft.com/office/powerpoint/2010/main" val="359814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B636F-1204-4E85-BE66-41B6E00B6F1E}"/>
              </a:ext>
            </a:extLst>
          </p:cNvPr>
          <p:cNvSpPr>
            <a:spLocks noGrp="1"/>
          </p:cNvSpPr>
          <p:nvPr>
            <p:ph type="dt" sz="half" idx="10"/>
          </p:nvPr>
        </p:nvSpPr>
        <p:spPr/>
        <p:txBody>
          <a:bodyPr/>
          <a:lstStyle>
            <a:lvl1pPr>
              <a:defRPr/>
            </a:lvl1pPr>
          </a:lstStyle>
          <a:p>
            <a:pPr>
              <a:defRPr/>
            </a:pPr>
            <a:fld id="{82131139-2ACD-45B2-AFF4-132ED9C83D50}" type="datetimeFigureOut">
              <a:rPr lang="en-US"/>
              <a:pPr>
                <a:defRPr/>
              </a:pPr>
              <a:t>4/27/2023</a:t>
            </a:fld>
            <a:endParaRPr lang="en-US"/>
          </a:p>
        </p:txBody>
      </p:sp>
      <p:sp>
        <p:nvSpPr>
          <p:cNvPr id="5" name="Footer Placeholder 4">
            <a:extLst>
              <a:ext uri="{FF2B5EF4-FFF2-40B4-BE49-F238E27FC236}">
                <a16:creationId xmlns:a16="http://schemas.microsoft.com/office/drawing/2014/main" id="{E553FD40-B4F5-4888-8E6C-04464F86C6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D3AE80-B707-4181-8E7F-4BD818E73BD5}"/>
              </a:ext>
            </a:extLst>
          </p:cNvPr>
          <p:cNvSpPr>
            <a:spLocks noGrp="1"/>
          </p:cNvSpPr>
          <p:nvPr>
            <p:ph type="sldNum" sz="quarter" idx="12"/>
          </p:nvPr>
        </p:nvSpPr>
        <p:spPr/>
        <p:txBody>
          <a:bodyPr/>
          <a:lstStyle>
            <a:lvl1pPr>
              <a:defRPr/>
            </a:lvl1pPr>
          </a:lstStyle>
          <a:p>
            <a:pPr>
              <a:defRPr/>
            </a:pPr>
            <a:fld id="{FBCEC18D-D190-48B4-81F4-539A147F9941}" type="slidenum">
              <a:rPr lang="en-US" altLang="en-US"/>
              <a:pPr>
                <a:defRPr/>
              </a:pPr>
              <a:t>‹#›</a:t>
            </a:fld>
            <a:endParaRPr lang="en-US" altLang="en-US"/>
          </a:p>
        </p:txBody>
      </p:sp>
    </p:spTree>
    <p:extLst>
      <p:ext uri="{BB962C8B-B14F-4D97-AF65-F5344CB8AC3E}">
        <p14:creationId xmlns:p14="http://schemas.microsoft.com/office/powerpoint/2010/main" val="175183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65305-B2AE-4A40-B5BE-BAE49FDE4AB4}"/>
              </a:ext>
            </a:extLst>
          </p:cNvPr>
          <p:cNvSpPr>
            <a:spLocks noGrp="1"/>
          </p:cNvSpPr>
          <p:nvPr>
            <p:ph type="dt" sz="half" idx="10"/>
          </p:nvPr>
        </p:nvSpPr>
        <p:spPr/>
        <p:txBody>
          <a:bodyPr/>
          <a:lstStyle>
            <a:lvl1pPr>
              <a:defRPr/>
            </a:lvl1pPr>
          </a:lstStyle>
          <a:p>
            <a:pPr>
              <a:defRPr/>
            </a:pPr>
            <a:fld id="{A373132F-C907-4DE3-A06F-08B42DA08973}" type="datetimeFigureOut">
              <a:rPr lang="en-US"/>
              <a:pPr>
                <a:defRPr/>
              </a:pPr>
              <a:t>4/27/2023</a:t>
            </a:fld>
            <a:endParaRPr lang="en-US"/>
          </a:p>
        </p:txBody>
      </p:sp>
      <p:sp>
        <p:nvSpPr>
          <p:cNvPr id="5" name="Footer Placeholder 4">
            <a:extLst>
              <a:ext uri="{FF2B5EF4-FFF2-40B4-BE49-F238E27FC236}">
                <a16:creationId xmlns:a16="http://schemas.microsoft.com/office/drawing/2014/main" id="{058FA3FF-AAE2-45DD-9B0E-A1B7ACBC94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9470BF-1652-4B80-BD3E-10EFC6155891}"/>
              </a:ext>
            </a:extLst>
          </p:cNvPr>
          <p:cNvSpPr>
            <a:spLocks noGrp="1"/>
          </p:cNvSpPr>
          <p:nvPr>
            <p:ph type="sldNum" sz="quarter" idx="12"/>
          </p:nvPr>
        </p:nvSpPr>
        <p:spPr/>
        <p:txBody>
          <a:bodyPr/>
          <a:lstStyle>
            <a:lvl1pPr>
              <a:defRPr/>
            </a:lvl1pPr>
          </a:lstStyle>
          <a:p>
            <a:pPr>
              <a:defRPr/>
            </a:pPr>
            <a:fld id="{7FBDD91D-09C8-4B32-A9A7-D04285F560F2}" type="slidenum">
              <a:rPr lang="en-US" altLang="en-US"/>
              <a:pPr>
                <a:defRPr/>
              </a:pPr>
              <a:t>‹#›</a:t>
            </a:fld>
            <a:endParaRPr lang="en-US" altLang="en-US"/>
          </a:p>
        </p:txBody>
      </p:sp>
    </p:spTree>
    <p:extLst>
      <p:ext uri="{BB962C8B-B14F-4D97-AF65-F5344CB8AC3E}">
        <p14:creationId xmlns:p14="http://schemas.microsoft.com/office/powerpoint/2010/main" val="208444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CE90F-ED88-4079-8F99-924FA513BB16}"/>
              </a:ext>
            </a:extLst>
          </p:cNvPr>
          <p:cNvSpPr>
            <a:spLocks noGrp="1"/>
          </p:cNvSpPr>
          <p:nvPr>
            <p:ph type="dt" sz="half" idx="10"/>
          </p:nvPr>
        </p:nvSpPr>
        <p:spPr/>
        <p:txBody>
          <a:bodyPr/>
          <a:lstStyle>
            <a:lvl1pPr>
              <a:defRPr/>
            </a:lvl1pPr>
          </a:lstStyle>
          <a:p>
            <a:pPr>
              <a:defRPr/>
            </a:pPr>
            <a:fld id="{A9CBA391-7AD1-4839-8E57-6F532D871567}" type="datetimeFigureOut">
              <a:rPr lang="en-US"/>
              <a:pPr>
                <a:defRPr/>
              </a:pPr>
              <a:t>4/27/2023</a:t>
            </a:fld>
            <a:endParaRPr lang="en-US"/>
          </a:p>
        </p:txBody>
      </p:sp>
      <p:sp>
        <p:nvSpPr>
          <p:cNvPr id="5" name="Footer Placeholder 4">
            <a:extLst>
              <a:ext uri="{FF2B5EF4-FFF2-40B4-BE49-F238E27FC236}">
                <a16:creationId xmlns:a16="http://schemas.microsoft.com/office/drawing/2014/main" id="{E7FC4B19-2E8C-4344-ADD3-D739ED7E80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26715A-271B-4F23-9D70-197C4E9D79E1}"/>
              </a:ext>
            </a:extLst>
          </p:cNvPr>
          <p:cNvSpPr>
            <a:spLocks noGrp="1"/>
          </p:cNvSpPr>
          <p:nvPr>
            <p:ph type="sldNum" sz="quarter" idx="12"/>
          </p:nvPr>
        </p:nvSpPr>
        <p:spPr/>
        <p:txBody>
          <a:bodyPr/>
          <a:lstStyle>
            <a:lvl1pPr>
              <a:defRPr/>
            </a:lvl1pPr>
          </a:lstStyle>
          <a:p>
            <a:pPr>
              <a:defRPr/>
            </a:pPr>
            <a:fld id="{A6293369-7B99-4444-AC3F-5FCA99D3A465}" type="slidenum">
              <a:rPr lang="en-US" altLang="en-US"/>
              <a:pPr>
                <a:defRPr/>
              </a:pPr>
              <a:t>‹#›</a:t>
            </a:fld>
            <a:endParaRPr lang="en-US" altLang="en-US"/>
          </a:p>
        </p:txBody>
      </p:sp>
    </p:spTree>
    <p:extLst>
      <p:ext uri="{BB962C8B-B14F-4D97-AF65-F5344CB8AC3E}">
        <p14:creationId xmlns:p14="http://schemas.microsoft.com/office/powerpoint/2010/main" val="190702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1F693-F201-47C6-9269-ED967D357ACA}"/>
              </a:ext>
            </a:extLst>
          </p:cNvPr>
          <p:cNvSpPr>
            <a:spLocks noGrp="1"/>
          </p:cNvSpPr>
          <p:nvPr>
            <p:ph type="dt" sz="half" idx="10"/>
          </p:nvPr>
        </p:nvSpPr>
        <p:spPr/>
        <p:txBody>
          <a:bodyPr/>
          <a:lstStyle>
            <a:lvl1pPr>
              <a:defRPr/>
            </a:lvl1pPr>
          </a:lstStyle>
          <a:p>
            <a:pPr>
              <a:defRPr/>
            </a:pPr>
            <a:fld id="{3A798633-CEA8-4794-BAA5-8A36C2E63F1C}" type="datetimeFigureOut">
              <a:rPr lang="en-US"/>
              <a:pPr>
                <a:defRPr/>
              </a:pPr>
              <a:t>4/27/2023</a:t>
            </a:fld>
            <a:endParaRPr lang="en-US"/>
          </a:p>
        </p:txBody>
      </p:sp>
      <p:sp>
        <p:nvSpPr>
          <p:cNvPr id="5" name="Footer Placeholder 4">
            <a:extLst>
              <a:ext uri="{FF2B5EF4-FFF2-40B4-BE49-F238E27FC236}">
                <a16:creationId xmlns:a16="http://schemas.microsoft.com/office/drawing/2014/main" id="{FD610549-2E68-4BE9-86ED-19C7EFF3C0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010705-C420-43B4-B1D8-7BDD5EB36403}"/>
              </a:ext>
            </a:extLst>
          </p:cNvPr>
          <p:cNvSpPr>
            <a:spLocks noGrp="1"/>
          </p:cNvSpPr>
          <p:nvPr>
            <p:ph type="sldNum" sz="quarter" idx="12"/>
          </p:nvPr>
        </p:nvSpPr>
        <p:spPr/>
        <p:txBody>
          <a:bodyPr/>
          <a:lstStyle>
            <a:lvl1pPr>
              <a:defRPr/>
            </a:lvl1pPr>
          </a:lstStyle>
          <a:p>
            <a:pPr>
              <a:defRPr/>
            </a:pPr>
            <a:fld id="{8091B4C5-95D9-4752-B636-631A33CF9649}" type="slidenum">
              <a:rPr lang="en-US" altLang="en-US"/>
              <a:pPr>
                <a:defRPr/>
              </a:pPr>
              <a:t>‹#›</a:t>
            </a:fld>
            <a:endParaRPr lang="en-US" altLang="en-US"/>
          </a:p>
        </p:txBody>
      </p:sp>
    </p:spTree>
    <p:extLst>
      <p:ext uri="{BB962C8B-B14F-4D97-AF65-F5344CB8AC3E}">
        <p14:creationId xmlns:p14="http://schemas.microsoft.com/office/powerpoint/2010/main" val="147271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20E424-8C24-4B78-AD89-82C487570A34}"/>
              </a:ext>
            </a:extLst>
          </p:cNvPr>
          <p:cNvSpPr>
            <a:spLocks noGrp="1"/>
          </p:cNvSpPr>
          <p:nvPr>
            <p:ph type="dt" sz="half" idx="10"/>
          </p:nvPr>
        </p:nvSpPr>
        <p:spPr/>
        <p:txBody>
          <a:bodyPr/>
          <a:lstStyle>
            <a:lvl1pPr>
              <a:defRPr/>
            </a:lvl1pPr>
          </a:lstStyle>
          <a:p>
            <a:pPr>
              <a:defRPr/>
            </a:pPr>
            <a:fld id="{643057DD-E221-4364-9E85-5AE28A5A32EF}" type="datetimeFigureOut">
              <a:rPr lang="en-US"/>
              <a:pPr>
                <a:defRPr/>
              </a:pPr>
              <a:t>4/27/2023</a:t>
            </a:fld>
            <a:endParaRPr lang="en-US"/>
          </a:p>
        </p:txBody>
      </p:sp>
      <p:sp>
        <p:nvSpPr>
          <p:cNvPr id="6" name="Footer Placeholder 4">
            <a:extLst>
              <a:ext uri="{FF2B5EF4-FFF2-40B4-BE49-F238E27FC236}">
                <a16:creationId xmlns:a16="http://schemas.microsoft.com/office/drawing/2014/main" id="{8B1D7EDE-2A8F-4F4E-AB07-5748793916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5BB46F-E2A9-4E23-92E4-598C551E802B}"/>
              </a:ext>
            </a:extLst>
          </p:cNvPr>
          <p:cNvSpPr>
            <a:spLocks noGrp="1"/>
          </p:cNvSpPr>
          <p:nvPr>
            <p:ph type="sldNum" sz="quarter" idx="12"/>
          </p:nvPr>
        </p:nvSpPr>
        <p:spPr/>
        <p:txBody>
          <a:bodyPr/>
          <a:lstStyle>
            <a:lvl1pPr>
              <a:defRPr/>
            </a:lvl1pPr>
          </a:lstStyle>
          <a:p>
            <a:pPr>
              <a:defRPr/>
            </a:pPr>
            <a:fld id="{FAD6F5E2-4045-4F50-8FEC-3A2E4694B5C1}" type="slidenum">
              <a:rPr lang="en-US" altLang="en-US"/>
              <a:pPr>
                <a:defRPr/>
              </a:pPr>
              <a:t>‹#›</a:t>
            </a:fld>
            <a:endParaRPr lang="en-US" altLang="en-US"/>
          </a:p>
        </p:txBody>
      </p:sp>
    </p:spTree>
    <p:extLst>
      <p:ext uri="{BB962C8B-B14F-4D97-AF65-F5344CB8AC3E}">
        <p14:creationId xmlns:p14="http://schemas.microsoft.com/office/powerpoint/2010/main" val="38492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EB6EC3E-7BD1-4413-8CBE-2165D2443397}"/>
              </a:ext>
            </a:extLst>
          </p:cNvPr>
          <p:cNvSpPr>
            <a:spLocks noGrp="1"/>
          </p:cNvSpPr>
          <p:nvPr>
            <p:ph type="dt" sz="half" idx="10"/>
          </p:nvPr>
        </p:nvSpPr>
        <p:spPr/>
        <p:txBody>
          <a:bodyPr/>
          <a:lstStyle>
            <a:lvl1pPr>
              <a:defRPr/>
            </a:lvl1pPr>
          </a:lstStyle>
          <a:p>
            <a:pPr>
              <a:defRPr/>
            </a:pPr>
            <a:fld id="{E11D44F4-9F7C-4480-AE04-1047E83F1E4A}" type="datetimeFigureOut">
              <a:rPr lang="en-US"/>
              <a:pPr>
                <a:defRPr/>
              </a:pPr>
              <a:t>4/27/2023</a:t>
            </a:fld>
            <a:endParaRPr lang="en-US"/>
          </a:p>
        </p:txBody>
      </p:sp>
      <p:sp>
        <p:nvSpPr>
          <p:cNvPr id="8" name="Footer Placeholder 4">
            <a:extLst>
              <a:ext uri="{FF2B5EF4-FFF2-40B4-BE49-F238E27FC236}">
                <a16:creationId xmlns:a16="http://schemas.microsoft.com/office/drawing/2014/main" id="{B42263A8-3F10-4AE0-A418-46DF8CDE0BC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DBCD91D-EBAA-45E4-8615-649FECED8197}"/>
              </a:ext>
            </a:extLst>
          </p:cNvPr>
          <p:cNvSpPr>
            <a:spLocks noGrp="1"/>
          </p:cNvSpPr>
          <p:nvPr>
            <p:ph type="sldNum" sz="quarter" idx="12"/>
          </p:nvPr>
        </p:nvSpPr>
        <p:spPr/>
        <p:txBody>
          <a:bodyPr/>
          <a:lstStyle>
            <a:lvl1pPr>
              <a:defRPr/>
            </a:lvl1pPr>
          </a:lstStyle>
          <a:p>
            <a:pPr>
              <a:defRPr/>
            </a:pPr>
            <a:fld id="{D18533A5-7B97-4C5C-BCD1-1FA9B046A852}" type="slidenum">
              <a:rPr lang="en-US" altLang="en-US"/>
              <a:pPr>
                <a:defRPr/>
              </a:pPr>
              <a:t>‹#›</a:t>
            </a:fld>
            <a:endParaRPr lang="en-US" altLang="en-US"/>
          </a:p>
        </p:txBody>
      </p:sp>
    </p:spTree>
    <p:extLst>
      <p:ext uri="{BB962C8B-B14F-4D97-AF65-F5344CB8AC3E}">
        <p14:creationId xmlns:p14="http://schemas.microsoft.com/office/powerpoint/2010/main" val="333787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61FC396-8694-43DD-8F78-F6BC24D86ABC}"/>
              </a:ext>
            </a:extLst>
          </p:cNvPr>
          <p:cNvSpPr>
            <a:spLocks noGrp="1"/>
          </p:cNvSpPr>
          <p:nvPr>
            <p:ph type="dt" sz="half" idx="10"/>
          </p:nvPr>
        </p:nvSpPr>
        <p:spPr/>
        <p:txBody>
          <a:bodyPr/>
          <a:lstStyle>
            <a:lvl1pPr>
              <a:defRPr/>
            </a:lvl1pPr>
          </a:lstStyle>
          <a:p>
            <a:pPr>
              <a:defRPr/>
            </a:pPr>
            <a:fld id="{253F6F51-2A3E-4148-851B-FEDAAC70FA3F}" type="datetimeFigureOut">
              <a:rPr lang="en-US"/>
              <a:pPr>
                <a:defRPr/>
              </a:pPr>
              <a:t>4/27/2023</a:t>
            </a:fld>
            <a:endParaRPr lang="en-US"/>
          </a:p>
        </p:txBody>
      </p:sp>
      <p:sp>
        <p:nvSpPr>
          <p:cNvPr id="4" name="Footer Placeholder 4">
            <a:extLst>
              <a:ext uri="{FF2B5EF4-FFF2-40B4-BE49-F238E27FC236}">
                <a16:creationId xmlns:a16="http://schemas.microsoft.com/office/drawing/2014/main" id="{3BBD04BE-3D78-48D0-ADDB-B968FD5DA6F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D451B2B-0493-4E42-99BA-B1C5C534BFF7}"/>
              </a:ext>
            </a:extLst>
          </p:cNvPr>
          <p:cNvSpPr>
            <a:spLocks noGrp="1"/>
          </p:cNvSpPr>
          <p:nvPr>
            <p:ph type="sldNum" sz="quarter" idx="12"/>
          </p:nvPr>
        </p:nvSpPr>
        <p:spPr/>
        <p:txBody>
          <a:bodyPr/>
          <a:lstStyle>
            <a:lvl1pPr>
              <a:defRPr/>
            </a:lvl1pPr>
          </a:lstStyle>
          <a:p>
            <a:pPr>
              <a:defRPr/>
            </a:pPr>
            <a:fld id="{25455641-2297-40F0-95C3-00A064216C20}" type="slidenum">
              <a:rPr lang="en-US" altLang="en-US"/>
              <a:pPr>
                <a:defRPr/>
              </a:pPr>
              <a:t>‹#›</a:t>
            </a:fld>
            <a:endParaRPr lang="en-US" altLang="en-US"/>
          </a:p>
        </p:txBody>
      </p:sp>
    </p:spTree>
    <p:extLst>
      <p:ext uri="{BB962C8B-B14F-4D97-AF65-F5344CB8AC3E}">
        <p14:creationId xmlns:p14="http://schemas.microsoft.com/office/powerpoint/2010/main" val="190821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7BAC01-E5ED-4D23-AA01-9CA7A6EEAE7A}"/>
              </a:ext>
            </a:extLst>
          </p:cNvPr>
          <p:cNvSpPr>
            <a:spLocks noGrp="1"/>
          </p:cNvSpPr>
          <p:nvPr>
            <p:ph type="dt" sz="half" idx="10"/>
          </p:nvPr>
        </p:nvSpPr>
        <p:spPr/>
        <p:txBody>
          <a:bodyPr/>
          <a:lstStyle>
            <a:lvl1pPr>
              <a:defRPr/>
            </a:lvl1pPr>
          </a:lstStyle>
          <a:p>
            <a:pPr>
              <a:defRPr/>
            </a:pPr>
            <a:fld id="{EEEBAAC3-447C-437C-A2E1-76CBB357E858}" type="datetimeFigureOut">
              <a:rPr lang="en-US"/>
              <a:pPr>
                <a:defRPr/>
              </a:pPr>
              <a:t>4/27/2023</a:t>
            </a:fld>
            <a:endParaRPr lang="en-US"/>
          </a:p>
        </p:txBody>
      </p:sp>
      <p:sp>
        <p:nvSpPr>
          <p:cNvPr id="3" name="Footer Placeholder 4">
            <a:extLst>
              <a:ext uri="{FF2B5EF4-FFF2-40B4-BE49-F238E27FC236}">
                <a16:creationId xmlns:a16="http://schemas.microsoft.com/office/drawing/2014/main" id="{2C836B2F-9C75-448E-A806-83F5043B003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0163B1-EE2B-41C1-B040-993124317656}"/>
              </a:ext>
            </a:extLst>
          </p:cNvPr>
          <p:cNvSpPr>
            <a:spLocks noGrp="1"/>
          </p:cNvSpPr>
          <p:nvPr>
            <p:ph type="sldNum" sz="quarter" idx="12"/>
          </p:nvPr>
        </p:nvSpPr>
        <p:spPr/>
        <p:txBody>
          <a:bodyPr/>
          <a:lstStyle>
            <a:lvl1pPr>
              <a:defRPr/>
            </a:lvl1pPr>
          </a:lstStyle>
          <a:p>
            <a:pPr>
              <a:defRPr/>
            </a:pPr>
            <a:fld id="{359B0D28-3997-4E25-912E-D8CC0ADA9674}" type="slidenum">
              <a:rPr lang="en-US" altLang="en-US"/>
              <a:pPr>
                <a:defRPr/>
              </a:pPr>
              <a:t>‹#›</a:t>
            </a:fld>
            <a:endParaRPr lang="en-US" altLang="en-US"/>
          </a:p>
        </p:txBody>
      </p:sp>
    </p:spTree>
    <p:extLst>
      <p:ext uri="{BB962C8B-B14F-4D97-AF65-F5344CB8AC3E}">
        <p14:creationId xmlns:p14="http://schemas.microsoft.com/office/powerpoint/2010/main" val="81594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047B09F-8642-482A-9744-981C6D966832}"/>
              </a:ext>
            </a:extLst>
          </p:cNvPr>
          <p:cNvSpPr>
            <a:spLocks noGrp="1"/>
          </p:cNvSpPr>
          <p:nvPr>
            <p:ph type="dt" sz="half" idx="10"/>
          </p:nvPr>
        </p:nvSpPr>
        <p:spPr/>
        <p:txBody>
          <a:bodyPr/>
          <a:lstStyle>
            <a:lvl1pPr>
              <a:defRPr/>
            </a:lvl1pPr>
          </a:lstStyle>
          <a:p>
            <a:pPr>
              <a:defRPr/>
            </a:pPr>
            <a:fld id="{C6847980-46BA-470D-9C80-FBEC4A70BBA6}" type="datetimeFigureOut">
              <a:rPr lang="en-US"/>
              <a:pPr>
                <a:defRPr/>
              </a:pPr>
              <a:t>4/27/2023</a:t>
            </a:fld>
            <a:endParaRPr lang="en-US"/>
          </a:p>
        </p:txBody>
      </p:sp>
      <p:sp>
        <p:nvSpPr>
          <p:cNvPr id="6" name="Footer Placeholder 4">
            <a:extLst>
              <a:ext uri="{FF2B5EF4-FFF2-40B4-BE49-F238E27FC236}">
                <a16:creationId xmlns:a16="http://schemas.microsoft.com/office/drawing/2014/main" id="{908F9ADF-35A9-4E7A-808F-48DEBB8644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03028F-6C2C-4689-80AB-90D0A0C355C7}"/>
              </a:ext>
            </a:extLst>
          </p:cNvPr>
          <p:cNvSpPr>
            <a:spLocks noGrp="1"/>
          </p:cNvSpPr>
          <p:nvPr>
            <p:ph type="sldNum" sz="quarter" idx="12"/>
          </p:nvPr>
        </p:nvSpPr>
        <p:spPr/>
        <p:txBody>
          <a:bodyPr/>
          <a:lstStyle>
            <a:lvl1pPr>
              <a:defRPr/>
            </a:lvl1pPr>
          </a:lstStyle>
          <a:p>
            <a:pPr>
              <a:defRPr/>
            </a:pPr>
            <a:fld id="{68121FFF-1A72-446E-AB8D-0442E3B5673E}" type="slidenum">
              <a:rPr lang="en-US" altLang="en-US"/>
              <a:pPr>
                <a:defRPr/>
              </a:pPr>
              <a:t>‹#›</a:t>
            </a:fld>
            <a:endParaRPr lang="en-US" altLang="en-US"/>
          </a:p>
        </p:txBody>
      </p:sp>
    </p:spTree>
    <p:extLst>
      <p:ext uri="{BB962C8B-B14F-4D97-AF65-F5344CB8AC3E}">
        <p14:creationId xmlns:p14="http://schemas.microsoft.com/office/powerpoint/2010/main" val="401980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75639C-DFE5-4476-A7EA-52FFFE5DE8F8}"/>
              </a:ext>
            </a:extLst>
          </p:cNvPr>
          <p:cNvSpPr>
            <a:spLocks noGrp="1"/>
          </p:cNvSpPr>
          <p:nvPr>
            <p:ph type="dt" sz="half" idx="10"/>
          </p:nvPr>
        </p:nvSpPr>
        <p:spPr/>
        <p:txBody>
          <a:bodyPr/>
          <a:lstStyle>
            <a:lvl1pPr>
              <a:defRPr/>
            </a:lvl1pPr>
          </a:lstStyle>
          <a:p>
            <a:pPr>
              <a:defRPr/>
            </a:pPr>
            <a:fld id="{28072329-7445-47CB-A4A9-0D4D6BA67E83}" type="datetimeFigureOut">
              <a:rPr lang="en-US"/>
              <a:pPr>
                <a:defRPr/>
              </a:pPr>
              <a:t>4/27/2023</a:t>
            </a:fld>
            <a:endParaRPr lang="en-US"/>
          </a:p>
        </p:txBody>
      </p:sp>
      <p:sp>
        <p:nvSpPr>
          <p:cNvPr id="6" name="Footer Placeholder 4">
            <a:extLst>
              <a:ext uri="{FF2B5EF4-FFF2-40B4-BE49-F238E27FC236}">
                <a16:creationId xmlns:a16="http://schemas.microsoft.com/office/drawing/2014/main" id="{44D57C04-CECE-4B18-AA22-A221735F26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EBC681-5290-4025-9C22-8B7D41668347}"/>
              </a:ext>
            </a:extLst>
          </p:cNvPr>
          <p:cNvSpPr>
            <a:spLocks noGrp="1"/>
          </p:cNvSpPr>
          <p:nvPr>
            <p:ph type="sldNum" sz="quarter" idx="12"/>
          </p:nvPr>
        </p:nvSpPr>
        <p:spPr/>
        <p:txBody>
          <a:bodyPr/>
          <a:lstStyle>
            <a:lvl1pPr>
              <a:defRPr/>
            </a:lvl1pPr>
          </a:lstStyle>
          <a:p>
            <a:pPr>
              <a:defRPr/>
            </a:pPr>
            <a:fld id="{005AC100-5E57-4DA5-9DF9-B0F39428E0BB}" type="slidenum">
              <a:rPr lang="en-US" altLang="en-US"/>
              <a:pPr>
                <a:defRPr/>
              </a:pPr>
              <a:t>‹#›</a:t>
            </a:fld>
            <a:endParaRPr lang="en-US" altLang="en-US"/>
          </a:p>
        </p:txBody>
      </p:sp>
    </p:spTree>
    <p:extLst>
      <p:ext uri="{BB962C8B-B14F-4D97-AF65-F5344CB8AC3E}">
        <p14:creationId xmlns:p14="http://schemas.microsoft.com/office/powerpoint/2010/main" val="329178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2F5AE34-B761-40E3-BCCF-B79D22AF891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61F5953-F65C-40D3-B6DD-86E0BFE9CCE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0D94AD-C730-4FFE-A628-004BFCE40B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E78C1D9-86DD-411E-9708-B5F84A8B99B6}" type="datetimeFigureOut">
              <a:rPr lang="en-US"/>
              <a:pPr>
                <a:defRPr/>
              </a:pPr>
              <a:t>4/27/2023</a:t>
            </a:fld>
            <a:endParaRPr lang="en-US"/>
          </a:p>
        </p:txBody>
      </p:sp>
      <p:sp>
        <p:nvSpPr>
          <p:cNvPr id="5" name="Footer Placeholder 4">
            <a:extLst>
              <a:ext uri="{FF2B5EF4-FFF2-40B4-BE49-F238E27FC236}">
                <a16:creationId xmlns:a16="http://schemas.microsoft.com/office/drawing/2014/main" id="{960EDC0F-36A7-4D68-82A7-FD0E556D9BD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6E48564-86CB-4827-96E1-C035B1C342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4464C02-1CD1-41F1-BE24-0EA21B060D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18/10/relationships/comments" Target="../comments/modernComment_100_0.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A_0.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sacn-carbohydrates-and-health-repor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nutrition.org.uk/healthy-sustainable-diets/starchy-foods-sugar-and-fibre/fibre/" TargetMode="External"/><Relationship Id="rId5" Type="http://schemas.openxmlformats.org/officeDocument/2006/relationships/hyperlink" Target="https://www.bda.uk.com/resource/fibre.html" TargetMode="External"/><Relationship Id="rId4" Type="http://schemas.openxmlformats.org/officeDocument/2006/relationships/hyperlink" Target="https://www.gov.uk/government/collections/national-diet-and-nutrition-surve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bhf.org.uk/informationsupport/heart-matters-magazine/nutrition/fibre/fibre-quiz"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4.png"/><Relationship Id="rId2" Type="http://schemas.openxmlformats.org/officeDocument/2006/relationships/notesSlide" Target="../notesSlides/notesSlide4.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3.png"/><Relationship Id="rId5" Type="http://schemas.openxmlformats.org/officeDocument/2006/relationships/image" Target="../media/image17.jpeg"/><Relationship Id="rId15" Type="http://schemas.openxmlformats.org/officeDocument/2006/relationships/image" Target="../media/image7.pn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7.png"/><Relationship Id="rId3" Type="http://schemas.microsoft.com/office/2018/10/relationships/comments" Target="../comments/modernComment_106_0.xml"/><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1.png"/><Relationship Id="rId3" Type="http://schemas.microsoft.com/office/2018/10/relationships/comments" Target="../comments/modernComment_105_0.xml"/><Relationship Id="rId7" Type="http://schemas.openxmlformats.org/officeDocument/2006/relationships/image" Target="../media/image4.png"/><Relationship Id="rId12"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29.png"/><Relationship Id="rId9" Type="http://schemas.openxmlformats.org/officeDocument/2006/relationships/image" Target="../media/image6.png"/><Relationship Id="rId1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4.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DDF42745-C7B7-43FC-936A-9F78966BC7E9}"/>
              </a:ext>
            </a:extLst>
          </p:cNvPr>
          <p:cNvGrpSpPr>
            <a:grpSpLocks/>
          </p:cNvGrpSpPr>
          <p:nvPr/>
        </p:nvGrpSpPr>
        <p:grpSpPr bwMode="auto">
          <a:xfrm>
            <a:off x="38100" y="2165350"/>
            <a:ext cx="18249900" cy="3435350"/>
            <a:chOff x="0" y="0"/>
            <a:chExt cx="4474246" cy="625967"/>
          </a:xfrm>
        </p:grpSpPr>
        <p:sp>
          <p:nvSpPr>
            <p:cNvPr id="3096" name="Freeform 3">
              <a:extLst>
                <a:ext uri="{FF2B5EF4-FFF2-40B4-BE49-F238E27FC236}">
                  <a16:creationId xmlns:a16="http://schemas.microsoft.com/office/drawing/2014/main" id="{403B3BD8-9C59-4A39-8629-01641F7D20FF}"/>
                </a:ext>
              </a:extLst>
            </p:cNvPr>
            <p:cNvSpPr>
              <a:spLocks/>
            </p:cNvSpPr>
            <p:nvPr/>
          </p:nvSpPr>
          <p:spPr bwMode="auto">
            <a:xfrm>
              <a:off x="0" y="0"/>
              <a:ext cx="4474246" cy="625967"/>
            </a:xfrm>
            <a:custGeom>
              <a:avLst/>
              <a:gdLst>
                <a:gd name="T0" fmla="*/ 0 w 4474246"/>
                <a:gd name="T1" fmla="*/ 0 h 625967"/>
                <a:gd name="T2" fmla="*/ 4474246 w 4474246"/>
                <a:gd name="T3" fmla="*/ 0 h 625967"/>
                <a:gd name="T4" fmla="*/ 4474246 w 4474246"/>
                <a:gd name="T5" fmla="*/ 625967 h 625967"/>
                <a:gd name="T6" fmla="*/ 0 w 4474246"/>
                <a:gd name="T7" fmla="*/ 625967 h 625967"/>
                <a:gd name="T8" fmla="*/ 0 w 4474246"/>
                <a:gd name="T9" fmla="*/ 0 h 6259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4246" h="625967">
                  <a:moveTo>
                    <a:pt x="0" y="0"/>
                  </a:moveTo>
                  <a:lnTo>
                    <a:pt x="4474246" y="0"/>
                  </a:lnTo>
                  <a:lnTo>
                    <a:pt x="4474246" y="625967"/>
                  </a:lnTo>
                  <a:lnTo>
                    <a:pt x="0" y="625967"/>
                  </a:lnTo>
                  <a:lnTo>
                    <a:pt x="0"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75" name="Group 4">
            <a:extLst>
              <a:ext uri="{FF2B5EF4-FFF2-40B4-BE49-F238E27FC236}">
                <a16:creationId xmlns:a16="http://schemas.microsoft.com/office/drawing/2014/main" id="{9DB11C20-2352-46C5-9C30-00F10EF46E28}"/>
              </a:ext>
            </a:extLst>
          </p:cNvPr>
          <p:cNvGrpSpPr>
            <a:grpSpLocks/>
          </p:cNvGrpSpPr>
          <p:nvPr/>
        </p:nvGrpSpPr>
        <p:grpSpPr bwMode="auto">
          <a:xfrm>
            <a:off x="1211263" y="2092325"/>
            <a:ext cx="17914937" cy="3259138"/>
            <a:chOff x="0" y="-120658"/>
            <a:chExt cx="23886594" cy="4345767"/>
          </a:xfrm>
        </p:grpSpPr>
        <p:sp>
          <p:nvSpPr>
            <p:cNvPr id="5" name="TextBox 5">
              <a:extLst>
                <a:ext uri="{FF2B5EF4-FFF2-40B4-BE49-F238E27FC236}">
                  <a16:creationId xmlns:a16="http://schemas.microsoft.com/office/drawing/2014/main" id="{885BC80C-922C-47A9-B5FA-E85DEA276B5C}"/>
                </a:ext>
              </a:extLst>
            </p:cNvPr>
            <p:cNvSpPr txBox="1"/>
            <p:nvPr/>
          </p:nvSpPr>
          <p:spPr>
            <a:xfrm>
              <a:off x="59267" y="-120658"/>
              <a:ext cx="23827327" cy="2345649"/>
            </a:xfrm>
            <a:prstGeom prst="rect">
              <a:avLst/>
            </a:prstGeom>
          </p:spPr>
          <p:txBody>
            <a:bodyPr lIns="0" tIns="0" rIns="0" bIns="0" anchor="t">
              <a:spAutoFit/>
            </a:bodyPr>
            <a:lstStyle/>
            <a:p>
              <a:pPr algn="ctr" eaLnBrk="1" fontAlgn="auto" hangingPunct="1">
                <a:lnSpc>
                  <a:spcPts val="14140"/>
                </a:lnSpc>
                <a:spcBef>
                  <a:spcPts val="0"/>
                </a:spcBef>
                <a:spcAft>
                  <a:spcPts val="0"/>
                </a:spcAft>
                <a:defRPr/>
              </a:pPr>
              <a:r>
                <a:rPr lang="en-US" sz="10450" spc="-492">
                  <a:solidFill>
                    <a:srgbClr val="383838"/>
                  </a:solidFill>
                  <a:latin typeface="Cabin Sketch"/>
                  <a:cs typeface="+mn-cs"/>
                </a:rPr>
                <a:t>HEALTH PROMOTION – </a:t>
              </a:r>
              <a:r>
                <a:rPr lang="en-US" sz="10450" spc="-492" err="1">
                  <a:solidFill>
                    <a:srgbClr val="383838"/>
                  </a:solidFill>
                  <a:latin typeface="Cabin Sketch"/>
                  <a:cs typeface="+mn-cs"/>
                </a:rPr>
                <a:t>Fibre</a:t>
              </a:r>
              <a:r>
                <a:rPr lang="en-US" sz="10450" spc="-492">
                  <a:solidFill>
                    <a:srgbClr val="383838"/>
                  </a:solidFill>
                  <a:latin typeface="Cabin Sketch"/>
                  <a:cs typeface="+mn-cs"/>
                </a:rPr>
                <a:t> </a:t>
              </a:r>
              <a:endParaRPr lang="en-US">
                <a:cs typeface="+mn-cs"/>
              </a:endParaRPr>
            </a:p>
          </p:txBody>
        </p:sp>
        <p:sp>
          <p:nvSpPr>
            <p:cNvPr id="3094" name="TextBox 6">
              <a:extLst>
                <a:ext uri="{FF2B5EF4-FFF2-40B4-BE49-F238E27FC236}">
                  <a16:creationId xmlns:a16="http://schemas.microsoft.com/office/drawing/2014/main" id="{D543C019-2748-40F2-B5B8-558EDEA4586E}"/>
                </a:ext>
              </a:extLst>
            </p:cNvPr>
            <p:cNvSpPr txBox="1">
              <a:spLocks noChangeArrowheads="1"/>
            </p:cNvSpPr>
            <p:nvPr/>
          </p:nvSpPr>
          <p:spPr bwMode="auto">
            <a:xfrm>
              <a:off x="0" y="3664529"/>
              <a:ext cx="21337903" cy="5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63"/>
                </a:lnSpc>
                <a:spcBef>
                  <a:spcPct val="0"/>
                </a:spcBef>
                <a:buFontTx/>
                <a:buNone/>
              </a:pPr>
              <a:endParaRPr lang="en-US" altLang="en-US" sz="1800"/>
            </a:p>
          </p:txBody>
        </p:sp>
        <p:sp>
          <p:nvSpPr>
            <p:cNvPr id="3095" name="TextBox 7">
              <a:extLst>
                <a:ext uri="{FF2B5EF4-FFF2-40B4-BE49-F238E27FC236}">
                  <a16:creationId xmlns:a16="http://schemas.microsoft.com/office/drawing/2014/main" id="{690340F4-B268-4FB0-9489-8A03DAE118E9}"/>
                </a:ext>
              </a:extLst>
            </p:cNvPr>
            <p:cNvSpPr txBox="1">
              <a:spLocks noChangeArrowheads="1"/>
            </p:cNvSpPr>
            <p:nvPr/>
          </p:nvSpPr>
          <p:spPr bwMode="auto">
            <a:xfrm>
              <a:off x="6" y="-66675"/>
              <a:ext cx="21213380" cy="64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113"/>
                </a:lnSpc>
                <a:spcBef>
                  <a:spcPct val="0"/>
                </a:spcBef>
                <a:buFontTx/>
                <a:buNone/>
              </a:pPr>
              <a:endParaRPr lang="en-US" altLang="en-US" sz="1800"/>
            </a:p>
          </p:txBody>
        </p:sp>
      </p:grpSp>
      <p:sp>
        <p:nvSpPr>
          <p:cNvPr id="8" name="TextBox 8">
            <a:extLst>
              <a:ext uri="{FF2B5EF4-FFF2-40B4-BE49-F238E27FC236}">
                <a16:creationId xmlns:a16="http://schemas.microsoft.com/office/drawing/2014/main" id="{825DA297-C909-4107-8BDF-F026DB31FA80}"/>
              </a:ext>
            </a:extLst>
          </p:cNvPr>
          <p:cNvSpPr txBox="1"/>
          <p:nvPr/>
        </p:nvSpPr>
        <p:spPr>
          <a:xfrm>
            <a:off x="2498272" y="3716338"/>
            <a:ext cx="15635741" cy="1666097"/>
          </a:xfrm>
          <a:prstGeom prst="rect">
            <a:avLst/>
          </a:prstGeom>
        </p:spPr>
        <p:txBody>
          <a:bodyPr wrap="square" lIns="0" tIns="0" rIns="0" bIns="0" anchor="t">
            <a:spAutoFit/>
          </a:bodyPr>
          <a:lstStyle/>
          <a:p>
            <a:pPr algn="ctr">
              <a:lnSpc>
                <a:spcPts val="6719"/>
              </a:lnSpc>
              <a:spcBef>
                <a:spcPts val="0"/>
              </a:spcBef>
              <a:spcAft>
                <a:spcPts val="0"/>
              </a:spcAft>
              <a:defRPr/>
            </a:pPr>
            <a:r>
              <a:rPr lang="en-US" sz="4800" spc="240">
                <a:solidFill>
                  <a:srgbClr val="FFFFFF"/>
                </a:solidFill>
                <a:latin typeface="Calibri"/>
                <a:cs typeface="Calibri"/>
              </a:rPr>
              <a:t>South East Coast &amp; London + North West Dietitian Network</a:t>
            </a:r>
            <a:endParaRPr lang="en-US">
              <a:latin typeface="Calibri"/>
              <a:cs typeface="Calibri"/>
            </a:endParaRPr>
          </a:p>
        </p:txBody>
      </p:sp>
      <p:pic>
        <p:nvPicPr>
          <p:cNvPr id="3077" name="Picture 9">
            <a:extLst>
              <a:ext uri="{FF2B5EF4-FFF2-40B4-BE49-F238E27FC236}">
                <a16:creationId xmlns:a16="http://schemas.microsoft.com/office/drawing/2014/main" id="{721538EA-C1E3-4F89-9B8F-55FB86EAD3A6}"/>
              </a:ext>
            </a:extLst>
          </p:cNvPr>
          <p:cNvPicPr>
            <a:picLocks noChangeAspect="1"/>
          </p:cNvPicPr>
          <p:nvPr/>
        </p:nvPicPr>
        <p:blipFill>
          <a:blip r:embed="rId4">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a:extLst>
              <a:ext uri="{FF2B5EF4-FFF2-40B4-BE49-F238E27FC236}">
                <a16:creationId xmlns:a16="http://schemas.microsoft.com/office/drawing/2014/main" id="{5314BE76-172A-4C9D-AD60-6144156DA2F1}"/>
              </a:ext>
            </a:extLst>
          </p:cNvPr>
          <p:cNvPicPr>
            <a:picLocks noChangeAspect="1"/>
          </p:cNvPicPr>
          <p:nvPr/>
        </p:nvPicPr>
        <p:blipFill>
          <a:blip r:embed="rId5">
            <a:extLst>
              <a:ext uri="{28A0092B-C50C-407E-A947-70E740481C1C}">
                <a14:useLocalDpi xmlns:a14="http://schemas.microsoft.com/office/drawing/2010/main" val="0"/>
              </a:ext>
            </a:extLst>
          </a:blip>
          <a:srcRect l="50000" t="36925" b="1363"/>
          <a:stretch>
            <a:fillRect/>
          </a:stretch>
        </p:blipFill>
        <p:spPr bwMode="auto">
          <a:xfrm>
            <a:off x="0" y="0"/>
            <a:ext cx="14541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a:extLst>
              <a:ext uri="{FF2B5EF4-FFF2-40B4-BE49-F238E27FC236}">
                <a16:creationId xmlns:a16="http://schemas.microsoft.com/office/drawing/2014/main" id="{4687B6D1-D78E-4D41-AEEC-AF0E403E1C04}"/>
              </a:ext>
            </a:extLst>
          </p:cNvPr>
          <p:cNvPicPr>
            <a:picLocks noChangeAspect="1"/>
          </p:cNvPicPr>
          <p:nvPr/>
        </p:nvPicPr>
        <p:blipFill>
          <a:blip r:embed="rId6">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a:extLst>
              <a:ext uri="{FF2B5EF4-FFF2-40B4-BE49-F238E27FC236}">
                <a16:creationId xmlns:a16="http://schemas.microsoft.com/office/drawing/2014/main" id="{DFABBD42-7098-40C6-8C6A-F9852C3E8C82}"/>
              </a:ext>
            </a:extLst>
          </p:cNvPr>
          <p:cNvPicPr>
            <a:picLocks noChangeAspect="1"/>
          </p:cNvPicPr>
          <p:nvPr/>
        </p:nvPicPr>
        <p:blipFill>
          <a:blip r:embed="rId7">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a:extLst>
              <a:ext uri="{FF2B5EF4-FFF2-40B4-BE49-F238E27FC236}">
                <a16:creationId xmlns:a16="http://schemas.microsoft.com/office/drawing/2014/main" id="{F71A4F5E-3633-4C5C-9A11-751D05772BDA}"/>
              </a:ext>
            </a:extLst>
          </p:cNvPr>
          <p:cNvPicPr>
            <a:picLocks noChangeAspect="1"/>
          </p:cNvPicPr>
          <p:nvPr/>
        </p:nvPicPr>
        <p:blipFill>
          <a:blip r:embed="rId8">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4">
            <a:extLst>
              <a:ext uri="{FF2B5EF4-FFF2-40B4-BE49-F238E27FC236}">
                <a16:creationId xmlns:a16="http://schemas.microsoft.com/office/drawing/2014/main" id="{58BDC491-74F0-49A7-989A-54AD2E8E350C}"/>
              </a:ext>
            </a:extLst>
          </p:cNvPr>
          <p:cNvPicPr>
            <a:picLocks noChangeAspect="1"/>
          </p:cNvPicPr>
          <p:nvPr/>
        </p:nvPicPr>
        <p:blipFill>
          <a:blip r:embed="rId9">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a:extLst>
              <a:ext uri="{FF2B5EF4-FFF2-40B4-BE49-F238E27FC236}">
                <a16:creationId xmlns:a16="http://schemas.microsoft.com/office/drawing/2014/main" id="{2CC01678-EF34-487E-A5C8-6D5548077078}"/>
              </a:ext>
            </a:extLst>
          </p:cNvPr>
          <p:cNvPicPr>
            <a:picLocks noChangeAspect="1"/>
          </p:cNvPicPr>
          <p:nvPr/>
        </p:nvPicPr>
        <p:blipFill>
          <a:blip r:embed="rId10">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6">
            <a:extLst>
              <a:ext uri="{FF2B5EF4-FFF2-40B4-BE49-F238E27FC236}">
                <a16:creationId xmlns:a16="http://schemas.microsoft.com/office/drawing/2014/main" id="{3A9414CE-0A88-433D-9067-DC3ABC980311}"/>
              </a:ext>
            </a:extLst>
          </p:cNvPr>
          <p:cNvPicPr>
            <a:picLocks noChangeAspect="1"/>
          </p:cNvPicPr>
          <p:nvPr/>
        </p:nvPicPr>
        <p:blipFill>
          <a:blip r:embed="rId11">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7">
            <a:extLst>
              <a:ext uri="{FF2B5EF4-FFF2-40B4-BE49-F238E27FC236}">
                <a16:creationId xmlns:a16="http://schemas.microsoft.com/office/drawing/2014/main" id="{26E22BF3-C645-4C48-AB36-9B3DE8D9B84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61238" y="6234339"/>
            <a:ext cx="2795587"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8">
            <a:extLst>
              <a:ext uri="{FF2B5EF4-FFF2-40B4-BE49-F238E27FC236}">
                <a16:creationId xmlns:a16="http://schemas.microsoft.com/office/drawing/2014/main" id="{21D49794-FB2D-4396-B5BC-C56DF8DDB844}"/>
              </a:ext>
            </a:extLst>
          </p:cNvPr>
          <p:cNvPicPr>
            <a:picLocks noChangeAspect="1"/>
          </p:cNvPicPr>
          <p:nvPr/>
        </p:nvPicPr>
        <p:blipFill>
          <a:blip r:embed="rId6">
            <a:extLst>
              <a:ext uri="{28A0092B-C50C-407E-A947-70E740481C1C}">
                <a14:useLocalDpi xmlns:a14="http://schemas.microsoft.com/office/drawing/2010/main" val="0"/>
              </a:ext>
            </a:extLst>
          </a:blip>
          <a:srcRect t="35880"/>
          <a:stretch>
            <a:fillRect/>
          </a:stretch>
        </p:blipFill>
        <p:spPr bwMode="auto">
          <a:xfrm>
            <a:off x="1454150" y="0"/>
            <a:ext cx="2800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9">
            <a:extLst>
              <a:ext uri="{FF2B5EF4-FFF2-40B4-BE49-F238E27FC236}">
                <a16:creationId xmlns:a16="http://schemas.microsoft.com/office/drawing/2014/main" id="{48D32C35-851D-4101-AD67-BD3C1D730388}"/>
              </a:ext>
            </a:extLst>
          </p:cNvPr>
          <p:cNvPicPr>
            <a:picLocks noChangeAspect="1"/>
          </p:cNvPicPr>
          <p:nvPr/>
        </p:nvPicPr>
        <p:blipFill>
          <a:blip r:embed="rId7">
            <a:extLst>
              <a:ext uri="{28A0092B-C50C-407E-A947-70E740481C1C}">
                <a14:useLocalDpi xmlns:a14="http://schemas.microsoft.com/office/drawing/2010/main" val="0"/>
              </a:ext>
            </a:extLst>
          </a:blip>
          <a:srcRect t="33670"/>
          <a:stretch>
            <a:fillRect/>
          </a:stretch>
        </p:blipFill>
        <p:spPr bwMode="auto">
          <a:xfrm>
            <a:off x="4254500" y="0"/>
            <a:ext cx="27670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0">
            <a:extLst>
              <a:ext uri="{FF2B5EF4-FFF2-40B4-BE49-F238E27FC236}">
                <a16:creationId xmlns:a16="http://schemas.microsoft.com/office/drawing/2014/main" id="{6B65C4CA-C544-48AB-B6C2-D8B7A37D4D6A}"/>
              </a:ext>
            </a:extLst>
          </p:cNvPr>
          <p:cNvPicPr>
            <a:picLocks noChangeAspect="1"/>
          </p:cNvPicPr>
          <p:nvPr/>
        </p:nvPicPr>
        <p:blipFill>
          <a:blip r:embed="rId8">
            <a:extLst>
              <a:ext uri="{28A0092B-C50C-407E-A947-70E740481C1C}">
                <a14:useLocalDpi xmlns:a14="http://schemas.microsoft.com/office/drawing/2010/main" val="0"/>
              </a:ext>
            </a:extLst>
          </a:blip>
          <a:srcRect t="33380"/>
          <a:stretch>
            <a:fillRect/>
          </a:stretch>
        </p:blipFill>
        <p:spPr bwMode="auto">
          <a:xfrm>
            <a:off x="7021513" y="0"/>
            <a:ext cx="27543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1">
            <a:extLst>
              <a:ext uri="{FF2B5EF4-FFF2-40B4-BE49-F238E27FC236}">
                <a16:creationId xmlns:a16="http://schemas.microsoft.com/office/drawing/2014/main" id="{CA8738BA-FA4D-4857-9A4A-9103A91BA695}"/>
              </a:ext>
            </a:extLst>
          </p:cNvPr>
          <p:cNvPicPr>
            <a:picLocks noChangeAspect="1"/>
          </p:cNvPicPr>
          <p:nvPr/>
        </p:nvPicPr>
        <p:blipFill>
          <a:blip r:embed="rId9">
            <a:extLst>
              <a:ext uri="{28A0092B-C50C-407E-A947-70E740481C1C}">
                <a14:useLocalDpi xmlns:a14="http://schemas.microsoft.com/office/drawing/2010/main" val="0"/>
              </a:ext>
            </a:extLst>
          </a:blip>
          <a:srcRect t="33914"/>
          <a:stretch>
            <a:fillRect/>
          </a:stretch>
        </p:blipFill>
        <p:spPr bwMode="auto">
          <a:xfrm>
            <a:off x="9775825" y="0"/>
            <a:ext cx="28082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2">
            <a:extLst>
              <a:ext uri="{FF2B5EF4-FFF2-40B4-BE49-F238E27FC236}">
                <a16:creationId xmlns:a16="http://schemas.microsoft.com/office/drawing/2014/main" id="{0EC60387-79CA-48B5-B047-A9B2340F6BFE}"/>
              </a:ext>
            </a:extLst>
          </p:cNvPr>
          <p:cNvPicPr>
            <a:picLocks noChangeAspect="1"/>
          </p:cNvPicPr>
          <p:nvPr/>
        </p:nvPicPr>
        <p:blipFill>
          <a:blip r:embed="rId10">
            <a:extLst>
              <a:ext uri="{28A0092B-C50C-407E-A947-70E740481C1C}">
                <a14:useLocalDpi xmlns:a14="http://schemas.microsoft.com/office/drawing/2010/main" val="0"/>
              </a:ext>
            </a:extLst>
          </a:blip>
          <a:srcRect t="31969"/>
          <a:stretch>
            <a:fillRect/>
          </a:stretch>
        </p:blipFill>
        <p:spPr bwMode="auto">
          <a:xfrm>
            <a:off x="12584113" y="0"/>
            <a:ext cx="2876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3">
            <a:extLst>
              <a:ext uri="{FF2B5EF4-FFF2-40B4-BE49-F238E27FC236}">
                <a16:creationId xmlns:a16="http://schemas.microsoft.com/office/drawing/2014/main" id="{1A939286-32A9-45E2-A028-B3DBF2BF828D}"/>
              </a:ext>
            </a:extLst>
          </p:cNvPr>
          <p:cNvPicPr>
            <a:picLocks noChangeAspect="1"/>
          </p:cNvPicPr>
          <p:nvPr/>
        </p:nvPicPr>
        <p:blipFill>
          <a:blip r:embed="rId11">
            <a:extLst>
              <a:ext uri="{28A0092B-C50C-407E-A947-70E740481C1C}">
                <a14:useLocalDpi xmlns:a14="http://schemas.microsoft.com/office/drawing/2010/main" val="0"/>
              </a:ext>
            </a:extLst>
          </a:blip>
          <a:srcRect t="28848"/>
          <a:stretch>
            <a:fillRect/>
          </a:stretch>
        </p:blipFill>
        <p:spPr bwMode="auto">
          <a:xfrm>
            <a:off x="15460663" y="0"/>
            <a:ext cx="28273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3">
            <a:extLst>
              <a:ext uri="{FF2B5EF4-FFF2-40B4-BE49-F238E27FC236}">
                <a16:creationId xmlns:a16="http://schemas.microsoft.com/office/drawing/2014/main" id="{49791374-B49B-4E20-851D-AB3CC3C06C0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599863" y="6115277"/>
            <a:ext cx="2989262"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 picture containing text, clipart&#10;&#10;Description automatically generated">
            <a:extLst>
              <a:ext uri="{FF2B5EF4-FFF2-40B4-BE49-F238E27FC236}">
                <a16:creationId xmlns:a16="http://schemas.microsoft.com/office/drawing/2014/main" id="{7DE05221-0CCC-633C-4827-FE5314318310}"/>
              </a:ext>
            </a:extLst>
          </p:cNvPr>
          <p:cNvPicPr>
            <a:picLocks noChangeAspect="1"/>
          </p:cNvPicPr>
          <p:nvPr/>
        </p:nvPicPr>
        <p:blipFill>
          <a:blip r:embed="rId14"/>
          <a:stretch>
            <a:fillRect/>
          </a:stretch>
        </p:blipFill>
        <p:spPr>
          <a:xfrm>
            <a:off x="3608614" y="6153150"/>
            <a:ext cx="2743200" cy="2743200"/>
          </a:xfrm>
          <a:prstGeom prst="rect">
            <a:avLst/>
          </a:prstGeom>
        </p:spPr>
      </p:pic>
      <p:pic>
        <p:nvPicPr>
          <p:cNvPr id="4" name="Picture 4">
            <a:extLst>
              <a:ext uri="{FF2B5EF4-FFF2-40B4-BE49-F238E27FC236}">
                <a16:creationId xmlns:a16="http://schemas.microsoft.com/office/drawing/2014/main" id="{3D1ADBE0-6099-7A31-FC1F-4F824E18498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8275" y="2736850"/>
            <a:ext cx="24669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15F08973-598B-C20D-0FBA-0C5EA61C6315}"/>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47738" y="3403600"/>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4A9101B1-DC06-4987-A1D3-513C6EA31C0F}"/>
              </a:ext>
            </a:extLst>
          </p:cNvPr>
          <p:cNvSpPr txBox="1">
            <a:spLocks noChangeArrowheads="1"/>
          </p:cNvSpPr>
          <p:nvPr/>
        </p:nvSpPr>
        <p:spPr bwMode="auto">
          <a:xfrm>
            <a:off x="477659" y="2920721"/>
            <a:ext cx="8412518" cy="4524315"/>
          </a:xfrm>
          <a:prstGeom prst="rect">
            <a:avLst/>
          </a:prstGeom>
          <a:noFill/>
          <a:ln>
            <a:noFill/>
          </a:ln>
        </p:spPr>
        <p:txBody>
          <a:bodyPr wrap="square" lIns="91440" tIns="45720" rIns="91440" bIns="45720" anchor="t">
            <a:spAutoFit/>
          </a:bodyPr>
          <a:lstStyle>
            <a:lvl1pPr>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571500" indent="-571500">
              <a:spcBef>
                <a:spcPct val="0"/>
              </a:spcBef>
              <a:defRPr/>
            </a:pPr>
            <a:r>
              <a:rPr lang="en-GB" altLang="en-US" sz="3600">
                <a:latin typeface="Calibri"/>
                <a:cs typeface="Arial"/>
              </a:rPr>
              <a:t>Wholegrain bread and cereals with each meal  </a:t>
            </a:r>
            <a:endParaRPr lang="en-GB"/>
          </a:p>
          <a:p>
            <a:pPr marL="571500" indent="-571500">
              <a:spcBef>
                <a:spcPct val="0"/>
              </a:spcBef>
              <a:defRPr/>
            </a:pPr>
            <a:r>
              <a:rPr lang="en-GB" altLang="en-US" sz="3600">
                <a:latin typeface="Calibri"/>
                <a:cs typeface="Arial"/>
              </a:rPr>
              <a:t>Beans and lentils = one of your 5-a-day</a:t>
            </a:r>
          </a:p>
          <a:p>
            <a:pPr marL="571500" indent="-571500">
              <a:spcBef>
                <a:spcPct val="0"/>
              </a:spcBef>
              <a:defRPr/>
            </a:pPr>
            <a:r>
              <a:rPr lang="en-GB" altLang="en-US" sz="3600">
                <a:latin typeface="Calibri"/>
                <a:cs typeface="Arial"/>
              </a:rPr>
              <a:t>Nuts and seeds added to meals or as a snack </a:t>
            </a:r>
          </a:p>
          <a:p>
            <a:pPr marL="571500" indent="-571500">
              <a:spcBef>
                <a:spcPct val="0"/>
              </a:spcBef>
              <a:defRPr/>
            </a:pPr>
            <a:r>
              <a:rPr lang="en-GB" altLang="en-US" sz="3600">
                <a:latin typeface="Calibri"/>
                <a:cs typeface="Arial"/>
              </a:rPr>
              <a:t>Fruit &amp; Vegetables at each meal and as snacks - offer 3 servings of each per day</a:t>
            </a:r>
            <a:endParaRPr lang="en-GB" altLang="en-US" sz="3600"/>
          </a:p>
          <a:p>
            <a:pPr marL="571500" indent="-571500">
              <a:spcBef>
                <a:spcPct val="0"/>
              </a:spcBef>
              <a:defRPr/>
            </a:pPr>
            <a:endParaRPr lang="en-GB" altLang="en-US" sz="3600">
              <a:cs typeface="Arial" charset="0"/>
            </a:endParaRPr>
          </a:p>
        </p:txBody>
      </p:sp>
      <p:grpSp>
        <p:nvGrpSpPr>
          <p:cNvPr id="4" name="Group 2">
            <a:extLst>
              <a:ext uri="{FF2B5EF4-FFF2-40B4-BE49-F238E27FC236}">
                <a16:creationId xmlns:a16="http://schemas.microsoft.com/office/drawing/2014/main" id="{6AA5C0E5-46CF-41D4-B761-CE33BB0F3525}"/>
              </a:ext>
            </a:extLst>
          </p:cNvPr>
          <p:cNvGrpSpPr/>
          <p:nvPr/>
        </p:nvGrpSpPr>
        <p:grpSpPr>
          <a:xfrm>
            <a:off x="533400" y="419100"/>
            <a:ext cx="14888858" cy="1772274"/>
            <a:chOff x="128839" y="-466167"/>
            <a:chExt cx="3598039" cy="521320"/>
          </a:xfrm>
          <a:solidFill>
            <a:schemeClr val="accent6">
              <a:lumMod val="60000"/>
              <a:lumOff val="40000"/>
            </a:schemeClr>
          </a:solidFill>
        </p:grpSpPr>
        <p:sp>
          <p:nvSpPr>
            <p:cNvPr id="5" name="Freeform 3">
              <a:extLst>
                <a:ext uri="{FF2B5EF4-FFF2-40B4-BE49-F238E27FC236}">
                  <a16:creationId xmlns:a16="http://schemas.microsoft.com/office/drawing/2014/main" id="{C9D2107C-ACD4-4D6D-A9C0-71BCE725284F}"/>
                </a:ext>
              </a:extLst>
            </p:cNvPr>
            <p:cNvSpPr/>
            <p:nvPr/>
          </p:nvSpPr>
          <p:spPr>
            <a:xfrm>
              <a:off x="128839" y="-466167"/>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lIns="91440" tIns="45720" rIns="91440" bIns="45720" anchor="t"/>
            <a:lstStyle/>
            <a:p>
              <a:pPr>
                <a:defRPr/>
              </a:pPr>
              <a:r>
                <a:rPr lang="en-GB" sz="7200">
                  <a:latin typeface="Cabin Sketch"/>
                  <a:cs typeface="Arial"/>
                </a:rPr>
                <a:t>Establishing a regular fibre intake</a:t>
              </a:r>
            </a:p>
          </p:txBody>
        </p:sp>
      </p:grpSp>
      <p:pic>
        <p:nvPicPr>
          <p:cNvPr id="2" name="Picture 2" descr="Graphical user interface, application&#10;&#10;Description automatically generated">
            <a:extLst>
              <a:ext uri="{FF2B5EF4-FFF2-40B4-BE49-F238E27FC236}">
                <a16:creationId xmlns:a16="http://schemas.microsoft.com/office/drawing/2014/main" id="{020290C9-A277-25F8-0AD3-5E8232CC3308}"/>
              </a:ext>
            </a:extLst>
          </p:cNvPr>
          <p:cNvPicPr>
            <a:picLocks noChangeAspect="1"/>
          </p:cNvPicPr>
          <p:nvPr/>
        </p:nvPicPr>
        <p:blipFill rotWithShape="1">
          <a:blip r:embed="rId4"/>
          <a:srcRect l="18480" t="23229" r="60881" b="28329"/>
          <a:stretch/>
        </p:blipFill>
        <p:spPr>
          <a:xfrm>
            <a:off x="8888526" y="2863252"/>
            <a:ext cx="8687717" cy="6208521"/>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CF6387D6-A870-4202-9AFE-775B21701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31" t="19839" r="42339" b="6424"/>
          <a:stretch>
            <a:fillRect/>
          </a:stretch>
        </p:blipFill>
        <p:spPr bwMode="auto">
          <a:xfrm>
            <a:off x="8899525" y="2339975"/>
            <a:ext cx="27717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a:extLst>
              <a:ext uri="{FF2B5EF4-FFF2-40B4-BE49-F238E27FC236}">
                <a16:creationId xmlns:a16="http://schemas.microsoft.com/office/drawing/2014/main" id="{AADADCE5-8E81-4EDF-A832-3DB3FCB7142A}"/>
              </a:ext>
            </a:extLst>
          </p:cNvPr>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C3B50B95-514B-4CBF-A7D9-F0EFE7E832E4}"/>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sp>
        <p:nvSpPr>
          <p:cNvPr id="25604" name="TextBox 4">
            <a:extLst>
              <a:ext uri="{FF2B5EF4-FFF2-40B4-BE49-F238E27FC236}">
                <a16:creationId xmlns:a16="http://schemas.microsoft.com/office/drawing/2014/main" id="{C94ACA57-38E8-4D98-B5E0-977D6976A5D0}"/>
              </a:ext>
            </a:extLst>
          </p:cNvPr>
          <p:cNvSpPr txBox="1">
            <a:spLocks noChangeArrowheads="1"/>
          </p:cNvSpPr>
          <p:nvPr/>
        </p:nvSpPr>
        <p:spPr bwMode="auto">
          <a:xfrm>
            <a:off x="219075" y="330200"/>
            <a:ext cx="144875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5400">
                <a:latin typeface="Cabin Sketch"/>
                <a:cs typeface="Arial"/>
              </a:rPr>
              <a:t>Resources- How are we getting the message across </a:t>
            </a:r>
            <a:endParaRPr lang="en-GB" altLang="en-US" sz="5400">
              <a:latin typeface="Cabin Sketch"/>
            </a:endParaRPr>
          </a:p>
        </p:txBody>
      </p:sp>
      <p:pic>
        <p:nvPicPr>
          <p:cNvPr id="25605" name="Content Placeholder 5">
            <a:extLst>
              <a:ext uri="{FF2B5EF4-FFF2-40B4-BE49-F238E27FC236}">
                <a16:creationId xmlns:a16="http://schemas.microsoft.com/office/drawing/2014/main" id="{24C4CDF7-0973-499D-9A36-2871D6CF0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401" t="14198" r="43234" b="12820"/>
          <a:stretch>
            <a:fillRect/>
          </a:stretch>
        </p:blipFill>
        <p:spPr bwMode="auto">
          <a:xfrm>
            <a:off x="8683625" y="5314950"/>
            <a:ext cx="193198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a:extLst>
              <a:ext uri="{FF2B5EF4-FFF2-40B4-BE49-F238E27FC236}">
                <a16:creationId xmlns:a16="http://schemas.microsoft.com/office/drawing/2014/main" id="{ACC6B464-1551-41BF-9679-D7737CB04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055" r="39331"/>
          <a:stretch>
            <a:fillRect/>
          </a:stretch>
        </p:blipFill>
        <p:spPr bwMode="auto">
          <a:xfrm>
            <a:off x="10739438" y="5257800"/>
            <a:ext cx="13335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a:extLst>
              <a:ext uri="{FF2B5EF4-FFF2-40B4-BE49-F238E27FC236}">
                <a16:creationId xmlns:a16="http://schemas.microsoft.com/office/drawing/2014/main" id="{AEAB91D2-86DA-4FAE-8C47-5D23B7C6D7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2938" y="2711450"/>
            <a:ext cx="31400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a:extLst>
              <a:ext uri="{FF2B5EF4-FFF2-40B4-BE49-F238E27FC236}">
                <a16:creationId xmlns:a16="http://schemas.microsoft.com/office/drawing/2014/main" id="{605B5940-13CD-4FF4-8A48-6FB5F6FF84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1903" t="21436" r="30544" b="5302"/>
          <a:stretch>
            <a:fillRect/>
          </a:stretch>
        </p:blipFill>
        <p:spPr bwMode="auto">
          <a:xfrm>
            <a:off x="14325600" y="4013200"/>
            <a:ext cx="21526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a:extLst>
              <a:ext uri="{FF2B5EF4-FFF2-40B4-BE49-F238E27FC236}">
                <a16:creationId xmlns:a16="http://schemas.microsoft.com/office/drawing/2014/main" id="{5FBDDE72-3D0F-4224-B259-24B86E615E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0536" r="26440" b="5553"/>
          <a:stretch>
            <a:fillRect/>
          </a:stretch>
        </p:blipFill>
        <p:spPr bwMode="auto">
          <a:xfrm>
            <a:off x="14911388" y="1939925"/>
            <a:ext cx="23764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a:extLst>
              <a:ext uri="{FF2B5EF4-FFF2-40B4-BE49-F238E27FC236}">
                <a16:creationId xmlns:a16="http://schemas.microsoft.com/office/drawing/2014/main" id="{0B0D29B4-3679-4A1F-98D6-EF757206DE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99738" y="7559675"/>
            <a:ext cx="27511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a:extLst>
              <a:ext uri="{FF2B5EF4-FFF2-40B4-BE49-F238E27FC236}">
                <a16:creationId xmlns:a16="http://schemas.microsoft.com/office/drawing/2014/main" id="{922E5FAB-3561-42E4-91CF-190FAE259C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05000" y="7507288"/>
            <a:ext cx="29876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a:extLst>
              <a:ext uri="{FF2B5EF4-FFF2-40B4-BE49-F238E27FC236}">
                <a16:creationId xmlns:a16="http://schemas.microsoft.com/office/drawing/2014/main" id="{5E58DE87-5721-497A-8AEA-E13A1B7C04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46075" t="15308" r="24673" b="10011"/>
          <a:stretch>
            <a:fillRect/>
          </a:stretch>
        </p:blipFill>
        <p:spPr bwMode="auto">
          <a:xfrm>
            <a:off x="12707938" y="5429250"/>
            <a:ext cx="1284287"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Box 16">
            <a:extLst>
              <a:ext uri="{FF2B5EF4-FFF2-40B4-BE49-F238E27FC236}">
                <a16:creationId xmlns:a16="http://schemas.microsoft.com/office/drawing/2014/main" id="{E71FA765-9937-4BDA-A2ED-AC8CCE35E8D7}"/>
              </a:ext>
            </a:extLst>
          </p:cNvPr>
          <p:cNvSpPr txBox="1">
            <a:spLocks noChangeArrowheads="1"/>
          </p:cNvSpPr>
          <p:nvPr/>
        </p:nvSpPr>
        <p:spPr bwMode="auto">
          <a:xfrm>
            <a:off x="269875" y="3314700"/>
            <a:ext cx="82280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GB" altLang="en-US" sz="4000"/>
              <a:t>Eating habits questionnaire</a:t>
            </a:r>
          </a:p>
          <a:p>
            <a:pPr>
              <a:spcBef>
                <a:spcPct val="0"/>
              </a:spcBef>
            </a:pPr>
            <a:r>
              <a:rPr lang="en-GB" altLang="en-US" sz="4000"/>
              <a:t>Education of MDT team</a:t>
            </a:r>
          </a:p>
          <a:p>
            <a:pPr>
              <a:spcBef>
                <a:spcPct val="0"/>
              </a:spcBef>
            </a:pPr>
            <a:r>
              <a:rPr lang="en-GB" altLang="en-US" sz="4000"/>
              <a:t>Health promotion poster</a:t>
            </a:r>
          </a:p>
          <a:p>
            <a:pPr>
              <a:spcBef>
                <a:spcPct val="0"/>
              </a:spcBef>
            </a:pPr>
            <a:r>
              <a:rPr lang="en-GB" altLang="en-US" sz="4000"/>
              <a:t>Resources</a:t>
            </a:r>
          </a:p>
          <a:p>
            <a:pPr>
              <a:spcBef>
                <a:spcPct val="0"/>
              </a:spcBef>
            </a:pPr>
            <a:r>
              <a:rPr lang="en-GB" altLang="en-US" sz="4000"/>
              <a:t>Newsletter</a:t>
            </a:r>
          </a:p>
          <a:p>
            <a:pPr>
              <a:spcBef>
                <a:spcPct val="0"/>
              </a:spcBef>
            </a:pPr>
            <a:r>
              <a:rPr lang="en-GB" altLang="en-US" sz="4000"/>
              <a:t>Digibete</a:t>
            </a:r>
          </a:p>
          <a:p>
            <a:pPr>
              <a:spcBef>
                <a:spcPct val="0"/>
              </a:spcBef>
            </a:pPr>
            <a:r>
              <a:rPr lang="en-GB" altLang="en-US" sz="4000"/>
              <a:t>Repeat Eating habits questionnaire after 1 year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5AED404-36D8-4069-B353-EC90282F736F}"/>
              </a:ext>
            </a:extLst>
          </p:cNvPr>
          <p:cNvGrpSpPr/>
          <p:nvPr/>
        </p:nvGrpSpPr>
        <p:grpSpPr>
          <a:xfrm>
            <a:off x="914400" y="342900"/>
            <a:ext cx="14888858"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15074B83-A78E-4176-977E-EE101329A930}"/>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lIns="91440" tIns="45720" rIns="91440" bIns="45720" anchor="t"/>
            <a:lstStyle/>
            <a:p>
              <a:pPr>
                <a:defRPr/>
              </a:pPr>
              <a:r>
                <a:rPr lang="en-GB" sz="8800">
                  <a:latin typeface="Cabin Sketch"/>
                  <a:cs typeface="Arial"/>
                </a:rPr>
                <a:t>References</a:t>
              </a:r>
            </a:p>
          </p:txBody>
        </p:sp>
      </p:grpSp>
      <p:sp>
        <p:nvSpPr>
          <p:cNvPr id="28675" name="TextBox 4">
            <a:extLst>
              <a:ext uri="{FF2B5EF4-FFF2-40B4-BE49-F238E27FC236}">
                <a16:creationId xmlns:a16="http://schemas.microsoft.com/office/drawing/2014/main" id="{8A2658C0-9334-4019-A04A-9A4127E58E59}"/>
              </a:ext>
            </a:extLst>
          </p:cNvPr>
          <p:cNvSpPr txBox="1">
            <a:spLocks noChangeArrowheads="1"/>
          </p:cNvSpPr>
          <p:nvPr/>
        </p:nvSpPr>
        <p:spPr bwMode="auto">
          <a:xfrm>
            <a:off x="1401763" y="2376488"/>
            <a:ext cx="14401800" cy="7970837"/>
          </a:xfrm>
          <a:prstGeom prst="rect">
            <a:avLst/>
          </a:prstGeom>
          <a:noFill/>
          <a:ln>
            <a:noFill/>
          </a:ln>
        </p:spPr>
        <p:txBody>
          <a:bodyPr>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GB" altLang="en-US" sz="3600"/>
              <a:t>Fibre- Report on carbohydrates SACN 2015</a:t>
            </a:r>
          </a:p>
          <a:p>
            <a:pPr marL="0" indent="0">
              <a:spcBef>
                <a:spcPct val="0"/>
              </a:spcBef>
              <a:buFont typeface="Arial" panose="020B0604020202020204" pitchFamily="34" charset="0"/>
              <a:buNone/>
              <a:defRPr/>
            </a:pPr>
            <a:r>
              <a:rPr lang="en-GB" altLang="en-US" sz="3600">
                <a:hlinkClick r:id="rId3"/>
              </a:rPr>
              <a:t>https://www.gov.uk/government/publications/sacn-carbohydrates-and-health-report</a:t>
            </a:r>
            <a:endParaRPr lang="en-GB" altLang="en-US" sz="3600"/>
          </a:p>
          <a:p>
            <a:pPr>
              <a:spcBef>
                <a:spcPct val="0"/>
              </a:spcBef>
              <a:defRPr/>
            </a:pPr>
            <a:r>
              <a:rPr lang="en-GB" altLang="en-US" sz="3600"/>
              <a:t>National Diet and Nutrition Survey: Diet Nutrition and physical activity in 2020. A follow up study during covid</a:t>
            </a:r>
          </a:p>
          <a:p>
            <a:pPr marL="0" indent="0">
              <a:spcBef>
                <a:spcPct val="0"/>
              </a:spcBef>
              <a:buFont typeface="Arial" panose="020B0604020202020204" pitchFamily="34" charset="0"/>
              <a:buNone/>
              <a:defRPr/>
            </a:pPr>
            <a:r>
              <a:rPr lang="en-GB" altLang="en-US" sz="3600">
                <a:hlinkClick r:id="rId4"/>
              </a:rPr>
              <a:t>https://www.gov.uk/government/collections/national-diet-and-nutrition-survey</a:t>
            </a:r>
            <a:endParaRPr lang="en-GB" altLang="en-US" sz="3600"/>
          </a:p>
          <a:p>
            <a:pPr>
              <a:spcBef>
                <a:spcPct val="0"/>
              </a:spcBef>
              <a:defRPr/>
            </a:pPr>
            <a:r>
              <a:rPr lang="en-GB" altLang="en-US" sz="3600"/>
              <a:t>Clinical Paediatric Dietetics 5</a:t>
            </a:r>
            <a:r>
              <a:rPr lang="en-GB" altLang="en-US" sz="3600" baseline="30000"/>
              <a:t>th</a:t>
            </a:r>
            <a:r>
              <a:rPr lang="en-GB" altLang="en-US" sz="3600"/>
              <a:t> Edition 2020</a:t>
            </a:r>
          </a:p>
          <a:p>
            <a:pPr>
              <a:spcBef>
                <a:spcPct val="0"/>
              </a:spcBef>
              <a:defRPr/>
            </a:pPr>
            <a:r>
              <a:rPr lang="en-GB" altLang="en-US" sz="3600"/>
              <a:t>British Dietetic Association Food Facts Fibre 2021</a:t>
            </a:r>
          </a:p>
          <a:p>
            <a:pPr marL="0" indent="0">
              <a:spcBef>
                <a:spcPct val="0"/>
              </a:spcBef>
              <a:buFont typeface="Arial" panose="020B0604020202020204" pitchFamily="34" charset="0"/>
              <a:buNone/>
              <a:defRPr/>
            </a:pPr>
            <a:r>
              <a:rPr lang="en-GB" altLang="en-US" sz="3600">
                <a:hlinkClick r:id="rId5"/>
              </a:rPr>
              <a:t>https://www.bda.uk.com/resource/fibre.html</a:t>
            </a:r>
            <a:endParaRPr lang="en-GB" altLang="en-US" sz="3600"/>
          </a:p>
          <a:p>
            <a:pPr>
              <a:spcBef>
                <a:spcPct val="0"/>
              </a:spcBef>
              <a:defRPr/>
            </a:pPr>
            <a:r>
              <a:rPr lang="en-GB" altLang="en-US" sz="3600"/>
              <a:t>British Nutrition Foundation </a:t>
            </a:r>
          </a:p>
          <a:p>
            <a:pPr marL="0" indent="0">
              <a:spcBef>
                <a:spcPct val="0"/>
              </a:spcBef>
              <a:buFont typeface="Arial" panose="020B0604020202020204" pitchFamily="34" charset="0"/>
              <a:buNone/>
              <a:defRPr/>
            </a:pPr>
            <a:r>
              <a:rPr lang="en-GB" altLang="en-US" sz="3600">
                <a:hlinkClick r:id="rId6"/>
              </a:rPr>
              <a:t>https://www.nutrition.org.uk/healthy-sustainable-diets/starchy-foods-sugar-and-fibre/fibre/</a:t>
            </a:r>
            <a:endParaRPr lang="en-GB" altLang="en-US" sz="3600"/>
          </a:p>
          <a:p>
            <a:pPr>
              <a:spcBef>
                <a:spcPct val="0"/>
              </a:spcBef>
              <a:defRPr/>
            </a:pPr>
            <a:endParaRPr lang="en-GB" altLang="en-US"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3C1FA70-D65A-6AB1-3E24-EADB51956F63}"/>
              </a:ext>
            </a:extLst>
          </p:cNvPr>
          <p:cNvGrpSpPr/>
          <p:nvPr/>
        </p:nvGrpSpPr>
        <p:grpSpPr>
          <a:xfrm>
            <a:off x="-140365" y="547354"/>
            <a:ext cx="18558489" cy="3577010"/>
            <a:chOff x="-63413" y="-166140"/>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6E2BED19-E50F-8E8D-6ABA-5BAD917C8667}"/>
                </a:ext>
              </a:extLst>
            </p:cNvPr>
            <p:cNvSpPr/>
            <p:nvPr/>
          </p:nvSpPr>
          <p:spPr>
            <a:xfrm>
              <a:off x="-63413" y="-166140"/>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grpSp>
        <p:nvGrpSpPr>
          <p:cNvPr id="5123" name="Group 4">
            <a:extLst>
              <a:ext uri="{FF2B5EF4-FFF2-40B4-BE49-F238E27FC236}">
                <a16:creationId xmlns:a16="http://schemas.microsoft.com/office/drawing/2014/main" id="{894F35C6-1400-44F7-ACB7-5CA7B8B7991F}"/>
              </a:ext>
            </a:extLst>
          </p:cNvPr>
          <p:cNvGrpSpPr>
            <a:grpSpLocks/>
          </p:cNvGrpSpPr>
          <p:nvPr/>
        </p:nvGrpSpPr>
        <p:grpSpPr bwMode="auto">
          <a:xfrm>
            <a:off x="126500" y="508435"/>
            <a:ext cx="17870487" cy="4881129"/>
            <a:chOff x="-328751" y="-2284651"/>
            <a:chExt cx="23827327" cy="6509760"/>
          </a:xfrm>
        </p:grpSpPr>
        <p:sp>
          <p:nvSpPr>
            <p:cNvPr id="5141" name="TextBox 6">
              <a:extLst>
                <a:ext uri="{FF2B5EF4-FFF2-40B4-BE49-F238E27FC236}">
                  <a16:creationId xmlns:a16="http://schemas.microsoft.com/office/drawing/2014/main" id="{E1B58A75-8549-4263-B576-A432D6AEEF56}"/>
                </a:ext>
              </a:extLst>
            </p:cNvPr>
            <p:cNvSpPr txBox="1">
              <a:spLocks noChangeArrowheads="1"/>
            </p:cNvSpPr>
            <p:nvPr/>
          </p:nvSpPr>
          <p:spPr bwMode="auto">
            <a:xfrm>
              <a:off x="0" y="3664529"/>
              <a:ext cx="21337903" cy="5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63"/>
                </a:lnSpc>
                <a:spcBef>
                  <a:spcPct val="0"/>
                </a:spcBef>
                <a:buFontTx/>
                <a:buNone/>
              </a:pPr>
              <a:endParaRPr lang="en-US" altLang="en-US" sz="1800"/>
            </a:p>
          </p:txBody>
        </p:sp>
        <p:sp>
          <p:nvSpPr>
            <p:cNvPr id="5142" name="TextBox 7">
              <a:extLst>
                <a:ext uri="{FF2B5EF4-FFF2-40B4-BE49-F238E27FC236}">
                  <a16:creationId xmlns:a16="http://schemas.microsoft.com/office/drawing/2014/main" id="{A0C9F76D-BD9F-4F76-8AED-E82BB6EAB5D4}"/>
                </a:ext>
              </a:extLst>
            </p:cNvPr>
            <p:cNvSpPr txBox="1">
              <a:spLocks noChangeArrowheads="1"/>
            </p:cNvSpPr>
            <p:nvPr/>
          </p:nvSpPr>
          <p:spPr bwMode="auto">
            <a:xfrm>
              <a:off x="6" y="-66675"/>
              <a:ext cx="21213380" cy="64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113"/>
                </a:lnSpc>
                <a:spcBef>
                  <a:spcPct val="0"/>
                </a:spcBef>
                <a:buFontTx/>
                <a:buNone/>
              </a:pPr>
              <a:endParaRPr lang="en-US" altLang="en-US" sz="1800"/>
            </a:p>
          </p:txBody>
        </p:sp>
        <p:sp>
          <p:nvSpPr>
            <p:cNvPr id="5" name="TextBox 5">
              <a:extLst>
                <a:ext uri="{FF2B5EF4-FFF2-40B4-BE49-F238E27FC236}">
                  <a16:creationId xmlns:a16="http://schemas.microsoft.com/office/drawing/2014/main" id="{4CEF4CB6-22E7-434C-A324-85335ECC4768}"/>
                </a:ext>
              </a:extLst>
            </p:cNvPr>
            <p:cNvSpPr txBox="1"/>
            <p:nvPr/>
          </p:nvSpPr>
          <p:spPr>
            <a:xfrm>
              <a:off x="-328751" y="-2284651"/>
              <a:ext cx="23827327" cy="4887146"/>
            </a:xfrm>
            <a:prstGeom prst="rect">
              <a:avLst/>
            </a:prstGeom>
          </p:spPr>
          <p:txBody>
            <a:bodyPr lIns="0" tIns="0" rIns="0" bIns="0" anchor="t">
              <a:spAutoFit/>
            </a:bodyPr>
            <a:lstStyle/>
            <a:p>
              <a:pPr algn="ctr" eaLnBrk="1" fontAlgn="auto" hangingPunct="1">
                <a:lnSpc>
                  <a:spcPts val="14140"/>
                </a:lnSpc>
                <a:spcBef>
                  <a:spcPts val="0"/>
                </a:spcBef>
                <a:spcAft>
                  <a:spcPts val="0"/>
                </a:spcAft>
                <a:defRPr/>
              </a:pPr>
              <a:r>
                <a:rPr lang="en-US" sz="13000" spc="-492" err="1">
                  <a:solidFill>
                    <a:srgbClr val="383838"/>
                  </a:solidFill>
                  <a:latin typeface="Cabin Sketch"/>
                  <a:cs typeface="+mn-cs"/>
                </a:rPr>
                <a:t>Fibre</a:t>
              </a:r>
              <a:endParaRPr lang="en-US" sz="13000" spc="-492">
                <a:solidFill>
                  <a:srgbClr val="383838"/>
                </a:solidFill>
                <a:latin typeface="Cabin Sketch"/>
                <a:cs typeface="+mn-cs"/>
              </a:endParaRPr>
            </a:p>
            <a:p>
              <a:pPr algn="ctr">
                <a:lnSpc>
                  <a:spcPts val="14140"/>
                </a:lnSpc>
                <a:spcBef>
                  <a:spcPts val="0"/>
                </a:spcBef>
                <a:spcAft>
                  <a:spcPts val="0"/>
                </a:spcAft>
                <a:defRPr/>
              </a:pPr>
              <a:r>
                <a:rPr lang="en-US" sz="13000" spc="-492">
                  <a:solidFill>
                    <a:srgbClr val="383838"/>
                  </a:solidFill>
                  <a:latin typeface="Cabin Sketch"/>
                  <a:cs typeface="+mn-cs"/>
                </a:rPr>
                <a:t>MDT training Slides </a:t>
              </a:r>
            </a:p>
          </p:txBody>
        </p:sp>
      </p:grpSp>
      <p:pic>
        <p:nvPicPr>
          <p:cNvPr id="5124" name="Picture 9">
            <a:extLst>
              <a:ext uri="{FF2B5EF4-FFF2-40B4-BE49-F238E27FC236}">
                <a16:creationId xmlns:a16="http://schemas.microsoft.com/office/drawing/2014/main" id="{366F45EF-AC71-405F-8074-D88017A56539}"/>
              </a:ext>
            </a:extLst>
          </p:cNvPr>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a:extLst>
              <a:ext uri="{FF2B5EF4-FFF2-40B4-BE49-F238E27FC236}">
                <a16:creationId xmlns:a16="http://schemas.microsoft.com/office/drawing/2014/main" id="{84E8C3E5-87CE-44A6-95C1-C9535C6F41B1}"/>
              </a:ext>
            </a:extLst>
          </p:cNvPr>
          <p:cNvPicPr>
            <a:picLocks noChangeAspect="1"/>
          </p:cNvPicPr>
          <p:nvPr/>
        </p:nvPicPr>
        <p:blipFill>
          <a:blip r:embed="rId4">
            <a:extLst>
              <a:ext uri="{28A0092B-C50C-407E-A947-70E740481C1C}">
                <a14:useLocalDpi xmlns:a14="http://schemas.microsoft.com/office/drawing/2010/main" val="0"/>
              </a:ext>
            </a:extLst>
          </a:blip>
          <a:srcRect l="50000" t="36925" b="1363"/>
          <a:stretch>
            <a:fillRect/>
          </a:stretch>
        </p:blipFill>
        <p:spPr bwMode="auto">
          <a:xfrm>
            <a:off x="0" y="0"/>
            <a:ext cx="14541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a:extLst>
              <a:ext uri="{FF2B5EF4-FFF2-40B4-BE49-F238E27FC236}">
                <a16:creationId xmlns:a16="http://schemas.microsoft.com/office/drawing/2014/main" id="{607178CE-150C-46E0-9077-3827A77E9A96}"/>
              </a:ext>
            </a:extLst>
          </p:cNvPr>
          <p:cNvPicPr>
            <a:picLocks noChangeAspect="1"/>
          </p:cNvPicPr>
          <p:nvPr/>
        </p:nvPicPr>
        <p:blipFill>
          <a:blip r:embed="rId5">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a:extLst>
              <a:ext uri="{FF2B5EF4-FFF2-40B4-BE49-F238E27FC236}">
                <a16:creationId xmlns:a16="http://schemas.microsoft.com/office/drawing/2014/main" id="{13F954F9-5243-45C5-8399-33664281EE8F}"/>
              </a:ext>
            </a:extLst>
          </p:cNvPr>
          <p:cNvPicPr>
            <a:picLocks noChangeAspect="1"/>
          </p:cNvPicPr>
          <p:nvPr/>
        </p:nvPicPr>
        <p:blipFill>
          <a:blip r:embed="rId6">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a:extLst>
              <a:ext uri="{FF2B5EF4-FFF2-40B4-BE49-F238E27FC236}">
                <a16:creationId xmlns:a16="http://schemas.microsoft.com/office/drawing/2014/main" id="{C33B349F-C0C7-400E-84F0-8BC172F6B5DF}"/>
              </a:ext>
            </a:extLst>
          </p:cNvPr>
          <p:cNvPicPr>
            <a:picLocks noChangeAspect="1"/>
          </p:cNvPicPr>
          <p:nvPr/>
        </p:nvPicPr>
        <p:blipFill>
          <a:blip r:embed="rId7">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4">
            <a:extLst>
              <a:ext uri="{FF2B5EF4-FFF2-40B4-BE49-F238E27FC236}">
                <a16:creationId xmlns:a16="http://schemas.microsoft.com/office/drawing/2014/main" id="{358550FD-C207-482A-9D73-67202154497B}"/>
              </a:ext>
            </a:extLst>
          </p:cNvPr>
          <p:cNvPicPr>
            <a:picLocks noChangeAspect="1"/>
          </p:cNvPicPr>
          <p:nvPr/>
        </p:nvPicPr>
        <p:blipFill>
          <a:blip r:embed="rId8">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5">
            <a:extLst>
              <a:ext uri="{FF2B5EF4-FFF2-40B4-BE49-F238E27FC236}">
                <a16:creationId xmlns:a16="http://schemas.microsoft.com/office/drawing/2014/main" id="{3398FFEB-3423-4E6B-876B-B74B944D5073}"/>
              </a:ext>
            </a:extLst>
          </p:cNvPr>
          <p:cNvPicPr>
            <a:picLocks noChangeAspect="1"/>
          </p:cNvPicPr>
          <p:nvPr/>
        </p:nvPicPr>
        <p:blipFill>
          <a:blip r:embed="rId9">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6">
            <a:extLst>
              <a:ext uri="{FF2B5EF4-FFF2-40B4-BE49-F238E27FC236}">
                <a16:creationId xmlns:a16="http://schemas.microsoft.com/office/drawing/2014/main" id="{B5BEF8F8-3303-4E62-8FDE-BE5D64F01F18}"/>
              </a:ext>
            </a:extLst>
          </p:cNvPr>
          <p:cNvPicPr>
            <a:picLocks noChangeAspect="1"/>
          </p:cNvPicPr>
          <p:nvPr/>
        </p:nvPicPr>
        <p:blipFill>
          <a:blip r:embed="rId10">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8">
            <a:extLst>
              <a:ext uri="{FF2B5EF4-FFF2-40B4-BE49-F238E27FC236}">
                <a16:creationId xmlns:a16="http://schemas.microsoft.com/office/drawing/2014/main" id="{92217609-4455-4168-B35B-406E3BD0FDFF}"/>
              </a:ext>
            </a:extLst>
          </p:cNvPr>
          <p:cNvPicPr>
            <a:picLocks noChangeAspect="1"/>
          </p:cNvPicPr>
          <p:nvPr/>
        </p:nvPicPr>
        <p:blipFill>
          <a:blip r:embed="rId5">
            <a:extLst>
              <a:ext uri="{28A0092B-C50C-407E-A947-70E740481C1C}">
                <a14:useLocalDpi xmlns:a14="http://schemas.microsoft.com/office/drawing/2010/main" val="0"/>
              </a:ext>
            </a:extLst>
          </a:blip>
          <a:srcRect t="35880"/>
          <a:stretch>
            <a:fillRect/>
          </a:stretch>
        </p:blipFill>
        <p:spPr bwMode="auto">
          <a:xfrm>
            <a:off x="1454150" y="0"/>
            <a:ext cx="2800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9">
            <a:extLst>
              <a:ext uri="{FF2B5EF4-FFF2-40B4-BE49-F238E27FC236}">
                <a16:creationId xmlns:a16="http://schemas.microsoft.com/office/drawing/2014/main" id="{B7AD4826-246B-43BB-803E-A97AAE7C6716}"/>
              </a:ext>
            </a:extLst>
          </p:cNvPr>
          <p:cNvPicPr>
            <a:picLocks noChangeAspect="1"/>
          </p:cNvPicPr>
          <p:nvPr/>
        </p:nvPicPr>
        <p:blipFill>
          <a:blip r:embed="rId6">
            <a:extLst>
              <a:ext uri="{28A0092B-C50C-407E-A947-70E740481C1C}">
                <a14:useLocalDpi xmlns:a14="http://schemas.microsoft.com/office/drawing/2010/main" val="0"/>
              </a:ext>
            </a:extLst>
          </a:blip>
          <a:srcRect t="33670"/>
          <a:stretch>
            <a:fillRect/>
          </a:stretch>
        </p:blipFill>
        <p:spPr bwMode="auto">
          <a:xfrm>
            <a:off x="4254500" y="0"/>
            <a:ext cx="27670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0">
            <a:extLst>
              <a:ext uri="{FF2B5EF4-FFF2-40B4-BE49-F238E27FC236}">
                <a16:creationId xmlns:a16="http://schemas.microsoft.com/office/drawing/2014/main" id="{CC7C07A9-1CCE-479F-8A88-34C544EE2185}"/>
              </a:ext>
            </a:extLst>
          </p:cNvPr>
          <p:cNvPicPr>
            <a:picLocks noChangeAspect="1"/>
          </p:cNvPicPr>
          <p:nvPr/>
        </p:nvPicPr>
        <p:blipFill>
          <a:blip r:embed="rId7">
            <a:extLst>
              <a:ext uri="{28A0092B-C50C-407E-A947-70E740481C1C}">
                <a14:useLocalDpi xmlns:a14="http://schemas.microsoft.com/office/drawing/2010/main" val="0"/>
              </a:ext>
            </a:extLst>
          </a:blip>
          <a:srcRect t="33380"/>
          <a:stretch>
            <a:fillRect/>
          </a:stretch>
        </p:blipFill>
        <p:spPr bwMode="auto">
          <a:xfrm>
            <a:off x="7021513" y="0"/>
            <a:ext cx="27543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1">
            <a:extLst>
              <a:ext uri="{FF2B5EF4-FFF2-40B4-BE49-F238E27FC236}">
                <a16:creationId xmlns:a16="http://schemas.microsoft.com/office/drawing/2014/main" id="{60508A93-8EE1-405D-9BE9-64D6DE5D4A24}"/>
              </a:ext>
            </a:extLst>
          </p:cNvPr>
          <p:cNvPicPr>
            <a:picLocks noChangeAspect="1"/>
          </p:cNvPicPr>
          <p:nvPr/>
        </p:nvPicPr>
        <p:blipFill>
          <a:blip r:embed="rId8">
            <a:extLst>
              <a:ext uri="{28A0092B-C50C-407E-A947-70E740481C1C}">
                <a14:useLocalDpi xmlns:a14="http://schemas.microsoft.com/office/drawing/2010/main" val="0"/>
              </a:ext>
            </a:extLst>
          </a:blip>
          <a:srcRect t="33914"/>
          <a:stretch>
            <a:fillRect/>
          </a:stretch>
        </p:blipFill>
        <p:spPr bwMode="auto">
          <a:xfrm>
            <a:off x="9775825" y="0"/>
            <a:ext cx="28082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2">
            <a:extLst>
              <a:ext uri="{FF2B5EF4-FFF2-40B4-BE49-F238E27FC236}">
                <a16:creationId xmlns:a16="http://schemas.microsoft.com/office/drawing/2014/main" id="{D977ED71-BA5E-47D7-964E-3949F892204D}"/>
              </a:ext>
            </a:extLst>
          </p:cNvPr>
          <p:cNvPicPr>
            <a:picLocks noChangeAspect="1"/>
          </p:cNvPicPr>
          <p:nvPr/>
        </p:nvPicPr>
        <p:blipFill>
          <a:blip r:embed="rId9">
            <a:extLst>
              <a:ext uri="{28A0092B-C50C-407E-A947-70E740481C1C}">
                <a14:useLocalDpi xmlns:a14="http://schemas.microsoft.com/office/drawing/2010/main" val="0"/>
              </a:ext>
            </a:extLst>
          </a:blip>
          <a:srcRect t="31969"/>
          <a:stretch>
            <a:fillRect/>
          </a:stretch>
        </p:blipFill>
        <p:spPr bwMode="auto">
          <a:xfrm>
            <a:off x="12584113" y="0"/>
            <a:ext cx="2876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3">
            <a:extLst>
              <a:ext uri="{FF2B5EF4-FFF2-40B4-BE49-F238E27FC236}">
                <a16:creationId xmlns:a16="http://schemas.microsoft.com/office/drawing/2014/main" id="{5BB45461-E273-40EC-B968-0D25C88656AF}"/>
              </a:ext>
            </a:extLst>
          </p:cNvPr>
          <p:cNvPicPr>
            <a:picLocks noChangeAspect="1"/>
          </p:cNvPicPr>
          <p:nvPr/>
        </p:nvPicPr>
        <p:blipFill>
          <a:blip r:embed="rId10">
            <a:extLst>
              <a:ext uri="{28A0092B-C50C-407E-A947-70E740481C1C}">
                <a14:useLocalDpi xmlns:a14="http://schemas.microsoft.com/office/drawing/2010/main" val="0"/>
              </a:ext>
            </a:extLst>
          </a:blip>
          <a:srcRect t="28848"/>
          <a:stretch>
            <a:fillRect/>
          </a:stretch>
        </p:blipFill>
        <p:spPr bwMode="auto">
          <a:xfrm>
            <a:off x="15460663" y="0"/>
            <a:ext cx="28273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Content Placeholder 3">
            <a:extLst>
              <a:ext uri="{FF2B5EF4-FFF2-40B4-BE49-F238E27FC236}">
                <a16:creationId xmlns:a16="http://schemas.microsoft.com/office/drawing/2014/main" id="{167BB7FF-EBCD-4A33-AF60-51BE6610F67D}"/>
              </a:ext>
            </a:extLst>
          </p:cNvPr>
          <p:cNvSpPr>
            <a:spLocks noGrp="1"/>
          </p:cNvSpPr>
          <p:nvPr>
            <p:ph idx="1"/>
          </p:nvPr>
        </p:nvSpPr>
        <p:spPr>
          <a:xfrm>
            <a:off x="1981200" y="4352925"/>
            <a:ext cx="10520363" cy="5676900"/>
          </a:xfrm>
        </p:spPr>
        <p:txBody>
          <a:bodyPr/>
          <a:lstStyle/>
          <a:p>
            <a:r>
              <a:rPr lang="en-GB" altLang="en-US"/>
              <a:t>What is Dietary Fibre</a:t>
            </a:r>
          </a:p>
          <a:p>
            <a:r>
              <a:rPr lang="en-GB" altLang="en-US"/>
              <a:t>Why is Fibre important</a:t>
            </a:r>
          </a:p>
          <a:p>
            <a:r>
              <a:rPr lang="en-GB" altLang="en-US"/>
              <a:t>How much Fibre do we need</a:t>
            </a:r>
          </a:p>
          <a:p>
            <a:r>
              <a:rPr lang="en-GB" altLang="en-US"/>
              <a:t>How much Fibre do we eat</a:t>
            </a:r>
          </a:p>
          <a:p>
            <a:r>
              <a:rPr lang="en-GB" altLang="en-US"/>
              <a:t>How to identify a high fibre food</a:t>
            </a:r>
          </a:p>
          <a:p>
            <a:r>
              <a:rPr lang="en-GB" altLang="en-US"/>
              <a:t>Which foods are high in fibre</a:t>
            </a:r>
          </a:p>
          <a:p>
            <a:r>
              <a:rPr lang="en-GB" altLang="en-US"/>
              <a:t>Establishing a regular fibre intake and suggested meals</a:t>
            </a:r>
          </a:p>
          <a:p>
            <a:r>
              <a:rPr lang="en-GB" altLang="en-US"/>
              <a:t>Resources</a:t>
            </a:r>
          </a:p>
          <a:p>
            <a:r>
              <a:rPr lang="en-GB" altLang="en-US"/>
              <a:t>References</a:t>
            </a:r>
          </a:p>
        </p:txBody>
      </p:sp>
      <p:pic>
        <p:nvPicPr>
          <p:cNvPr id="5139" name="Picture 2" descr="See the source image">
            <a:extLst>
              <a:ext uri="{FF2B5EF4-FFF2-40B4-BE49-F238E27FC236}">
                <a16:creationId xmlns:a16="http://schemas.microsoft.com/office/drawing/2014/main" id="{A990035D-DDA0-4903-B916-22AF6D0C0D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53925" y="4618038"/>
            <a:ext cx="5721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3C1FA70-D65A-6AB1-3E24-EADB51956F63}"/>
              </a:ext>
            </a:extLst>
          </p:cNvPr>
          <p:cNvGrpSpPr/>
          <p:nvPr/>
        </p:nvGrpSpPr>
        <p:grpSpPr>
          <a:xfrm>
            <a:off x="-140365" y="547354"/>
            <a:ext cx="18558489" cy="3577010"/>
            <a:chOff x="-63413" y="-166140"/>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6E2BED19-E50F-8E8D-6ABA-5BAD917C8667}"/>
                </a:ext>
              </a:extLst>
            </p:cNvPr>
            <p:cNvSpPr/>
            <p:nvPr/>
          </p:nvSpPr>
          <p:spPr>
            <a:xfrm>
              <a:off x="-63413" y="-166140"/>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grpSp>
        <p:nvGrpSpPr>
          <p:cNvPr id="5123" name="Group 4">
            <a:extLst>
              <a:ext uri="{FF2B5EF4-FFF2-40B4-BE49-F238E27FC236}">
                <a16:creationId xmlns:a16="http://schemas.microsoft.com/office/drawing/2014/main" id="{894F35C6-1400-44F7-ACB7-5CA7B8B7991F}"/>
              </a:ext>
            </a:extLst>
          </p:cNvPr>
          <p:cNvGrpSpPr>
            <a:grpSpLocks/>
          </p:cNvGrpSpPr>
          <p:nvPr/>
        </p:nvGrpSpPr>
        <p:grpSpPr bwMode="auto">
          <a:xfrm>
            <a:off x="126500" y="508435"/>
            <a:ext cx="17870487" cy="4881129"/>
            <a:chOff x="-328751" y="-2284651"/>
            <a:chExt cx="23827327" cy="6509760"/>
          </a:xfrm>
        </p:grpSpPr>
        <p:sp>
          <p:nvSpPr>
            <p:cNvPr id="5141" name="TextBox 6">
              <a:extLst>
                <a:ext uri="{FF2B5EF4-FFF2-40B4-BE49-F238E27FC236}">
                  <a16:creationId xmlns:a16="http://schemas.microsoft.com/office/drawing/2014/main" id="{E1B58A75-8549-4263-B576-A432D6AEEF56}"/>
                </a:ext>
              </a:extLst>
            </p:cNvPr>
            <p:cNvSpPr txBox="1">
              <a:spLocks noChangeArrowheads="1"/>
            </p:cNvSpPr>
            <p:nvPr/>
          </p:nvSpPr>
          <p:spPr bwMode="auto">
            <a:xfrm>
              <a:off x="0" y="3664529"/>
              <a:ext cx="21337903" cy="5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63"/>
                </a:lnSpc>
                <a:spcBef>
                  <a:spcPct val="0"/>
                </a:spcBef>
                <a:buFontTx/>
                <a:buNone/>
              </a:pPr>
              <a:endParaRPr lang="en-US" altLang="en-US" sz="1800"/>
            </a:p>
          </p:txBody>
        </p:sp>
        <p:sp>
          <p:nvSpPr>
            <p:cNvPr id="5142" name="TextBox 7">
              <a:extLst>
                <a:ext uri="{FF2B5EF4-FFF2-40B4-BE49-F238E27FC236}">
                  <a16:creationId xmlns:a16="http://schemas.microsoft.com/office/drawing/2014/main" id="{A0C9F76D-BD9F-4F76-8AED-E82BB6EAB5D4}"/>
                </a:ext>
              </a:extLst>
            </p:cNvPr>
            <p:cNvSpPr txBox="1">
              <a:spLocks noChangeArrowheads="1"/>
            </p:cNvSpPr>
            <p:nvPr/>
          </p:nvSpPr>
          <p:spPr bwMode="auto">
            <a:xfrm>
              <a:off x="6" y="-66675"/>
              <a:ext cx="21213380" cy="64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113"/>
                </a:lnSpc>
                <a:spcBef>
                  <a:spcPct val="0"/>
                </a:spcBef>
                <a:buFontTx/>
                <a:buNone/>
              </a:pPr>
              <a:endParaRPr lang="en-US" altLang="en-US" sz="1800"/>
            </a:p>
          </p:txBody>
        </p:sp>
        <p:sp>
          <p:nvSpPr>
            <p:cNvPr id="5" name="TextBox 5">
              <a:extLst>
                <a:ext uri="{FF2B5EF4-FFF2-40B4-BE49-F238E27FC236}">
                  <a16:creationId xmlns:a16="http://schemas.microsoft.com/office/drawing/2014/main" id="{4CEF4CB6-22E7-434C-A324-85335ECC4768}"/>
                </a:ext>
              </a:extLst>
            </p:cNvPr>
            <p:cNvSpPr txBox="1"/>
            <p:nvPr/>
          </p:nvSpPr>
          <p:spPr>
            <a:xfrm>
              <a:off x="-328751" y="-2284651"/>
              <a:ext cx="23827327" cy="4887146"/>
            </a:xfrm>
            <a:prstGeom prst="rect">
              <a:avLst/>
            </a:prstGeom>
          </p:spPr>
          <p:txBody>
            <a:bodyPr lIns="0" tIns="0" rIns="0" bIns="0" anchor="t">
              <a:spAutoFit/>
            </a:bodyPr>
            <a:lstStyle/>
            <a:p>
              <a:pPr algn="ctr" eaLnBrk="1" fontAlgn="auto" hangingPunct="1">
                <a:lnSpc>
                  <a:spcPts val="14140"/>
                </a:lnSpc>
                <a:spcBef>
                  <a:spcPts val="0"/>
                </a:spcBef>
                <a:spcAft>
                  <a:spcPts val="0"/>
                </a:spcAft>
                <a:defRPr/>
              </a:pPr>
              <a:r>
                <a:rPr lang="en-US" sz="13000" spc="-492" err="1">
                  <a:solidFill>
                    <a:srgbClr val="383838"/>
                  </a:solidFill>
                  <a:latin typeface="Cabin Sketch"/>
                  <a:cs typeface="+mn-cs"/>
                </a:rPr>
                <a:t>Fibre</a:t>
              </a:r>
              <a:endParaRPr lang="en-US" sz="13000" spc="-492">
                <a:solidFill>
                  <a:srgbClr val="383838"/>
                </a:solidFill>
                <a:latin typeface="Cabin Sketch"/>
                <a:cs typeface="+mn-cs"/>
              </a:endParaRPr>
            </a:p>
            <a:p>
              <a:pPr algn="ctr">
                <a:lnSpc>
                  <a:spcPts val="14140"/>
                </a:lnSpc>
                <a:spcBef>
                  <a:spcPts val="0"/>
                </a:spcBef>
                <a:spcAft>
                  <a:spcPts val="0"/>
                </a:spcAft>
                <a:defRPr/>
              </a:pPr>
              <a:r>
                <a:rPr lang="en-US" sz="13000" spc="-492">
                  <a:solidFill>
                    <a:srgbClr val="383838"/>
                  </a:solidFill>
                  <a:latin typeface="Cabin Sketch"/>
                  <a:cs typeface="+mn-cs"/>
                </a:rPr>
                <a:t>MDT training Slides </a:t>
              </a:r>
            </a:p>
          </p:txBody>
        </p:sp>
      </p:grpSp>
      <p:pic>
        <p:nvPicPr>
          <p:cNvPr id="5124" name="Picture 9">
            <a:extLst>
              <a:ext uri="{FF2B5EF4-FFF2-40B4-BE49-F238E27FC236}">
                <a16:creationId xmlns:a16="http://schemas.microsoft.com/office/drawing/2014/main" id="{366F45EF-AC71-405F-8074-D88017A56539}"/>
              </a:ext>
            </a:extLst>
          </p:cNvPr>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a:extLst>
              <a:ext uri="{FF2B5EF4-FFF2-40B4-BE49-F238E27FC236}">
                <a16:creationId xmlns:a16="http://schemas.microsoft.com/office/drawing/2014/main" id="{84E8C3E5-87CE-44A6-95C1-C9535C6F41B1}"/>
              </a:ext>
            </a:extLst>
          </p:cNvPr>
          <p:cNvPicPr>
            <a:picLocks noChangeAspect="1"/>
          </p:cNvPicPr>
          <p:nvPr/>
        </p:nvPicPr>
        <p:blipFill>
          <a:blip r:embed="rId4">
            <a:extLst>
              <a:ext uri="{28A0092B-C50C-407E-A947-70E740481C1C}">
                <a14:useLocalDpi xmlns:a14="http://schemas.microsoft.com/office/drawing/2010/main" val="0"/>
              </a:ext>
            </a:extLst>
          </a:blip>
          <a:srcRect l="50000" t="36925" b="1363"/>
          <a:stretch>
            <a:fillRect/>
          </a:stretch>
        </p:blipFill>
        <p:spPr bwMode="auto">
          <a:xfrm>
            <a:off x="0" y="0"/>
            <a:ext cx="14541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a:extLst>
              <a:ext uri="{FF2B5EF4-FFF2-40B4-BE49-F238E27FC236}">
                <a16:creationId xmlns:a16="http://schemas.microsoft.com/office/drawing/2014/main" id="{607178CE-150C-46E0-9077-3827A77E9A96}"/>
              </a:ext>
            </a:extLst>
          </p:cNvPr>
          <p:cNvPicPr>
            <a:picLocks noChangeAspect="1"/>
          </p:cNvPicPr>
          <p:nvPr/>
        </p:nvPicPr>
        <p:blipFill>
          <a:blip r:embed="rId5">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a:extLst>
              <a:ext uri="{FF2B5EF4-FFF2-40B4-BE49-F238E27FC236}">
                <a16:creationId xmlns:a16="http://schemas.microsoft.com/office/drawing/2014/main" id="{13F954F9-5243-45C5-8399-33664281EE8F}"/>
              </a:ext>
            </a:extLst>
          </p:cNvPr>
          <p:cNvPicPr>
            <a:picLocks noChangeAspect="1"/>
          </p:cNvPicPr>
          <p:nvPr/>
        </p:nvPicPr>
        <p:blipFill>
          <a:blip r:embed="rId6">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a:extLst>
              <a:ext uri="{FF2B5EF4-FFF2-40B4-BE49-F238E27FC236}">
                <a16:creationId xmlns:a16="http://schemas.microsoft.com/office/drawing/2014/main" id="{C33B349F-C0C7-400E-84F0-8BC172F6B5DF}"/>
              </a:ext>
            </a:extLst>
          </p:cNvPr>
          <p:cNvPicPr>
            <a:picLocks noChangeAspect="1"/>
          </p:cNvPicPr>
          <p:nvPr/>
        </p:nvPicPr>
        <p:blipFill>
          <a:blip r:embed="rId7">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4">
            <a:extLst>
              <a:ext uri="{FF2B5EF4-FFF2-40B4-BE49-F238E27FC236}">
                <a16:creationId xmlns:a16="http://schemas.microsoft.com/office/drawing/2014/main" id="{358550FD-C207-482A-9D73-67202154497B}"/>
              </a:ext>
            </a:extLst>
          </p:cNvPr>
          <p:cNvPicPr>
            <a:picLocks noChangeAspect="1"/>
          </p:cNvPicPr>
          <p:nvPr/>
        </p:nvPicPr>
        <p:blipFill>
          <a:blip r:embed="rId8">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5">
            <a:extLst>
              <a:ext uri="{FF2B5EF4-FFF2-40B4-BE49-F238E27FC236}">
                <a16:creationId xmlns:a16="http://schemas.microsoft.com/office/drawing/2014/main" id="{3398FFEB-3423-4E6B-876B-B74B944D5073}"/>
              </a:ext>
            </a:extLst>
          </p:cNvPr>
          <p:cNvPicPr>
            <a:picLocks noChangeAspect="1"/>
          </p:cNvPicPr>
          <p:nvPr/>
        </p:nvPicPr>
        <p:blipFill>
          <a:blip r:embed="rId9">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6">
            <a:extLst>
              <a:ext uri="{FF2B5EF4-FFF2-40B4-BE49-F238E27FC236}">
                <a16:creationId xmlns:a16="http://schemas.microsoft.com/office/drawing/2014/main" id="{B5BEF8F8-3303-4E62-8FDE-BE5D64F01F18}"/>
              </a:ext>
            </a:extLst>
          </p:cNvPr>
          <p:cNvPicPr>
            <a:picLocks noChangeAspect="1"/>
          </p:cNvPicPr>
          <p:nvPr/>
        </p:nvPicPr>
        <p:blipFill>
          <a:blip r:embed="rId10">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8">
            <a:extLst>
              <a:ext uri="{FF2B5EF4-FFF2-40B4-BE49-F238E27FC236}">
                <a16:creationId xmlns:a16="http://schemas.microsoft.com/office/drawing/2014/main" id="{92217609-4455-4168-B35B-406E3BD0FDFF}"/>
              </a:ext>
            </a:extLst>
          </p:cNvPr>
          <p:cNvPicPr>
            <a:picLocks noChangeAspect="1"/>
          </p:cNvPicPr>
          <p:nvPr/>
        </p:nvPicPr>
        <p:blipFill>
          <a:blip r:embed="rId5">
            <a:extLst>
              <a:ext uri="{28A0092B-C50C-407E-A947-70E740481C1C}">
                <a14:useLocalDpi xmlns:a14="http://schemas.microsoft.com/office/drawing/2010/main" val="0"/>
              </a:ext>
            </a:extLst>
          </a:blip>
          <a:srcRect t="35880"/>
          <a:stretch>
            <a:fillRect/>
          </a:stretch>
        </p:blipFill>
        <p:spPr bwMode="auto">
          <a:xfrm>
            <a:off x="1454150" y="0"/>
            <a:ext cx="2800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9">
            <a:extLst>
              <a:ext uri="{FF2B5EF4-FFF2-40B4-BE49-F238E27FC236}">
                <a16:creationId xmlns:a16="http://schemas.microsoft.com/office/drawing/2014/main" id="{B7AD4826-246B-43BB-803E-A97AAE7C6716}"/>
              </a:ext>
            </a:extLst>
          </p:cNvPr>
          <p:cNvPicPr>
            <a:picLocks noChangeAspect="1"/>
          </p:cNvPicPr>
          <p:nvPr/>
        </p:nvPicPr>
        <p:blipFill>
          <a:blip r:embed="rId6">
            <a:extLst>
              <a:ext uri="{28A0092B-C50C-407E-A947-70E740481C1C}">
                <a14:useLocalDpi xmlns:a14="http://schemas.microsoft.com/office/drawing/2010/main" val="0"/>
              </a:ext>
            </a:extLst>
          </a:blip>
          <a:srcRect t="33670"/>
          <a:stretch>
            <a:fillRect/>
          </a:stretch>
        </p:blipFill>
        <p:spPr bwMode="auto">
          <a:xfrm>
            <a:off x="4254500" y="0"/>
            <a:ext cx="27670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0">
            <a:extLst>
              <a:ext uri="{FF2B5EF4-FFF2-40B4-BE49-F238E27FC236}">
                <a16:creationId xmlns:a16="http://schemas.microsoft.com/office/drawing/2014/main" id="{CC7C07A9-1CCE-479F-8A88-34C544EE2185}"/>
              </a:ext>
            </a:extLst>
          </p:cNvPr>
          <p:cNvPicPr>
            <a:picLocks noChangeAspect="1"/>
          </p:cNvPicPr>
          <p:nvPr/>
        </p:nvPicPr>
        <p:blipFill>
          <a:blip r:embed="rId7">
            <a:extLst>
              <a:ext uri="{28A0092B-C50C-407E-A947-70E740481C1C}">
                <a14:useLocalDpi xmlns:a14="http://schemas.microsoft.com/office/drawing/2010/main" val="0"/>
              </a:ext>
            </a:extLst>
          </a:blip>
          <a:srcRect t="33380"/>
          <a:stretch>
            <a:fillRect/>
          </a:stretch>
        </p:blipFill>
        <p:spPr bwMode="auto">
          <a:xfrm>
            <a:off x="7021513" y="0"/>
            <a:ext cx="27543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1">
            <a:extLst>
              <a:ext uri="{FF2B5EF4-FFF2-40B4-BE49-F238E27FC236}">
                <a16:creationId xmlns:a16="http://schemas.microsoft.com/office/drawing/2014/main" id="{60508A93-8EE1-405D-9BE9-64D6DE5D4A24}"/>
              </a:ext>
            </a:extLst>
          </p:cNvPr>
          <p:cNvPicPr>
            <a:picLocks noChangeAspect="1"/>
          </p:cNvPicPr>
          <p:nvPr/>
        </p:nvPicPr>
        <p:blipFill>
          <a:blip r:embed="rId8">
            <a:extLst>
              <a:ext uri="{28A0092B-C50C-407E-A947-70E740481C1C}">
                <a14:useLocalDpi xmlns:a14="http://schemas.microsoft.com/office/drawing/2010/main" val="0"/>
              </a:ext>
            </a:extLst>
          </a:blip>
          <a:srcRect t="33914"/>
          <a:stretch>
            <a:fillRect/>
          </a:stretch>
        </p:blipFill>
        <p:spPr bwMode="auto">
          <a:xfrm>
            <a:off x="9775825" y="0"/>
            <a:ext cx="28082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2">
            <a:extLst>
              <a:ext uri="{FF2B5EF4-FFF2-40B4-BE49-F238E27FC236}">
                <a16:creationId xmlns:a16="http://schemas.microsoft.com/office/drawing/2014/main" id="{D977ED71-BA5E-47D7-964E-3949F892204D}"/>
              </a:ext>
            </a:extLst>
          </p:cNvPr>
          <p:cNvPicPr>
            <a:picLocks noChangeAspect="1"/>
          </p:cNvPicPr>
          <p:nvPr/>
        </p:nvPicPr>
        <p:blipFill>
          <a:blip r:embed="rId9">
            <a:extLst>
              <a:ext uri="{28A0092B-C50C-407E-A947-70E740481C1C}">
                <a14:useLocalDpi xmlns:a14="http://schemas.microsoft.com/office/drawing/2010/main" val="0"/>
              </a:ext>
            </a:extLst>
          </a:blip>
          <a:srcRect t="31969"/>
          <a:stretch>
            <a:fillRect/>
          </a:stretch>
        </p:blipFill>
        <p:spPr bwMode="auto">
          <a:xfrm>
            <a:off x="12584113" y="0"/>
            <a:ext cx="2876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3">
            <a:extLst>
              <a:ext uri="{FF2B5EF4-FFF2-40B4-BE49-F238E27FC236}">
                <a16:creationId xmlns:a16="http://schemas.microsoft.com/office/drawing/2014/main" id="{5BB45461-E273-40EC-B968-0D25C88656AF}"/>
              </a:ext>
            </a:extLst>
          </p:cNvPr>
          <p:cNvPicPr>
            <a:picLocks noChangeAspect="1"/>
          </p:cNvPicPr>
          <p:nvPr/>
        </p:nvPicPr>
        <p:blipFill>
          <a:blip r:embed="rId10">
            <a:extLst>
              <a:ext uri="{28A0092B-C50C-407E-A947-70E740481C1C}">
                <a14:useLocalDpi xmlns:a14="http://schemas.microsoft.com/office/drawing/2010/main" val="0"/>
              </a:ext>
            </a:extLst>
          </a:blip>
          <a:srcRect t="28848"/>
          <a:stretch>
            <a:fillRect/>
          </a:stretch>
        </p:blipFill>
        <p:spPr bwMode="auto">
          <a:xfrm>
            <a:off x="15460663" y="0"/>
            <a:ext cx="28273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Content Placeholder 3">
            <a:extLst>
              <a:ext uri="{FF2B5EF4-FFF2-40B4-BE49-F238E27FC236}">
                <a16:creationId xmlns:a16="http://schemas.microsoft.com/office/drawing/2014/main" id="{167BB7FF-EBCD-4A33-AF60-51BE6610F67D}"/>
              </a:ext>
            </a:extLst>
          </p:cNvPr>
          <p:cNvSpPr>
            <a:spLocks noGrp="1"/>
          </p:cNvSpPr>
          <p:nvPr>
            <p:ph idx="1"/>
          </p:nvPr>
        </p:nvSpPr>
        <p:spPr>
          <a:xfrm>
            <a:off x="1981200" y="4352925"/>
            <a:ext cx="10520363" cy="5676900"/>
          </a:xfrm>
        </p:spPr>
        <p:txBody>
          <a:bodyPr/>
          <a:lstStyle/>
          <a:p>
            <a:r>
              <a:rPr lang="en-GB" dirty="0">
                <a:ea typeface="+mn-lt"/>
                <a:cs typeface="+mn-lt"/>
              </a:rPr>
              <a:t>How much do you know about Fibre Quiz: </a:t>
            </a:r>
          </a:p>
          <a:p>
            <a:pPr marL="0" indent="0">
              <a:buNone/>
            </a:pPr>
            <a:r>
              <a:rPr lang="en-GB" dirty="0">
                <a:ea typeface="+mn-lt"/>
                <a:cs typeface="+mn-lt"/>
                <a:hlinkClick r:id="rId11"/>
              </a:rPr>
              <a:t>https://www.bhf.org.uk/informationsupport/heart-matters-magazine/nutrition/fibre/fibre-quiz</a:t>
            </a:r>
            <a:endParaRPr lang="en-US">
              <a:ea typeface="+mn-lt"/>
              <a:cs typeface="+mn-lt"/>
            </a:endParaRPr>
          </a:p>
          <a:p>
            <a:pPr marL="0" indent="0">
              <a:buNone/>
            </a:pPr>
            <a:endParaRPr lang="en-GB" dirty="0">
              <a:cs typeface="Calibri"/>
            </a:endParaRPr>
          </a:p>
        </p:txBody>
      </p:sp>
      <p:pic>
        <p:nvPicPr>
          <p:cNvPr id="5139" name="Picture 2" descr="See the source image">
            <a:extLst>
              <a:ext uri="{FF2B5EF4-FFF2-40B4-BE49-F238E27FC236}">
                <a16:creationId xmlns:a16="http://schemas.microsoft.com/office/drawing/2014/main" id="{A990035D-DDA0-4903-B916-22AF6D0C0D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53925" y="4618038"/>
            <a:ext cx="5721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60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4">
            <a:extLst>
              <a:ext uri="{FF2B5EF4-FFF2-40B4-BE49-F238E27FC236}">
                <a16:creationId xmlns:a16="http://schemas.microsoft.com/office/drawing/2014/main" id="{CAB04C3A-6715-4864-B4DA-093DDE5A8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8125" y="6856887"/>
            <a:ext cx="298132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4">
            <a:extLst>
              <a:ext uri="{FF2B5EF4-FFF2-40B4-BE49-F238E27FC236}">
                <a16:creationId xmlns:a16="http://schemas.microsoft.com/office/drawing/2014/main" id="{FB690B34-15F2-476E-8819-329460DD0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456" y="8449363"/>
            <a:ext cx="33337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a:extLst>
              <a:ext uri="{FF2B5EF4-FFF2-40B4-BE49-F238E27FC236}">
                <a16:creationId xmlns:a16="http://schemas.microsoft.com/office/drawing/2014/main" id="{0BA47DE5-C6B2-496E-ACFE-5D44C551EA04}"/>
              </a:ext>
            </a:extLst>
          </p:cNvPr>
          <p:cNvGrpSpPr/>
          <p:nvPr/>
        </p:nvGrpSpPr>
        <p:grpSpPr>
          <a:xfrm>
            <a:off x="0" y="427037"/>
            <a:ext cx="14888858"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04ED6A17-968C-4DF7-B0D3-F8EFFCA877C1}"/>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sp>
        <p:nvSpPr>
          <p:cNvPr id="4" name="Rectangle 3">
            <a:extLst>
              <a:ext uri="{FF2B5EF4-FFF2-40B4-BE49-F238E27FC236}">
                <a16:creationId xmlns:a16="http://schemas.microsoft.com/office/drawing/2014/main" id="{7EC695AD-7D0A-474E-BCE7-5F6E83D3C606}"/>
              </a:ext>
            </a:extLst>
          </p:cNvPr>
          <p:cNvSpPr/>
          <p:nvPr/>
        </p:nvSpPr>
        <p:spPr>
          <a:xfrm>
            <a:off x="228600" y="363538"/>
            <a:ext cx="11582400" cy="1817805"/>
          </a:xfrm>
          <a:prstGeom prst="rect">
            <a:avLst/>
          </a:prstGeom>
        </p:spPr>
        <p:txBody>
          <a:bodyPr lIns="91440" tIns="45720" rIns="91440" bIns="45720" anchor="t">
            <a:spAutoFit/>
          </a:bodyPr>
          <a:lstStyle/>
          <a:p>
            <a:pPr eaLnBrk="1" fontAlgn="auto" hangingPunct="1">
              <a:lnSpc>
                <a:spcPts val="14140"/>
              </a:lnSpc>
              <a:spcBef>
                <a:spcPts val="0"/>
              </a:spcBef>
              <a:spcAft>
                <a:spcPts val="0"/>
              </a:spcAft>
              <a:defRPr/>
            </a:pPr>
            <a:r>
              <a:rPr lang="en-US" sz="9600" spc="-492">
                <a:solidFill>
                  <a:srgbClr val="383838"/>
                </a:solidFill>
                <a:latin typeface="Cabin Sketch"/>
                <a:cs typeface="Arial"/>
              </a:rPr>
              <a:t>What is Dietary </a:t>
            </a:r>
            <a:r>
              <a:rPr lang="en-US" sz="9600" spc="-492" err="1">
                <a:solidFill>
                  <a:srgbClr val="383838"/>
                </a:solidFill>
                <a:latin typeface="Cabin Sketch"/>
                <a:cs typeface="Arial"/>
              </a:rPr>
              <a:t>Fibre</a:t>
            </a:r>
            <a:r>
              <a:rPr lang="en-US" sz="9600" spc="-492">
                <a:solidFill>
                  <a:srgbClr val="383838"/>
                </a:solidFill>
                <a:latin typeface="Cabin Sketch"/>
                <a:cs typeface="Arial"/>
              </a:rPr>
              <a:t>? </a:t>
            </a:r>
            <a:endParaRPr lang="en-US" sz="9600" spc="-492">
              <a:solidFill>
                <a:srgbClr val="383838"/>
              </a:solidFill>
              <a:latin typeface="Cabin Sketch"/>
              <a:cs typeface="Arial" charset="0"/>
            </a:endParaRPr>
          </a:p>
        </p:txBody>
      </p:sp>
      <p:sp>
        <p:nvSpPr>
          <p:cNvPr id="9220" name="Rectangle 4">
            <a:extLst>
              <a:ext uri="{FF2B5EF4-FFF2-40B4-BE49-F238E27FC236}">
                <a16:creationId xmlns:a16="http://schemas.microsoft.com/office/drawing/2014/main" id="{D168C81A-0C82-4CBD-B47F-A4CCC462B36E}"/>
              </a:ext>
            </a:extLst>
          </p:cNvPr>
          <p:cNvSpPr>
            <a:spLocks noChangeArrowheads="1"/>
          </p:cNvSpPr>
          <p:nvPr/>
        </p:nvSpPr>
        <p:spPr bwMode="auto">
          <a:xfrm>
            <a:off x="248064" y="2576608"/>
            <a:ext cx="14352723" cy="7355860"/>
          </a:xfrm>
          <a:prstGeom prst="rect">
            <a:avLst/>
          </a:prstGeom>
          <a:noFill/>
          <a:ln>
            <a:noFill/>
          </a:ln>
        </p:spPr>
        <p:txBody>
          <a:bodyPr wrap="square" lIns="91440" tIns="45720" rIns="91440" bIns="45720" anchor="t">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GB" sz="2800">
                <a:latin typeface="+mn-lt"/>
                <a:cs typeface="Calibri"/>
              </a:rPr>
              <a:t> All carbs that are neither digested nor absorbed by the small intestine. They can be broken down or fermented in your large intestines. </a:t>
            </a:r>
            <a:endParaRPr lang="en-US" sz="2800">
              <a:latin typeface="+mn-lt"/>
              <a:cs typeface="Calibri"/>
            </a:endParaRPr>
          </a:p>
          <a:p>
            <a:pPr>
              <a:spcBef>
                <a:spcPct val="0"/>
              </a:spcBef>
              <a:defRPr/>
            </a:pPr>
            <a:endParaRPr lang="en-GB" sz="2800">
              <a:latin typeface="+mn-lt"/>
              <a:cs typeface="Calibri"/>
            </a:endParaRPr>
          </a:p>
          <a:p>
            <a:pPr>
              <a:spcBef>
                <a:spcPct val="0"/>
              </a:spcBef>
              <a:defRPr/>
            </a:pPr>
            <a:r>
              <a:rPr lang="en-GB" sz="2800">
                <a:latin typeface="+mn-lt"/>
                <a:cs typeface="Calibri"/>
              </a:rPr>
              <a:t>Soluble Fibre </a:t>
            </a:r>
            <a:endParaRPr lang="en-US" sz="2800">
              <a:latin typeface="+mn-lt"/>
              <a:cs typeface="Calibri"/>
            </a:endParaRPr>
          </a:p>
          <a:p>
            <a:pPr lvl="1">
              <a:spcBef>
                <a:spcPct val="0"/>
              </a:spcBef>
              <a:defRPr/>
            </a:pPr>
            <a:r>
              <a:rPr lang="en-GB" sz="2000">
                <a:latin typeface="+mn-lt"/>
                <a:cs typeface="Calibri"/>
              </a:rPr>
              <a:t>attracts water, softens stools </a:t>
            </a:r>
            <a:endParaRPr lang="en-US" sz="2000">
              <a:latin typeface="+mn-lt"/>
              <a:cs typeface="Calibri"/>
            </a:endParaRPr>
          </a:p>
          <a:p>
            <a:pPr lvl="1">
              <a:spcBef>
                <a:spcPct val="0"/>
              </a:spcBef>
              <a:defRPr/>
            </a:pPr>
            <a:r>
              <a:rPr lang="en-GB" sz="2000">
                <a:latin typeface="+mn-lt"/>
                <a:cs typeface="Calibri"/>
              </a:rPr>
              <a:t>found in fruit, vegetables, nuts, pulses, oats &amp; barley</a:t>
            </a:r>
            <a:endParaRPr lang="en-US" sz="2000">
              <a:latin typeface="+mn-lt"/>
              <a:cs typeface="Calibri"/>
            </a:endParaRPr>
          </a:p>
          <a:p>
            <a:pPr>
              <a:spcBef>
                <a:spcPct val="0"/>
              </a:spcBef>
              <a:defRPr/>
            </a:pPr>
            <a:endParaRPr lang="en-GB" sz="2800">
              <a:latin typeface="+mn-lt"/>
              <a:cs typeface="Calibri"/>
            </a:endParaRPr>
          </a:p>
          <a:p>
            <a:pPr>
              <a:spcBef>
                <a:spcPct val="0"/>
              </a:spcBef>
              <a:defRPr/>
            </a:pPr>
            <a:r>
              <a:rPr lang="en-GB" sz="2800">
                <a:latin typeface="+mn-lt"/>
                <a:cs typeface="Calibri"/>
              </a:rPr>
              <a:t>Insoluble fibre (usually viscous)</a:t>
            </a:r>
            <a:endParaRPr lang="en-US" sz="2800">
              <a:latin typeface="+mn-lt"/>
              <a:cs typeface="Calibri"/>
            </a:endParaRPr>
          </a:p>
          <a:p>
            <a:pPr lvl="1">
              <a:spcBef>
                <a:spcPct val="0"/>
              </a:spcBef>
              <a:defRPr/>
            </a:pPr>
            <a:r>
              <a:rPr lang="en-GB" sz="2000">
                <a:latin typeface="+mn-lt"/>
                <a:cs typeface="Calibri"/>
              </a:rPr>
              <a:t>bulking agent to soften and enlarge stools and reduce transit time</a:t>
            </a:r>
            <a:endParaRPr lang="en-US" sz="2000">
              <a:latin typeface="+mn-lt"/>
              <a:cs typeface="Calibri"/>
            </a:endParaRPr>
          </a:p>
          <a:p>
            <a:pPr lvl="1">
              <a:spcBef>
                <a:spcPct val="0"/>
              </a:spcBef>
              <a:defRPr/>
            </a:pPr>
            <a:r>
              <a:rPr lang="en-GB" sz="2000">
                <a:latin typeface="+mn-lt"/>
                <a:cs typeface="Calibri"/>
              </a:rPr>
              <a:t>Found in wheat bran, seeds, grains and nuts</a:t>
            </a:r>
            <a:endParaRPr lang="en-US" sz="2000">
              <a:latin typeface="+mn-lt"/>
              <a:cs typeface="Calibri"/>
            </a:endParaRPr>
          </a:p>
          <a:p>
            <a:pPr>
              <a:spcBef>
                <a:spcPts val="0"/>
              </a:spcBef>
              <a:spcAft>
                <a:spcPts val="0"/>
              </a:spcAft>
              <a:defRPr/>
            </a:pPr>
            <a:endParaRPr lang="en-GB" sz="2800">
              <a:latin typeface="+mn-lt"/>
              <a:cs typeface="Calibri"/>
            </a:endParaRPr>
          </a:p>
          <a:p>
            <a:pPr>
              <a:spcBef>
                <a:spcPct val="0"/>
              </a:spcBef>
              <a:defRPr/>
            </a:pPr>
            <a:r>
              <a:rPr lang="en-GB" altLang="en-US" sz="2800">
                <a:latin typeface="+mn-lt"/>
                <a:cs typeface="Arial"/>
              </a:rPr>
              <a:t>Resistant Starch(RS) </a:t>
            </a:r>
            <a:r>
              <a:rPr lang="en-GB" sz="2800">
                <a:latin typeface="+mn-lt"/>
                <a:cs typeface="Arial"/>
              </a:rPr>
              <a:t>and the products of starch digestion</a:t>
            </a:r>
          </a:p>
          <a:p>
            <a:pPr lvl="1">
              <a:spcBef>
                <a:spcPct val="0"/>
              </a:spcBef>
              <a:defRPr/>
            </a:pPr>
            <a:r>
              <a:rPr lang="en-GB" sz="2000">
                <a:latin typeface="+mn-lt"/>
                <a:cs typeface="Arial"/>
              </a:rPr>
              <a:t>soluble fibres that are</a:t>
            </a:r>
            <a:r>
              <a:rPr lang="en-GB" altLang="en-US" sz="2000">
                <a:latin typeface="+mn-lt"/>
                <a:cs typeface="Arial"/>
              </a:rPr>
              <a:t> fermentable by ‘good’ bacteria in the large intestine to produce short chain fatty acids (SCFA) and increase faecal mass </a:t>
            </a:r>
            <a:endParaRPr lang="en-GB" sz="2000"/>
          </a:p>
          <a:p>
            <a:pPr lvl="1">
              <a:spcBef>
                <a:spcPct val="0"/>
              </a:spcBef>
              <a:defRPr/>
            </a:pPr>
            <a:r>
              <a:rPr lang="en-GB" altLang="en-US" sz="2000">
                <a:latin typeface="+mn-lt"/>
                <a:cs typeface="Arial"/>
              </a:rPr>
              <a:t>Bananas, cereal grains, seeds and pulses, cooked and cooled starchy foods such as potato</a:t>
            </a:r>
            <a:endParaRPr lang="en-GB" sz="2000"/>
          </a:p>
          <a:p>
            <a:pPr>
              <a:spcBef>
                <a:spcPct val="0"/>
              </a:spcBef>
              <a:defRPr/>
            </a:pPr>
            <a:endParaRPr lang="en-GB" altLang="en-US" sz="2800">
              <a:latin typeface="+mn-lt"/>
            </a:endParaRPr>
          </a:p>
          <a:p>
            <a:pPr>
              <a:spcBef>
                <a:spcPct val="0"/>
              </a:spcBef>
              <a:defRPr/>
            </a:pPr>
            <a:r>
              <a:rPr lang="en-GB" altLang="en-US" sz="2800">
                <a:latin typeface="+mn-lt"/>
                <a:cs typeface="Arial"/>
              </a:rPr>
              <a:t>Prebiotics: Carbohydrate that gut bacteria feed upon </a:t>
            </a:r>
          </a:p>
          <a:p>
            <a:pPr lvl="1">
              <a:spcBef>
                <a:spcPct val="0"/>
              </a:spcBef>
              <a:defRPr/>
            </a:pPr>
            <a:r>
              <a:rPr lang="en-GB" altLang="en-US" sz="2000">
                <a:latin typeface="+mn-lt"/>
                <a:cs typeface="Arial"/>
              </a:rPr>
              <a:t>Found in onions, garlic, asparagus, bananas, artichoke</a:t>
            </a:r>
            <a:endParaRPr lang="en-GB" sz="2000"/>
          </a:p>
          <a:p>
            <a:pPr marL="0" indent="0">
              <a:spcBef>
                <a:spcPct val="0"/>
              </a:spcBef>
              <a:buNone/>
              <a:defRPr/>
            </a:pPr>
            <a:endParaRPr lang="en-GB" altLang="en-US" sz="2800"/>
          </a:p>
        </p:txBody>
      </p:sp>
      <p:pic>
        <p:nvPicPr>
          <p:cNvPr id="9222" name="Picture 6" descr="Potato | alimentarium">
            <a:extLst>
              <a:ext uri="{FF2B5EF4-FFF2-40B4-BE49-F238E27FC236}">
                <a16:creationId xmlns:a16="http://schemas.microsoft.com/office/drawing/2014/main" id="{BD98CB9E-6FBF-40AC-9A41-88D317410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2757" y="4299744"/>
            <a:ext cx="24701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Cereal Grains and Seeds Stock Photo by ©Madllen 14091601">
            <a:extLst>
              <a:ext uri="{FF2B5EF4-FFF2-40B4-BE49-F238E27FC236}">
                <a16:creationId xmlns:a16="http://schemas.microsoft.com/office/drawing/2014/main" id="{8B62698D-9D01-4394-9951-C17989956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9788" y="24447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descr="Pulses imports removed from restricted category - Maritime Gateway">
            <a:extLst>
              <a:ext uri="{FF2B5EF4-FFF2-40B4-BE49-F238E27FC236}">
                <a16:creationId xmlns:a16="http://schemas.microsoft.com/office/drawing/2014/main" id="{6639D34A-1033-4E08-ABCA-400AAEF6AC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0151" y="5587206"/>
            <a:ext cx="29622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descr="Onions for Babies - First Foods for Baby - Solid Starts">
            <a:extLst>
              <a:ext uri="{FF2B5EF4-FFF2-40B4-BE49-F238E27FC236}">
                <a16:creationId xmlns:a16="http://schemas.microsoft.com/office/drawing/2014/main" id="{7828A2B0-3457-4DEE-A170-33DF1EDD1C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2146" y="295963"/>
            <a:ext cx="20780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2" descr="Garlic - BBC Good Food">
            <a:extLst>
              <a:ext uri="{FF2B5EF4-FFF2-40B4-BE49-F238E27FC236}">
                <a16:creationId xmlns:a16="http://schemas.microsoft.com/office/drawing/2014/main" id="{BC7E3793-5823-4D13-8DDC-F6D63773B7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6822" y="8522494"/>
            <a:ext cx="15525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F608AD6B-1502-0A94-DC91-5136C524B026}"/>
              </a:ext>
            </a:extLst>
          </p:cNvPr>
          <p:cNvPicPr>
            <a:picLocks noChangeAspect="1"/>
          </p:cNvPicPr>
          <p:nvPr/>
        </p:nvPicPr>
        <p:blipFill>
          <a:blip r:embed="rId10">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D501EE33-CE3A-7C69-E484-15C717BB75FF}"/>
              </a:ext>
            </a:extLst>
          </p:cNvPr>
          <p:cNvPicPr>
            <a:picLocks noChangeAspect="1"/>
          </p:cNvPicPr>
          <p:nvPr/>
        </p:nvPicPr>
        <p:blipFill>
          <a:blip r:embed="rId11">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D8EF650A-A15B-DBBD-3EB9-11BB6C13A395}"/>
              </a:ext>
            </a:extLst>
          </p:cNvPr>
          <p:cNvPicPr>
            <a:picLocks noChangeAspect="1"/>
          </p:cNvPicPr>
          <p:nvPr/>
        </p:nvPicPr>
        <p:blipFill>
          <a:blip r:embed="rId12">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5EBCBE01-67F1-26EB-6C64-6504A7B37B0F}"/>
              </a:ext>
            </a:extLst>
          </p:cNvPr>
          <p:cNvPicPr>
            <a:picLocks noChangeAspect="1"/>
          </p:cNvPicPr>
          <p:nvPr/>
        </p:nvPicPr>
        <p:blipFill>
          <a:blip r:embed="rId13">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A085DF93-CB00-AF97-9199-C47653306D05}"/>
              </a:ext>
            </a:extLst>
          </p:cNvPr>
          <p:cNvPicPr>
            <a:picLocks noChangeAspect="1"/>
          </p:cNvPicPr>
          <p:nvPr/>
        </p:nvPicPr>
        <p:blipFill>
          <a:blip r:embed="rId14">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320FD4F-CA60-0C38-074B-7A87701E33C7}"/>
              </a:ext>
            </a:extLst>
          </p:cNvPr>
          <p:cNvPicPr>
            <a:picLocks noChangeAspect="1"/>
          </p:cNvPicPr>
          <p:nvPr/>
        </p:nvPicPr>
        <p:blipFill>
          <a:blip r:embed="rId15">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a:extLst>
              <a:ext uri="{FF2B5EF4-FFF2-40B4-BE49-F238E27FC236}">
                <a16:creationId xmlns:a16="http://schemas.microsoft.com/office/drawing/2014/main" id="{6C06CCC1-FEEA-A0D5-34B5-A041D4BF843C}"/>
              </a:ext>
            </a:extLst>
          </p:cNvPr>
          <p:cNvPicPr>
            <a:picLocks noChangeAspect="1"/>
          </p:cNvPicPr>
          <p:nvPr/>
        </p:nvPicPr>
        <p:blipFill>
          <a:blip r:embed="rId16">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04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B550C3B-2A3F-4A59-827C-0C74268C7E37}"/>
              </a:ext>
            </a:extLst>
          </p:cNvPr>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A0054FCA-2D77-4B13-B9FD-689BEB39CBE1}"/>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grpSp>
        <p:nvGrpSpPr>
          <p:cNvPr id="11267" name="Group 4">
            <a:extLst>
              <a:ext uri="{FF2B5EF4-FFF2-40B4-BE49-F238E27FC236}">
                <a16:creationId xmlns:a16="http://schemas.microsoft.com/office/drawing/2014/main" id="{14D1982A-4916-42B5-BE45-6A1AB3A0509E}"/>
              </a:ext>
            </a:extLst>
          </p:cNvPr>
          <p:cNvGrpSpPr>
            <a:grpSpLocks/>
          </p:cNvGrpSpPr>
          <p:nvPr/>
        </p:nvGrpSpPr>
        <p:grpSpPr bwMode="auto">
          <a:xfrm>
            <a:off x="228600" y="296863"/>
            <a:ext cx="17870488" cy="5092700"/>
            <a:chOff x="-192607" y="-2563720"/>
            <a:chExt cx="23828365" cy="6788829"/>
          </a:xfrm>
        </p:grpSpPr>
        <p:sp>
          <p:nvSpPr>
            <p:cNvPr id="5" name="TextBox 5">
              <a:extLst>
                <a:ext uri="{FF2B5EF4-FFF2-40B4-BE49-F238E27FC236}">
                  <a16:creationId xmlns:a16="http://schemas.microsoft.com/office/drawing/2014/main" id="{B25A31C6-C479-491D-BEC0-5E02AD875797}"/>
                </a:ext>
              </a:extLst>
            </p:cNvPr>
            <p:cNvSpPr txBox="1"/>
            <p:nvPr/>
          </p:nvSpPr>
          <p:spPr>
            <a:xfrm>
              <a:off x="-192607" y="-2563720"/>
              <a:ext cx="23828365" cy="2285516"/>
            </a:xfrm>
            <a:prstGeom prst="rect">
              <a:avLst/>
            </a:prstGeom>
          </p:spPr>
          <p:txBody>
            <a:bodyPr lIns="0" tIns="0" rIns="0" bIns="0" anchor="t">
              <a:spAutoFit/>
            </a:bodyPr>
            <a:lstStyle/>
            <a:p>
              <a:pPr eaLnBrk="1" fontAlgn="auto" hangingPunct="1">
                <a:lnSpc>
                  <a:spcPts val="14140"/>
                </a:lnSpc>
                <a:spcBef>
                  <a:spcPts val="0"/>
                </a:spcBef>
                <a:spcAft>
                  <a:spcPts val="0"/>
                </a:spcAft>
                <a:defRPr/>
              </a:pPr>
              <a:r>
                <a:rPr lang="en-US" sz="9600" spc="-492">
                  <a:solidFill>
                    <a:srgbClr val="383838"/>
                  </a:solidFill>
                  <a:latin typeface="Cabin Sketch"/>
                  <a:cs typeface="Arial"/>
                </a:rPr>
                <a:t>Why is </a:t>
              </a:r>
              <a:r>
                <a:rPr lang="en-US" sz="9600" spc="-492" err="1">
                  <a:solidFill>
                    <a:srgbClr val="383838"/>
                  </a:solidFill>
                  <a:latin typeface="Cabin Sketch"/>
                  <a:cs typeface="Arial"/>
                </a:rPr>
                <a:t>Fibre</a:t>
              </a:r>
              <a:r>
                <a:rPr lang="en-US" sz="9600" spc="-492">
                  <a:solidFill>
                    <a:srgbClr val="383838"/>
                  </a:solidFill>
                  <a:latin typeface="Cabin Sketch"/>
                  <a:cs typeface="Arial"/>
                </a:rPr>
                <a:t> important? </a:t>
              </a:r>
            </a:p>
          </p:txBody>
        </p:sp>
        <p:sp>
          <p:nvSpPr>
            <p:cNvPr id="11285" name="TextBox 6">
              <a:extLst>
                <a:ext uri="{FF2B5EF4-FFF2-40B4-BE49-F238E27FC236}">
                  <a16:creationId xmlns:a16="http://schemas.microsoft.com/office/drawing/2014/main" id="{754469BA-C515-48A5-944E-33D2BFC2505F}"/>
                </a:ext>
              </a:extLst>
            </p:cNvPr>
            <p:cNvSpPr txBox="1">
              <a:spLocks noChangeArrowheads="1"/>
            </p:cNvSpPr>
            <p:nvPr/>
          </p:nvSpPr>
          <p:spPr bwMode="auto">
            <a:xfrm>
              <a:off x="0" y="3664529"/>
              <a:ext cx="21337903" cy="5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63"/>
                </a:lnSpc>
                <a:spcBef>
                  <a:spcPct val="0"/>
                </a:spcBef>
                <a:buFontTx/>
                <a:buNone/>
              </a:pPr>
              <a:endParaRPr lang="en-US" altLang="en-US" sz="1800"/>
            </a:p>
          </p:txBody>
        </p:sp>
        <p:sp>
          <p:nvSpPr>
            <p:cNvPr id="11286" name="TextBox 7">
              <a:extLst>
                <a:ext uri="{FF2B5EF4-FFF2-40B4-BE49-F238E27FC236}">
                  <a16:creationId xmlns:a16="http://schemas.microsoft.com/office/drawing/2014/main" id="{72B8F719-45AB-4A12-AF82-2EF96522B44B}"/>
                </a:ext>
              </a:extLst>
            </p:cNvPr>
            <p:cNvSpPr txBox="1">
              <a:spLocks noChangeArrowheads="1"/>
            </p:cNvSpPr>
            <p:nvPr/>
          </p:nvSpPr>
          <p:spPr bwMode="auto">
            <a:xfrm>
              <a:off x="6" y="-66675"/>
              <a:ext cx="21213380" cy="64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113"/>
                </a:lnSpc>
                <a:spcBef>
                  <a:spcPct val="0"/>
                </a:spcBef>
                <a:buFontTx/>
                <a:buNone/>
              </a:pPr>
              <a:endParaRPr lang="en-US" altLang="en-US" sz="1800"/>
            </a:p>
          </p:txBody>
        </p:sp>
      </p:grpSp>
      <p:pic>
        <p:nvPicPr>
          <p:cNvPr id="11268" name="Picture 9">
            <a:extLst>
              <a:ext uri="{FF2B5EF4-FFF2-40B4-BE49-F238E27FC236}">
                <a16:creationId xmlns:a16="http://schemas.microsoft.com/office/drawing/2014/main" id="{3EC226F9-84DE-48BE-94EE-43415CF21CFA}"/>
              </a:ext>
            </a:extLst>
          </p:cNvPr>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a:extLst>
              <a:ext uri="{FF2B5EF4-FFF2-40B4-BE49-F238E27FC236}">
                <a16:creationId xmlns:a16="http://schemas.microsoft.com/office/drawing/2014/main" id="{CF19C182-BFAD-4619-A8B1-1E58FD796FE0}"/>
              </a:ext>
            </a:extLst>
          </p:cNvPr>
          <p:cNvPicPr>
            <a:picLocks noChangeAspect="1"/>
          </p:cNvPicPr>
          <p:nvPr/>
        </p:nvPicPr>
        <p:blipFill>
          <a:blip r:embed="rId4">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2">
            <a:extLst>
              <a:ext uri="{FF2B5EF4-FFF2-40B4-BE49-F238E27FC236}">
                <a16:creationId xmlns:a16="http://schemas.microsoft.com/office/drawing/2014/main" id="{FA320C0F-0C04-4174-9C54-0C334DA9DB1F}"/>
              </a:ext>
            </a:extLst>
          </p:cNvPr>
          <p:cNvPicPr>
            <a:picLocks noChangeAspect="1"/>
          </p:cNvPicPr>
          <p:nvPr/>
        </p:nvPicPr>
        <p:blipFill>
          <a:blip r:embed="rId5">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a:extLst>
              <a:ext uri="{FF2B5EF4-FFF2-40B4-BE49-F238E27FC236}">
                <a16:creationId xmlns:a16="http://schemas.microsoft.com/office/drawing/2014/main" id="{912588AE-7D1B-4A92-BD20-612D821A4889}"/>
              </a:ext>
            </a:extLst>
          </p:cNvPr>
          <p:cNvPicPr>
            <a:picLocks noChangeAspect="1"/>
          </p:cNvPicPr>
          <p:nvPr/>
        </p:nvPicPr>
        <p:blipFill>
          <a:blip r:embed="rId6">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a:extLst>
              <a:ext uri="{FF2B5EF4-FFF2-40B4-BE49-F238E27FC236}">
                <a16:creationId xmlns:a16="http://schemas.microsoft.com/office/drawing/2014/main" id="{BB11A389-7A6F-4B96-B3B2-C9667649829A}"/>
              </a:ext>
            </a:extLst>
          </p:cNvPr>
          <p:cNvPicPr>
            <a:picLocks noChangeAspect="1"/>
          </p:cNvPicPr>
          <p:nvPr/>
        </p:nvPicPr>
        <p:blipFill>
          <a:blip r:embed="rId7">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5">
            <a:extLst>
              <a:ext uri="{FF2B5EF4-FFF2-40B4-BE49-F238E27FC236}">
                <a16:creationId xmlns:a16="http://schemas.microsoft.com/office/drawing/2014/main" id="{1517FB35-D515-4E62-AE91-E8F6A0C7FEB7}"/>
              </a:ext>
            </a:extLst>
          </p:cNvPr>
          <p:cNvPicPr>
            <a:picLocks noChangeAspect="1"/>
          </p:cNvPicPr>
          <p:nvPr/>
        </p:nvPicPr>
        <p:blipFill>
          <a:blip r:embed="rId8">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6">
            <a:extLst>
              <a:ext uri="{FF2B5EF4-FFF2-40B4-BE49-F238E27FC236}">
                <a16:creationId xmlns:a16="http://schemas.microsoft.com/office/drawing/2014/main" id="{D72CA6F2-7793-426C-A9EA-2E4FA2D143C9}"/>
              </a:ext>
            </a:extLst>
          </p:cNvPr>
          <p:cNvPicPr>
            <a:picLocks noChangeAspect="1"/>
          </p:cNvPicPr>
          <p:nvPr/>
        </p:nvPicPr>
        <p:blipFill>
          <a:blip r:embed="rId9">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3">
            <a:extLst>
              <a:ext uri="{FF2B5EF4-FFF2-40B4-BE49-F238E27FC236}">
                <a16:creationId xmlns:a16="http://schemas.microsoft.com/office/drawing/2014/main" id="{8B03B796-C204-4226-A3AE-1ECE36577EC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41438" y="2897188"/>
            <a:ext cx="100171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4">
            <a:extLst>
              <a:ext uri="{FF2B5EF4-FFF2-40B4-BE49-F238E27FC236}">
                <a16:creationId xmlns:a16="http://schemas.microsoft.com/office/drawing/2014/main" id="{0B0BDCFD-A82A-4DC5-85A9-FEB91F44FD1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4274" y="4284889"/>
            <a:ext cx="246697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5">
            <a:extLst>
              <a:ext uri="{FF2B5EF4-FFF2-40B4-BE49-F238E27FC236}">
                <a16:creationId xmlns:a16="http://schemas.microsoft.com/office/drawing/2014/main" id="{748B0DD6-45ED-4E58-9F1F-6936C4BD78B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36436" y="4987925"/>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7">
            <a:extLst>
              <a:ext uri="{FF2B5EF4-FFF2-40B4-BE49-F238E27FC236}">
                <a16:creationId xmlns:a16="http://schemas.microsoft.com/office/drawing/2014/main" id="{1B2A4ED9-9E12-44D4-8A89-E770168F839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30913" y="2862263"/>
            <a:ext cx="9858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1">
            <a:extLst>
              <a:ext uri="{FF2B5EF4-FFF2-40B4-BE49-F238E27FC236}">
                <a16:creationId xmlns:a16="http://schemas.microsoft.com/office/drawing/2014/main" id="{B7D5C0ED-4904-4E12-A45F-45DADD0D560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92513" y="5218113"/>
            <a:ext cx="10636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3">
            <a:extLst>
              <a:ext uri="{FF2B5EF4-FFF2-40B4-BE49-F238E27FC236}">
                <a16:creationId xmlns:a16="http://schemas.microsoft.com/office/drawing/2014/main" id="{133A085A-9428-4E6F-9FE2-FCB324D0C91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181725" y="4981575"/>
            <a:ext cx="8826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5">
            <a:extLst>
              <a:ext uri="{FF2B5EF4-FFF2-40B4-BE49-F238E27FC236}">
                <a16:creationId xmlns:a16="http://schemas.microsoft.com/office/drawing/2014/main" id="{9B7C73A0-CBEA-4A6A-8CE8-C7CB54F8C0E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09788" y="7577138"/>
            <a:ext cx="12207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Rectangle 9">
            <a:extLst>
              <a:ext uri="{FF2B5EF4-FFF2-40B4-BE49-F238E27FC236}">
                <a16:creationId xmlns:a16="http://schemas.microsoft.com/office/drawing/2014/main" id="{E3A7E9F7-7FCB-421F-9FD1-DCC8619B24F5}"/>
              </a:ext>
            </a:extLst>
          </p:cNvPr>
          <p:cNvSpPr>
            <a:spLocks noChangeArrowheads="1"/>
          </p:cNvSpPr>
          <p:nvPr/>
        </p:nvSpPr>
        <p:spPr bwMode="auto">
          <a:xfrm>
            <a:off x="2887322" y="2539773"/>
            <a:ext cx="14924312" cy="5386090"/>
          </a:xfrm>
          <a:prstGeom prst="rect">
            <a:avLst/>
          </a:prstGeom>
          <a:noFill/>
          <a:ln>
            <a:noFill/>
          </a:ln>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defRPr/>
            </a:pPr>
            <a:r>
              <a:rPr lang="en-GB" sz="4000">
                <a:latin typeface="Calibri"/>
                <a:cs typeface="Arial"/>
              </a:rPr>
              <a:t>Improve the diversity of your gut microbiota</a:t>
            </a:r>
          </a:p>
          <a:p>
            <a:pPr>
              <a:defRPr/>
            </a:pPr>
            <a:r>
              <a:rPr lang="en-GB" sz="4000">
                <a:latin typeface="Calibri"/>
                <a:cs typeface="Arial"/>
              </a:rPr>
              <a:t>Reduces constipation</a:t>
            </a:r>
          </a:p>
          <a:p>
            <a:pPr>
              <a:defRPr/>
            </a:pPr>
            <a:r>
              <a:rPr lang="en-GB" sz="4000"/>
              <a:t>Enhance immunity</a:t>
            </a:r>
          </a:p>
          <a:p>
            <a:pPr>
              <a:defRPr/>
            </a:pPr>
            <a:r>
              <a:rPr lang="en-GB" sz="4000"/>
              <a:t>Reduce inflammation in your gut</a:t>
            </a:r>
          </a:p>
          <a:p>
            <a:pPr>
              <a:defRPr/>
            </a:pPr>
            <a:r>
              <a:rPr lang="en-GB" sz="4000">
                <a:latin typeface="Calibri"/>
                <a:cs typeface="Arial"/>
              </a:rPr>
              <a:t>Reduced blood pressure &amp; cholesterol </a:t>
            </a:r>
            <a:endParaRPr lang="en-GB" sz="4000">
              <a:latin typeface="Calibri"/>
            </a:endParaRPr>
          </a:p>
          <a:p>
            <a:pPr>
              <a:defRPr/>
            </a:pPr>
            <a:r>
              <a:rPr lang="en-GB" sz="4000">
                <a:latin typeface="Calibri"/>
                <a:cs typeface="Calibri"/>
              </a:rPr>
              <a:t>Strong evidence that diets high in fibre are associated with a lower risk of cardiovascular diseases, type 2 diabetes and bowel cancer.</a:t>
            </a:r>
            <a:r>
              <a:rPr lang="en-GB" sz="4000">
                <a:latin typeface="Calibri"/>
                <a:cs typeface="Arial"/>
              </a:rPr>
              <a:t> </a:t>
            </a:r>
          </a:p>
          <a:p>
            <a:pPr marL="0" indent="0" algn="ctr" eaLnBrk="1" hangingPunct="1">
              <a:spcBef>
                <a:spcPct val="0"/>
              </a:spcBef>
              <a:buNone/>
              <a:defRPr/>
            </a:pPr>
            <a:endParaRPr lang="en-GB" altLang="en-US" sz="2400">
              <a:latin typeface="Cabin Regular"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F12D044-3ECE-41F1-89DA-7821F4CA7662}"/>
              </a:ext>
            </a:extLst>
          </p:cNvPr>
          <p:cNvGrpSpPr/>
          <p:nvPr/>
        </p:nvGrpSpPr>
        <p:grpSpPr>
          <a:xfrm>
            <a:off x="2974" y="302418"/>
            <a:ext cx="16043764" cy="1736556"/>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C91EC09F-87ED-4ED5-81AD-0887537BF2EB}"/>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grpSp>
        <p:nvGrpSpPr>
          <p:cNvPr id="15363" name="Group 4">
            <a:extLst>
              <a:ext uri="{FF2B5EF4-FFF2-40B4-BE49-F238E27FC236}">
                <a16:creationId xmlns:a16="http://schemas.microsoft.com/office/drawing/2014/main" id="{8E15D67B-803A-46BA-BDF4-57F261EA9297}"/>
              </a:ext>
            </a:extLst>
          </p:cNvPr>
          <p:cNvGrpSpPr>
            <a:grpSpLocks/>
          </p:cNvGrpSpPr>
          <p:nvPr/>
        </p:nvGrpSpPr>
        <p:grpSpPr bwMode="auto">
          <a:xfrm>
            <a:off x="228600" y="296863"/>
            <a:ext cx="17870488" cy="5092700"/>
            <a:chOff x="-192607" y="-2563720"/>
            <a:chExt cx="23828365" cy="6788829"/>
          </a:xfrm>
        </p:grpSpPr>
        <p:sp>
          <p:nvSpPr>
            <p:cNvPr id="5" name="TextBox 5">
              <a:extLst>
                <a:ext uri="{FF2B5EF4-FFF2-40B4-BE49-F238E27FC236}">
                  <a16:creationId xmlns:a16="http://schemas.microsoft.com/office/drawing/2014/main" id="{69B5AEDB-EC16-4EFB-9C5C-3FF83716BE35}"/>
                </a:ext>
              </a:extLst>
            </p:cNvPr>
            <p:cNvSpPr txBox="1"/>
            <p:nvPr/>
          </p:nvSpPr>
          <p:spPr>
            <a:xfrm>
              <a:off x="-192607" y="-2563720"/>
              <a:ext cx="23828365" cy="2285516"/>
            </a:xfrm>
            <a:prstGeom prst="rect">
              <a:avLst/>
            </a:prstGeom>
          </p:spPr>
          <p:txBody>
            <a:bodyPr lIns="0" tIns="0" rIns="0" bIns="0" anchor="t">
              <a:spAutoFit/>
            </a:bodyPr>
            <a:lstStyle/>
            <a:p>
              <a:pPr eaLnBrk="1" fontAlgn="auto" hangingPunct="1">
                <a:lnSpc>
                  <a:spcPts val="14140"/>
                </a:lnSpc>
                <a:spcBef>
                  <a:spcPts val="0"/>
                </a:spcBef>
                <a:spcAft>
                  <a:spcPts val="0"/>
                </a:spcAft>
                <a:defRPr/>
              </a:pPr>
              <a:r>
                <a:rPr lang="en-GB" sz="9600">
                  <a:latin typeface="Cabin Sketch"/>
                  <a:cs typeface="+mn-cs"/>
                </a:rPr>
                <a:t>How much Fibre do we eat? </a:t>
              </a:r>
              <a:endParaRPr lang="en-US" sz="10474" spc="-492">
                <a:solidFill>
                  <a:srgbClr val="383838"/>
                </a:solidFill>
                <a:latin typeface="Cabin SemiBold" panose="020B0604020202020204" charset="0"/>
                <a:cs typeface="+mn-cs"/>
              </a:endParaRPr>
            </a:p>
          </p:txBody>
        </p:sp>
        <p:sp>
          <p:nvSpPr>
            <p:cNvPr id="15410" name="TextBox 6">
              <a:extLst>
                <a:ext uri="{FF2B5EF4-FFF2-40B4-BE49-F238E27FC236}">
                  <a16:creationId xmlns:a16="http://schemas.microsoft.com/office/drawing/2014/main" id="{8C4534B6-3582-468A-BD12-FA81C0A7EA3E}"/>
                </a:ext>
              </a:extLst>
            </p:cNvPr>
            <p:cNvSpPr txBox="1">
              <a:spLocks noChangeArrowheads="1"/>
            </p:cNvSpPr>
            <p:nvPr/>
          </p:nvSpPr>
          <p:spPr bwMode="auto">
            <a:xfrm>
              <a:off x="0" y="3664529"/>
              <a:ext cx="21337903" cy="5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63"/>
                </a:lnSpc>
                <a:spcBef>
                  <a:spcPct val="0"/>
                </a:spcBef>
                <a:buFontTx/>
                <a:buNone/>
              </a:pPr>
              <a:endParaRPr lang="en-US" altLang="en-US" sz="1800"/>
            </a:p>
          </p:txBody>
        </p:sp>
      </p:grpSp>
      <p:pic>
        <p:nvPicPr>
          <p:cNvPr id="15364" name="Picture 9">
            <a:extLst>
              <a:ext uri="{FF2B5EF4-FFF2-40B4-BE49-F238E27FC236}">
                <a16:creationId xmlns:a16="http://schemas.microsoft.com/office/drawing/2014/main" id="{A0894A4B-0967-4D60-BFA6-8F44EF5A0EF6}"/>
              </a:ext>
            </a:extLst>
          </p:cNvPr>
          <p:cNvPicPr>
            <a:picLocks noChangeAspect="1"/>
          </p:cNvPicPr>
          <p:nvPr/>
        </p:nvPicPr>
        <p:blipFill>
          <a:blip r:embed="rId4">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a:extLst>
              <a:ext uri="{FF2B5EF4-FFF2-40B4-BE49-F238E27FC236}">
                <a16:creationId xmlns:a16="http://schemas.microsoft.com/office/drawing/2014/main" id="{35120D08-092C-42D4-B539-8BCDD852294C}"/>
              </a:ext>
            </a:extLst>
          </p:cNvPr>
          <p:cNvPicPr>
            <a:picLocks noChangeAspect="1"/>
          </p:cNvPicPr>
          <p:nvPr/>
        </p:nvPicPr>
        <p:blipFill>
          <a:blip r:embed="rId5">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a:extLst>
              <a:ext uri="{FF2B5EF4-FFF2-40B4-BE49-F238E27FC236}">
                <a16:creationId xmlns:a16="http://schemas.microsoft.com/office/drawing/2014/main" id="{23CDEC18-D044-48A0-B363-A875AC6B11CA}"/>
              </a:ext>
            </a:extLst>
          </p:cNvPr>
          <p:cNvPicPr>
            <a:picLocks noChangeAspect="1"/>
          </p:cNvPicPr>
          <p:nvPr/>
        </p:nvPicPr>
        <p:blipFill>
          <a:blip r:embed="rId6">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a:extLst>
              <a:ext uri="{FF2B5EF4-FFF2-40B4-BE49-F238E27FC236}">
                <a16:creationId xmlns:a16="http://schemas.microsoft.com/office/drawing/2014/main" id="{A3287429-6ACB-4DE3-9035-B76E67E24FF3}"/>
              </a:ext>
            </a:extLst>
          </p:cNvPr>
          <p:cNvPicPr>
            <a:picLocks noChangeAspect="1"/>
          </p:cNvPicPr>
          <p:nvPr/>
        </p:nvPicPr>
        <p:blipFill>
          <a:blip r:embed="rId7">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4">
            <a:extLst>
              <a:ext uri="{FF2B5EF4-FFF2-40B4-BE49-F238E27FC236}">
                <a16:creationId xmlns:a16="http://schemas.microsoft.com/office/drawing/2014/main" id="{5D7B7725-35EF-41C8-B9BA-D5CA07737D2A}"/>
              </a:ext>
            </a:extLst>
          </p:cNvPr>
          <p:cNvPicPr>
            <a:picLocks noChangeAspect="1"/>
          </p:cNvPicPr>
          <p:nvPr/>
        </p:nvPicPr>
        <p:blipFill>
          <a:blip r:embed="rId8">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5">
            <a:extLst>
              <a:ext uri="{FF2B5EF4-FFF2-40B4-BE49-F238E27FC236}">
                <a16:creationId xmlns:a16="http://schemas.microsoft.com/office/drawing/2014/main" id="{DA624FEB-CAD3-4B31-9D09-9E3031BEA98C}"/>
              </a:ext>
            </a:extLst>
          </p:cNvPr>
          <p:cNvPicPr>
            <a:picLocks noChangeAspect="1"/>
          </p:cNvPicPr>
          <p:nvPr/>
        </p:nvPicPr>
        <p:blipFill>
          <a:blip r:embed="rId9">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6">
            <a:extLst>
              <a:ext uri="{FF2B5EF4-FFF2-40B4-BE49-F238E27FC236}">
                <a16:creationId xmlns:a16="http://schemas.microsoft.com/office/drawing/2014/main" id="{32D8FB81-016E-41CE-AC03-016A5BECE7AF}"/>
              </a:ext>
            </a:extLst>
          </p:cNvPr>
          <p:cNvPicPr>
            <a:picLocks noChangeAspect="1"/>
          </p:cNvPicPr>
          <p:nvPr/>
        </p:nvPicPr>
        <p:blipFill>
          <a:blip r:embed="rId10">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
            <a:extLst>
              <a:ext uri="{FF2B5EF4-FFF2-40B4-BE49-F238E27FC236}">
                <a16:creationId xmlns:a16="http://schemas.microsoft.com/office/drawing/2014/main" id="{DF400545-98E5-4808-BB3C-D69FDB14A7F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3913" y="4197350"/>
            <a:ext cx="100171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5">
            <a:extLst>
              <a:ext uri="{FF2B5EF4-FFF2-40B4-BE49-F238E27FC236}">
                <a16:creationId xmlns:a16="http://schemas.microsoft.com/office/drawing/2014/main" id="{198D9C24-2227-46EE-8F8C-5E7701C277C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14688" y="4197350"/>
            <a:ext cx="8826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9">
            <a:extLst>
              <a:ext uri="{FF2B5EF4-FFF2-40B4-BE49-F238E27FC236}">
                <a16:creationId xmlns:a16="http://schemas.microsoft.com/office/drawing/2014/main" id="{14EF2840-5904-4FDA-9A6B-C5D2D3A6F02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9638" y="6735763"/>
            <a:ext cx="681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5">
            <a:extLst>
              <a:ext uri="{FF2B5EF4-FFF2-40B4-BE49-F238E27FC236}">
                <a16:creationId xmlns:a16="http://schemas.microsoft.com/office/drawing/2014/main" id="{86274BF0-50B7-4495-A9C2-67706D7D850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03275" y="4389438"/>
            <a:ext cx="12207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301474E2-4972-4303-8C11-E594C9E4D5B8}"/>
              </a:ext>
            </a:extLst>
          </p:cNvPr>
          <p:cNvGraphicFramePr>
            <a:graphicFrameLocks noGrp="1"/>
          </p:cNvGraphicFramePr>
          <p:nvPr>
            <p:extLst>
              <p:ext uri="{D42A27DB-BD31-4B8C-83A1-F6EECF244321}">
                <p14:modId xmlns:p14="http://schemas.microsoft.com/office/powerpoint/2010/main" val="2436790654"/>
              </p:ext>
            </p:extLst>
          </p:nvPr>
        </p:nvGraphicFramePr>
        <p:xfrm>
          <a:off x="645560" y="3868593"/>
          <a:ext cx="16465588" cy="5635623"/>
        </p:xfrm>
        <a:graphic>
          <a:graphicData uri="http://schemas.openxmlformats.org/drawingml/2006/table">
            <a:tbl>
              <a:tblPr firstRow="1" bandRow="1">
                <a:tableStyleId>{93296810-A885-4BE3-A3E7-6D5BEEA58F35}</a:tableStyleId>
              </a:tblPr>
              <a:tblGrid>
                <a:gridCol w="4571654">
                  <a:extLst>
                    <a:ext uri="{9D8B030D-6E8A-4147-A177-3AD203B41FA5}">
                      <a16:colId xmlns:a16="http://schemas.microsoft.com/office/drawing/2014/main" val="20000"/>
                    </a:ext>
                  </a:extLst>
                </a:gridCol>
                <a:gridCol w="5267858">
                  <a:extLst>
                    <a:ext uri="{9D8B030D-6E8A-4147-A177-3AD203B41FA5}">
                      <a16:colId xmlns:a16="http://schemas.microsoft.com/office/drawing/2014/main" val="20001"/>
                    </a:ext>
                  </a:extLst>
                </a:gridCol>
                <a:gridCol w="6245103">
                  <a:extLst>
                    <a:ext uri="{9D8B030D-6E8A-4147-A177-3AD203B41FA5}">
                      <a16:colId xmlns:a16="http://schemas.microsoft.com/office/drawing/2014/main" val="20003"/>
                    </a:ext>
                  </a:extLst>
                </a:gridCol>
                <a:gridCol w="380973">
                  <a:extLst>
                    <a:ext uri="{9D8B030D-6E8A-4147-A177-3AD203B41FA5}">
                      <a16:colId xmlns:a16="http://schemas.microsoft.com/office/drawing/2014/main" val="20004"/>
                    </a:ext>
                  </a:extLst>
                </a:gridCol>
              </a:tblGrid>
              <a:tr h="1282178">
                <a:tc>
                  <a:txBody>
                    <a:bodyPr/>
                    <a:lstStyle/>
                    <a:p>
                      <a:r>
                        <a:rPr lang="en-GB" sz="2800"/>
                        <a:t>Age</a:t>
                      </a:r>
                    </a:p>
                  </a:txBody>
                  <a:tcPr marL="91435" marR="91435" marT="45722" marB="45722"/>
                </a:tc>
                <a:tc>
                  <a:txBody>
                    <a:bodyPr/>
                    <a:lstStyle/>
                    <a:p>
                      <a:r>
                        <a:rPr lang="en-GB" sz="2800"/>
                        <a:t>SACN 2015</a:t>
                      </a:r>
                    </a:p>
                    <a:p>
                      <a:pPr lvl="0">
                        <a:buNone/>
                      </a:pPr>
                      <a:r>
                        <a:rPr lang="en-GB" sz="2800"/>
                        <a:t>(recommendations) </a:t>
                      </a:r>
                    </a:p>
                  </a:txBody>
                  <a:tcPr marL="91435" marR="91435" marT="45722" marB="45722"/>
                </a:tc>
                <a:tc>
                  <a:txBody>
                    <a:bodyPr/>
                    <a:lstStyle/>
                    <a:p>
                      <a:r>
                        <a:rPr lang="en-GB" sz="2800"/>
                        <a:t>Nutrition &amp; Diet survey 2020</a:t>
                      </a:r>
                    </a:p>
                  </a:txBody>
                  <a:tcPr marL="91435" marR="91435" marT="45722" marB="45722"/>
                </a:tc>
                <a:tc>
                  <a:txBody>
                    <a:bodyPr/>
                    <a:lstStyle/>
                    <a:p>
                      <a:endParaRPr lang="en-GB" sz="1800"/>
                    </a:p>
                  </a:txBody>
                  <a:tcPr marL="91435" marR="91435" marT="45722" marB="45722"/>
                </a:tc>
                <a:extLst>
                  <a:ext uri="{0D108BD9-81ED-4DB2-BD59-A6C34878D82A}">
                    <a16:rowId xmlns:a16="http://schemas.microsoft.com/office/drawing/2014/main" val="10000"/>
                  </a:ext>
                </a:extLst>
              </a:tr>
              <a:tr h="1043633">
                <a:tc>
                  <a:txBody>
                    <a:bodyPr/>
                    <a:lstStyle/>
                    <a:p>
                      <a:r>
                        <a:rPr lang="en-GB" sz="2800"/>
                        <a:t>2-4years</a:t>
                      </a:r>
                    </a:p>
                  </a:txBody>
                  <a:tcPr marL="91435" marR="91435" marT="45722" marB="45722">
                    <a:solidFill>
                      <a:schemeClr val="accent6">
                        <a:lumMod val="20000"/>
                        <a:lumOff val="80000"/>
                      </a:schemeClr>
                    </a:solidFill>
                  </a:tcPr>
                </a:tc>
                <a:tc>
                  <a:txBody>
                    <a:bodyPr/>
                    <a:lstStyle/>
                    <a:p>
                      <a:r>
                        <a:rPr lang="en-GB" sz="2800"/>
                        <a:t>15g/day</a:t>
                      </a:r>
                    </a:p>
                  </a:txBody>
                  <a:tcPr marL="91435" marR="91435" marT="45722" marB="45722">
                    <a:solidFill>
                      <a:schemeClr val="accent6">
                        <a:lumMod val="20000"/>
                        <a:lumOff val="80000"/>
                      </a:schemeClr>
                    </a:solidFill>
                  </a:tcPr>
                </a:tc>
                <a:tc gridSpan="2">
                  <a:txBody>
                    <a:bodyPr/>
                    <a:lstStyle/>
                    <a:p>
                      <a:r>
                        <a:rPr lang="en-GB" sz="2800"/>
                        <a:t>10.4g/day: 12% met recommendation </a:t>
                      </a:r>
                    </a:p>
                  </a:txBody>
                  <a:tcPr marL="91435" marR="91435" marT="45722" marB="45722">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2"/>
                  </a:ext>
                </a:extLst>
              </a:tr>
              <a:tr h="1341815">
                <a:tc>
                  <a:txBody>
                    <a:bodyPr/>
                    <a:lstStyle/>
                    <a:p>
                      <a:r>
                        <a:rPr lang="en-GB" sz="2800"/>
                        <a:t>5-10years</a:t>
                      </a:r>
                    </a:p>
                    <a:p>
                      <a:endParaRPr lang="en-GB" sz="2800"/>
                    </a:p>
                  </a:txBody>
                  <a:tcPr marL="91435" marR="91435" marT="45722" marB="45722">
                    <a:solidFill>
                      <a:schemeClr val="accent6">
                        <a:lumMod val="40000"/>
                        <a:lumOff val="60000"/>
                      </a:schemeClr>
                    </a:solidFill>
                  </a:tcPr>
                </a:tc>
                <a:tc>
                  <a:txBody>
                    <a:bodyPr/>
                    <a:lstStyle/>
                    <a:p>
                      <a:r>
                        <a:rPr lang="en-GB" sz="2800"/>
                        <a:t>20g/day</a:t>
                      </a:r>
                    </a:p>
                  </a:txBody>
                  <a:tcPr marL="91435" marR="91435" marT="45722" marB="45722">
                    <a:solidFill>
                      <a:schemeClr val="accent6">
                        <a:lumMod val="40000"/>
                        <a:lumOff val="60000"/>
                      </a:schemeClr>
                    </a:solidFill>
                  </a:tcPr>
                </a:tc>
                <a:tc gridSpan="2">
                  <a:txBody>
                    <a:bodyPr/>
                    <a:lstStyle/>
                    <a:p>
                      <a:r>
                        <a:rPr lang="en-GB" sz="2800"/>
                        <a:t>14.3g/day: 14% met recommendation </a:t>
                      </a:r>
                    </a:p>
                  </a:txBody>
                  <a:tcPr marL="91435" marR="91435" marT="45722" marB="45722">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10003"/>
                  </a:ext>
                </a:extLst>
              </a:tr>
              <a:tr h="1967997">
                <a:tc>
                  <a:txBody>
                    <a:bodyPr/>
                    <a:lstStyle/>
                    <a:p>
                      <a:r>
                        <a:rPr lang="en-GB" sz="2800"/>
                        <a:t>11-14years</a:t>
                      </a:r>
                    </a:p>
                    <a:p>
                      <a:endParaRPr lang="en-GB" sz="2800"/>
                    </a:p>
                    <a:p>
                      <a:r>
                        <a:rPr lang="en-GB" sz="2800"/>
                        <a:t>15 years +</a:t>
                      </a:r>
                    </a:p>
                  </a:txBody>
                  <a:tcPr marL="91435" marR="91435" marT="45722" marB="45722"/>
                </a:tc>
                <a:tc>
                  <a:txBody>
                    <a:bodyPr/>
                    <a:lstStyle/>
                    <a:p>
                      <a:r>
                        <a:rPr lang="en-GB" sz="2800"/>
                        <a:t>25g/day</a:t>
                      </a:r>
                    </a:p>
                    <a:p>
                      <a:endParaRPr lang="en-GB" sz="2800"/>
                    </a:p>
                    <a:p>
                      <a:r>
                        <a:rPr lang="en-GB" sz="2800"/>
                        <a:t>30g/day</a:t>
                      </a:r>
                    </a:p>
                  </a:txBody>
                  <a:tcPr marL="91435" marR="91435" marT="45722" marB="45722"/>
                </a:tc>
                <a:tc gridSpan="2">
                  <a:txBody>
                    <a:bodyPr/>
                    <a:lstStyle/>
                    <a:p>
                      <a:r>
                        <a:rPr lang="en-GB" sz="2800"/>
                        <a:t>16g/day: 4% met recommendation </a:t>
                      </a:r>
                    </a:p>
                    <a:p>
                      <a:pPr lvl="0">
                        <a:buNone/>
                      </a:pPr>
                      <a:endParaRPr lang="en-GB" sz="2800"/>
                    </a:p>
                    <a:p>
                      <a:pPr lvl="0">
                        <a:buNone/>
                      </a:pPr>
                      <a:r>
                        <a:rPr lang="en-GB" sz="2800"/>
                        <a:t>19.7g / day. 9% of adults met recommendation </a:t>
                      </a:r>
                    </a:p>
                  </a:txBody>
                  <a:tcPr marL="91435" marR="91435" marT="45722" marB="45722"/>
                </a:tc>
                <a:tc hMerge="1">
                  <a:txBody>
                    <a:bodyPr/>
                    <a:lstStyle/>
                    <a:p>
                      <a:endParaRPr lang="en-GB"/>
                    </a:p>
                  </a:txBody>
                  <a:tcPr/>
                </a:tc>
                <a:extLst>
                  <a:ext uri="{0D108BD9-81ED-4DB2-BD59-A6C34878D82A}">
                    <a16:rowId xmlns:a16="http://schemas.microsoft.com/office/drawing/2014/main" val="10004"/>
                  </a:ext>
                </a:extLst>
              </a:tr>
            </a:tbl>
          </a:graphicData>
        </a:graphic>
      </p:graphicFrame>
      <p:sp>
        <p:nvSpPr>
          <p:cNvPr id="7" name="Rectangle 6">
            <a:extLst>
              <a:ext uri="{FF2B5EF4-FFF2-40B4-BE49-F238E27FC236}">
                <a16:creationId xmlns:a16="http://schemas.microsoft.com/office/drawing/2014/main" id="{65BE96D1-91B5-8E9F-0805-CA3A15C6E134}"/>
              </a:ext>
            </a:extLst>
          </p:cNvPr>
          <p:cNvSpPr/>
          <p:nvPr/>
        </p:nvSpPr>
        <p:spPr>
          <a:xfrm>
            <a:off x="404813" y="2447925"/>
            <a:ext cx="17170400" cy="1384995"/>
          </a:xfrm>
          <a:prstGeom prst="rect">
            <a:avLst/>
          </a:prstGeom>
        </p:spPr>
        <p:txBody>
          <a:bodyPr wrap="square" lIns="91440" tIns="45720" rIns="91440" bIns="45720" anchor="t">
            <a:spAutoFit/>
          </a:bodyPr>
          <a:lstStyle/>
          <a:p>
            <a:pPr>
              <a:defRPr/>
            </a:pPr>
            <a:r>
              <a:rPr lang="en-GB" sz="2800">
                <a:latin typeface="Calibri"/>
                <a:cs typeface="Arial"/>
              </a:rPr>
              <a:t>&lt; 2yrs no recommendations, however, to gradually increase diversity in the diet, including wholegrains, pulses, fruit and vegetables.</a:t>
            </a:r>
          </a:p>
          <a:p>
            <a:pPr>
              <a:defRPr/>
            </a:pPr>
            <a:r>
              <a:rPr lang="en-GB" sz="2800">
                <a:latin typeface="Calibri"/>
                <a:cs typeface="Arial"/>
              </a:rPr>
              <a:t>Along with fibre it is important to have adequate drinks of 6-8 drinks water per day</a:t>
            </a:r>
            <a:endParaRPr lang="en-GB" sz="2800"/>
          </a:p>
        </p:txBody>
      </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590D25C-B215-4E00-88F6-F1836B14885E}"/>
              </a:ext>
            </a:extLst>
          </p:cNvPr>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804C519D-CD9F-4A71-B5D3-FB868EA69EB4}"/>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sp>
        <p:nvSpPr>
          <p:cNvPr id="7" name="TextBox 6">
            <a:extLst>
              <a:ext uri="{FF2B5EF4-FFF2-40B4-BE49-F238E27FC236}">
                <a16:creationId xmlns:a16="http://schemas.microsoft.com/office/drawing/2014/main" id="{950B9D93-62BE-48C1-88AB-1F54C18BFC56}"/>
              </a:ext>
            </a:extLst>
          </p:cNvPr>
          <p:cNvSpPr txBox="1"/>
          <p:nvPr/>
        </p:nvSpPr>
        <p:spPr>
          <a:xfrm>
            <a:off x="1295400" y="768350"/>
            <a:ext cx="9310688" cy="1016000"/>
          </a:xfrm>
          <a:prstGeom prst="rect">
            <a:avLst/>
          </a:prstGeom>
          <a:noFill/>
        </p:spPr>
        <p:txBody>
          <a:bodyPr lIns="91440" tIns="45720" rIns="91440" bIns="45720" anchor="t">
            <a:spAutoFit/>
          </a:bodyPr>
          <a:lstStyle/>
          <a:p>
            <a:pPr>
              <a:defRPr/>
            </a:pPr>
            <a:r>
              <a:rPr lang="en-GB" sz="6000">
                <a:latin typeface="Cabin Sketch"/>
                <a:ea typeface="+mj-ea"/>
                <a:cs typeface="+mj-cs"/>
              </a:rPr>
              <a:t>How to meet the Targets</a:t>
            </a:r>
            <a:endParaRPr lang="en-GB" sz="6000">
              <a:latin typeface="Cabin Sketch"/>
            </a:endParaRPr>
          </a:p>
        </p:txBody>
      </p:sp>
      <p:pic>
        <p:nvPicPr>
          <p:cNvPr id="23556" name="Picture 2">
            <a:extLst>
              <a:ext uri="{FF2B5EF4-FFF2-40B4-BE49-F238E27FC236}">
                <a16:creationId xmlns:a16="http://schemas.microsoft.com/office/drawing/2014/main" id="{941E07B3-3216-4C77-BC44-1A73068E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67" y="2246559"/>
            <a:ext cx="17643072" cy="526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757DF74-96C4-6CDE-2530-EFF0327458B7}"/>
              </a:ext>
            </a:extLst>
          </p:cNvPr>
          <p:cNvSpPr/>
          <p:nvPr/>
        </p:nvSpPr>
        <p:spPr>
          <a:xfrm>
            <a:off x="793058" y="8085652"/>
            <a:ext cx="16932140" cy="1323439"/>
          </a:xfrm>
          <a:prstGeom prst="rect">
            <a:avLst/>
          </a:prstGeom>
        </p:spPr>
        <p:txBody>
          <a:bodyPr wrap="square" lIns="91440" tIns="45720" rIns="91440" bIns="45720" anchor="t">
            <a:spAutoFit/>
          </a:bodyPr>
          <a:lstStyle/>
          <a:p>
            <a:pPr>
              <a:defRPr/>
            </a:pPr>
            <a:r>
              <a:rPr lang="en-GB" sz="4000">
                <a:latin typeface="Calibri"/>
                <a:cs typeface="Arial"/>
              </a:rPr>
              <a:t>- Here are some example high fibre meals. </a:t>
            </a:r>
          </a:p>
          <a:p>
            <a:pPr>
              <a:defRPr/>
            </a:pPr>
            <a:r>
              <a:rPr lang="en-GB" sz="4000">
                <a:latin typeface="Calibri"/>
                <a:cs typeface="Arial"/>
              </a:rPr>
              <a:t>- Eating these 3 meals and 3 snacks would meet adult fibre recommendations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1">
            <a:extLst>
              <a:ext uri="{FF2B5EF4-FFF2-40B4-BE49-F238E27FC236}">
                <a16:creationId xmlns:a16="http://schemas.microsoft.com/office/drawing/2014/main" id="{7F154102-FED3-440F-B44C-7CA4BAE12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87" t="6036" r="4970" b="21751"/>
          <a:stretch>
            <a:fillRect/>
          </a:stretch>
        </p:blipFill>
        <p:spPr bwMode="auto">
          <a:xfrm>
            <a:off x="10842341" y="6397009"/>
            <a:ext cx="1997359" cy="292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a:extLst>
              <a:ext uri="{FF2B5EF4-FFF2-40B4-BE49-F238E27FC236}">
                <a16:creationId xmlns:a16="http://schemas.microsoft.com/office/drawing/2014/main" id="{B2052384-E923-4128-9EDD-C62FC072EE23}"/>
              </a:ext>
            </a:extLst>
          </p:cNvPr>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BD1DB9A5-569F-468E-8313-B1E88FECC3D2}"/>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grpSp>
        <p:nvGrpSpPr>
          <p:cNvPr id="17412" name="Group 4">
            <a:extLst>
              <a:ext uri="{FF2B5EF4-FFF2-40B4-BE49-F238E27FC236}">
                <a16:creationId xmlns:a16="http://schemas.microsoft.com/office/drawing/2014/main" id="{C0DAB3CF-4D07-4CAA-AEBA-663A3C6EEC1C}"/>
              </a:ext>
            </a:extLst>
          </p:cNvPr>
          <p:cNvGrpSpPr>
            <a:grpSpLocks/>
          </p:cNvGrpSpPr>
          <p:nvPr/>
        </p:nvGrpSpPr>
        <p:grpSpPr bwMode="auto">
          <a:xfrm>
            <a:off x="228600" y="296863"/>
            <a:ext cx="17870488" cy="5092700"/>
            <a:chOff x="-192607" y="-2563720"/>
            <a:chExt cx="23828365" cy="6788829"/>
          </a:xfrm>
        </p:grpSpPr>
        <p:sp>
          <p:nvSpPr>
            <p:cNvPr id="5" name="TextBox 5">
              <a:extLst>
                <a:ext uri="{FF2B5EF4-FFF2-40B4-BE49-F238E27FC236}">
                  <a16:creationId xmlns:a16="http://schemas.microsoft.com/office/drawing/2014/main" id="{16D2C0A8-1A5C-474A-8B0F-A65048D1DCA6}"/>
                </a:ext>
              </a:extLst>
            </p:cNvPr>
            <p:cNvSpPr txBox="1"/>
            <p:nvPr/>
          </p:nvSpPr>
          <p:spPr>
            <a:xfrm>
              <a:off x="-192607" y="-2563720"/>
              <a:ext cx="23828365" cy="2076010"/>
            </a:xfrm>
            <a:prstGeom prst="rect">
              <a:avLst/>
            </a:prstGeom>
          </p:spPr>
          <p:txBody>
            <a:bodyPr lIns="0" tIns="0" rIns="0" bIns="0">
              <a:spAutoFit/>
            </a:bodyPr>
            <a:lstStyle/>
            <a:p>
              <a:pPr eaLnBrk="1" fontAlgn="auto" hangingPunct="1">
                <a:lnSpc>
                  <a:spcPts val="14140"/>
                </a:lnSpc>
                <a:spcBef>
                  <a:spcPts val="0"/>
                </a:spcBef>
                <a:spcAft>
                  <a:spcPts val="0"/>
                </a:spcAft>
                <a:defRPr/>
              </a:pPr>
              <a:r>
                <a:rPr lang="en-GB" sz="5400">
                  <a:latin typeface="Cabin Sketch" panose="020B0604020202020204" charset="0"/>
                  <a:cs typeface="+mn-cs"/>
                </a:rPr>
                <a:t>Food labels- how to identify a food high in fibre</a:t>
              </a:r>
              <a:endParaRPr lang="en-US" sz="5400" spc="-492">
                <a:solidFill>
                  <a:srgbClr val="383838"/>
                </a:solidFill>
                <a:latin typeface="Cabin SemiBold" panose="020B0604020202020204" charset="0"/>
                <a:cs typeface="+mn-cs"/>
              </a:endParaRPr>
            </a:p>
          </p:txBody>
        </p:sp>
        <p:sp>
          <p:nvSpPr>
            <p:cNvPr id="17425" name="TextBox 6">
              <a:extLst>
                <a:ext uri="{FF2B5EF4-FFF2-40B4-BE49-F238E27FC236}">
                  <a16:creationId xmlns:a16="http://schemas.microsoft.com/office/drawing/2014/main" id="{EC4791EA-6081-40F1-AB35-4D36E33E1E88}"/>
                </a:ext>
              </a:extLst>
            </p:cNvPr>
            <p:cNvSpPr txBox="1">
              <a:spLocks noChangeArrowheads="1"/>
            </p:cNvSpPr>
            <p:nvPr/>
          </p:nvSpPr>
          <p:spPr bwMode="auto">
            <a:xfrm>
              <a:off x="0" y="3664529"/>
              <a:ext cx="21337903" cy="5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63"/>
                </a:lnSpc>
                <a:spcBef>
                  <a:spcPct val="0"/>
                </a:spcBef>
                <a:buFontTx/>
                <a:buNone/>
              </a:pPr>
              <a:endParaRPr lang="en-US" altLang="en-US" sz="1800"/>
            </a:p>
          </p:txBody>
        </p:sp>
      </p:grpSp>
      <p:pic>
        <p:nvPicPr>
          <p:cNvPr id="17413" name="Picture 9">
            <a:extLst>
              <a:ext uri="{FF2B5EF4-FFF2-40B4-BE49-F238E27FC236}">
                <a16:creationId xmlns:a16="http://schemas.microsoft.com/office/drawing/2014/main" id="{05DB6F81-D6B0-4F90-B329-F52113F3A394}"/>
              </a:ext>
            </a:extLst>
          </p:cNvPr>
          <p:cNvPicPr>
            <a:picLocks noChangeAspect="1"/>
          </p:cNvPicPr>
          <p:nvPr/>
        </p:nvPicPr>
        <p:blipFill>
          <a:blip r:embed="rId5">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a:extLst>
              <a:ext uri="{FF2B5EF4-FFF2-40B4-BE49-F238E27FC236}">
                <a16:creationId xmlns:a16="http://schemas.microsoft.com/office/drawing/2014/main" id="{5CCF86F7-596B-4DFA-BF38-18D91154E6BB}"/>
              </a:ext>
            </a:extLst>
          </p:cNvPr>
          <p:cNvPicPr>
            <a:picLocks noChangeAspect="1"/>
          </p:cNvPicPr>
          <p:nvPr/>
        </p:nvPicPr>
        <p:blipFill>
          <a:blip r:embed="rId6">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2">
            <a:extLst>
              <a:ext uri="{FF2B5EF4-FFF2-40B4-BE49-F238E27FC236}">
                <a16:creationId xmlns:a16="http://schemas.microsoft.com/office/drawing/2014/main" id="{E5AFE1BE-DB6A-47A0-8CFE-F328D1003C87}"/>
              </a:ext>
            </a:extLst>
          </p:cNvPr>
          <p:cNvPicPr>
            <a:picLocks noChangeAspect="1"/>
          </p:cNvPicPr>
          <p:nvPr/>
        </p:nvPicPr>
        <p:blipFill>
          <a:blip r:embed="rId7">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3">
            <a:extLst>
              <a:ext uri="{FF2B5EF4-FFF2-40B4-BE49-F238E27FC236}">
                <a16:creationId xmlns:a16="http://schemas.microsoft.com/office/drawing/2014/main" id="{5FB093F2-BDE9-47C3-A7D8-0BC5609C73FC}"/>
              </a:ext>
            </a:extLst>
          </p:cNvPr>
          <p:cNvPicPr>
            <a:picLocks noChangeAspect="1"/>
          </p:cNvPicPr>
          <p:nvPr/>
        </p:nvPicPr>
        <p:blipFill>
          <a:blip r:embed="rId8">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4">
            <a:extLst>
              <a:ext uri="{FF2B5EF4-FFF2-40B4-BE49-F238E27FC236}">
                <a16:creationId xmlns:a16="http://schemas.microsoft.com/office/drawing/2014/main" id="{1708C41D-51BE-4118-93DB-8D563B9EF889}"/>
              </a:ext>
            </a:extLst>
          </p:cNvPr>
          <p:cNvPicPr>
            <a:picLocks noChangeAspect="1"/>
          </p:cNvPicPr>
          <p:nvPr/>
        </p:nvPicPr>
        <p:blipFill>
          <a:blip r:embed="rId9">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5">
            <a:extLst>
              <a:ext uri="{FF2B5EF4-FFF2-40B4-BE49-F238E27FC236}">
                <a16:creationId xmlns:a16="http://schemas.microsoft.com/office/drawing/2014/main" id="{2FEF8E4B-7AEC-4CFF-BCD3-C6CEC38E1C74}"/>
              </a:ext>
            </a:extLst>
          </p:cNvPr>
          <p:cNvPicPr>
            <a:picLocks noChangeAspect="1"/>
          </p:cNvPicPr>
          <p:nvPr/>
        </p:nvPicPr>
        <p:blipFill>
          <a:blip r:embed="rId10">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6">
            <a:extLst>
              <a:ext uri="{FF2B5EF4-FFF2-40B4-BE49-F238E27FC236}">
                <a16:creationId xmlns:a16="http://schemas.microsoft.com/office/drawing/2014/main" id="{17B47E24-8CC2-4CDD-BEF8-C53B55C97903}"/>
              </a:ext>
            </a:extLst>
          </p:cNvPr>
          <p:cNvPicPr>
            <a:picLocks noChangeAspect="1"/>
          </p:cNvPicPr>
          <p:nvPr/>
        </p:nvPicPr>
        <p:blipFill>
          <a:blip r:embed="rId11">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19">
            <a:extLst>
              <a:ext uri="{FF2B5EF4-FFF2-40B4-BE49-F238E27FC236}">
                <a16:creationId xmlns:a16="http://schemas.microsoft.com/office/drawing/2014/main" id="{BA0331BB-9B05-466F-8408-1354204D6924}"/>
              </a:ext>
            </a:extLst>
          </p:cNvPr>
          <p:cNvSpPr txBox="1">
            <a:spLocks noChangeArrowheads="1"/>
          </p:cNvSpPr>
          <p:nvPr/>
        </p:nvSpPr>
        <p:spPr bwMode="auto">
          <a:xfrm>
            <a:off x="660945" y="2665129"/>
            <a:ext cx="10696124"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sz="4000">
                <a:latin typeface="Calibri"/>
                <a:cs typeface="Calibri"/>
              </a:rPr>
              <a:t>Voluntary for </a:t>
            </a:r>
            <a:r>
              <a:rPr lang="en-US" sz="4000" err="1">
                <a:latin typeface="Calibri"/>
                <a:cs typeface="Calibri"/>
              </a:rPr>
              <a:t>fibre</a:t>
            </a:r>
            <a:r>
              <a:rPr lang="en-US" sz="4000">
                <a:latin typeface="Calibri"/>
                <a:cs typeface="Calibri"/>
              </a:rPr>
              <a:t> information to be displayed</a:t>
            </a:r>
            <a:endParaRPr lang="en-US" altLang="en-US" sz="4000">
              <a:latin typeface="Calibri"/>
              <a:cs typeface="Arial"/>
            </a:endParaRPr>
          </a:p>
          <a:p>
            <a:pPr indent="0">
              <a:spcBef>
                <a:spcPct val="0"/>
              </a:spcBef>
              <a:buNone/>
            </a:pPr>
            <a:endParaRPr lang="en-US" sz="4000">
              <a:latin typeface="Calibri"/>
              <a:cs typeface="Calibri"/>
            </a:endParaRPr>
          </a:p>
          <a:p>
            <a:pPr>
              <a:spcBef>
                <a:spcPct val="0"/>
              </a:spcBef>
            </a:pPr>
            <a:r>
              <a:rPr lang="en-US" altLang="en-US" sz="4000" err="1">
                <a:latin typeface="Calibri"/>
                <a:cs typeface="Arial"/>
              </a:rPr>
              <a:t>Fibre</a:t>
            </a:r>
            <a:r>
              <a:rPr lang="en-US" altLang="en-US" sz="4000">
                <a:latin typeface="Calibri"/>
                <a:cs typeface="Arial"/>
              </a:rPr>
              <a:t> content per 100g of the food</a:t>
            </a:r>
            <a:endParaRPr lang="en-US"/>
          </a:p>
          <a:p>
            <a:pPr lvl="1">
              <a:spcBef>
                <a:spcPct val="0"/>
              </a:spcBef>
            </a:pPr>
            <a:r>
              <a:rPr lang="en-US" sz="4000">
                <a:latin typeface="Calibri"/>
                <a:cs typeface="Calibri"/>
              </a:rPr>
              <a:t>A ‘source of’ </a:t>
            </a:r>
            <a:r>
              <a:rPr lang="en-US" sz="4000" err="1">
                <a:latin typeface="Calibri"/>
                <a:cs typeface="Calibri"/>
              </a:rPr>
              <a:t>fibre</a:t>
            </a:r>
            <a:r>
              <a:rPr lang="en-US" sz="4000">
                <a:latin typeface="Calibri"/>
                <a:cs typeface="Calibri"/>
              </a:rPr>
              <a:t>: 3g per 100g</a:t>
            </a:r>
          </a:p>
          <a:p>
            <a:pPr lvl="1">
              <a:spcBef>
                <a:spcPct val="0"/>
              </a:spcBef>
            </a:pPr>
            <a:r>
              <a:rPr lang="en-US" sz="4000">
                <a:latin typeface="Calibri"/>
                <a:cs typeface="Calibri"/>
              </a:rPr>
              <a:t>‘high in’ </a:t>
            </a:r>
            <a:r>
              <a:rPr lang="en-US" sz="4000" err="1">
                <a:latin typeface="Calibri"/>
                <a:cs typeface="Calibri"/>
              </a:rPr>
              <a:t>fibre</a:t>
            </a:r>
            <a:r>
              <a:rPr lang="en-US" sz="4000">
                <a:latin typeface="Calibri"/>
                <a:cs typeface="Calibri"/>
              </a:rPr>
              <a:t>:  6g per 100g</a:t>
            </a:r>
            <a:endParaRPr lang="en-US">
              <a:cs typeface="Calibri"/>
            </a:endParaRPr>
          </a:p>
          <a:p>
            <a:pPr lvl="1">
              <a:spcBef>
                <a:spcPct val="0"/>
              </a:spcBef>
            </a:pPr>
            <a:endParaRPr lang="en-US" sz="4000">
              <a:latin typeface="Calibri"/>
              <a:cs typeface="Calibri"/>
            </a:endParaRPr>
          </a:p>
          <a:p>
            <a:pPr marL="457200" lvl="1" indent="0">
              <a:spcBef>
                <a:spcPct val="0"/>
              </a:spcBef>
              <a:buNone/>
            </a:pPr>
            <a:endParaRPr lang="en-US" sz="4000">
              <a:latin typeface="Calibri"/>
              <a:cs typeface="Calibri"/>
            </a:endParaRPr>
          </a:p>
          <a:p>
            <a:pPr>
              <a:spcBef>
                <a:spcPct val="0"/>
              </a:spcBef>
            </a:pPr>
            <a:r>
              <a:rPr lang="en-US" sz="4000">
                <a:latin typeface="Calibri"/>
                <a:cs typeface="Calibri"/>
              </a:rPr>
              <a:t>You may also see ‘source of </a:t>
            </a:r>
            <a:r>
              <a:rPr lang="en-US" sz="4000" err="1">
                <a:latin typeface="Calibri"/>
                <a:cs typeface="Calibri"/>
              </a:rPr>
              <a:t>fibre</a:t>
            </a:r>
            <a:r>
              <a:rPr lang="en-US" sz="4000">
                <a:latin typeface="Calibri"/>
                <a:cs typeface="Calibri"/>
              </a:rPr>
              <a:t>’ or ‘high in </a:t>
            </a:r>
            <a:r>
              <a:rPr lang="en-US" sz="4000" err="1">
                <a:latin typeface="Calibri"/>
                <a:cs typeface="Calibri"/>
              </a:rPr>
              <a:t>fibre</a:t>
            </a:r>
            <a:r>
              <a:rPr lang="en-US" sz="4000">
                <a:latin typeface="Calibri"/>
                <a:cs typeface="Calibri"/>
              </a:rPr>
              <a:t>’ on the front of food packets</a:t>
            </a:r>
          </a:p>
          <a:p>
            <a:pPr>
              <a:spcBef>
                <a:spcPct val="0"/>
              </a:spcBef>
            </a:pPr>
            <a:endParaRPr lang="en-US" altLang="en-US" sz="4000"/>
          </a:p>
          <a:p>
            <a:pPr>
              <a:spcBef>
                <a:spcPct val="0"/>
              </a:spcBef>
            </a:pPr>
            <a:r>
              <a:rPr lang="en-US" altLang="en-US" sz="4000">
                <a:latin typeface="Calibri"/>
                <a:cs typeface="Arial"/>
              </a:rPr>
              <a:t>Available on </a:t>
            </a:r>
            <a:r>
              <a:rPr lang="en-US" altLang="en-US" sz="4000" err="1">
                <a:latin typeface="Calibri"/>
                <a:cs typeface="Arial"/>
              </a:rPr>
              <a:t>Carbs&amp;Cals</a:t>
            </a:r>
            <a:r>
              <a:rPr lang="en-US" altLang="en-US" sz="4000">
                <a:latin typeface="Calibri"/>
                <a:cs typeface="Arial"/>
              </a:rPr>
              <a:t> App </a:t>
            </a:r>
          </a:p>
        </p:txBody>
      </p:sp>
      <p:pic>
        <p:nvPicPr>
          <p:cNvPr id="17421" name="Picture 23" descr="f494c63b-5688-4384-be25-8c183128537a@GBRP265">
            <a:extLst>
              <a:ext uri="{FF2B5EF4-FFF2-40B4-BE49-F238E27FC236}">
                <a16:creationId xmlns:a16="http://schemas.microsoft.com/office/drawing/2014/main" id="{C5C580DA-F675-4476-889D-A34F79FBE6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9625" b="41046"/>
          <a:stretch>
            <a:fillRect/>
          </a:stretch>
        </p:blipFill>
        <p:spPr bwMode="auto">
          <a:xfrm>
            <a:off x="12996863" y="5713413"/>
            <a:ext cx="2462212"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70">
            <a:extLst>
              <a:ext uri="{FF2B5EF4-FFF2-40B4-BE49-F238E27FC236}">
                <a16:creationId xmlns:a16="http://schemas.microsoft.com/office/drawing/2014/main" id="{EBF9B627-B6A7-4810-8925-0EF3EDBFC6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8907" t="4430" r="13751" b="14159"/>
          <a:stretch>
            <a:fillRect/>
          </a:stretch>
        </p:blipFill>
        <p:spPr bwMode="auto">
          <a:xfrm>
            <a:off x="15735300" y="5846763"/>
            <a:ext cx="19875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1" descr="Food Fact Sheet: Food labelling: nutrition information">
            <a:extLst>
              <a:ext uri="{FF2B5EF4-FFF2-40B4-BE49-F238E27FC236}">
                <a16:creationId xmlns:a16="http://schemas.microsoft.com/office/drawing/2014/main" id="{608E89D9-329C-4686-A3FF-04F1B2FE5B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01563" y="1735803"/>
            <a:ext cx="5562409" cy="397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93FB872-153C-4E47-A8EC-7A4BC5CAC8AF}"/>
              </a:ext>
            </a:extLst>
          </p:cNvPr>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CA400F53-75A8-49E2-A8B7-4B1DE50A4AD4}"/>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sp>
      </p:grpSp>
      <p:grpSp>
        <p:nvGrpSpPr>
          <p:cNvPr id="19459" name="Group 4">
            <a:extLst>
              <a:ext uri="{FF2B5EF4-FFF2-40B4-BE49-F238E27FC236}">
                <a16:creationId xmlns:a16="http://schemas.microsoft.com/office/drawing/2014/main" id="{EDBB4B6E-D104-4B5C-8FBE-19194579FC68}"/>
              </a:ext>
            </a:extLst>
          </p:cNvPr>
          <p:cNvGrpSpPr>
            <a:grpSpLocks/>
          </p:cNvGrpSpPr>
          <p:nvPr/>
        </p:nvGrpSpPr>
        <p:grpSpPr bwMode="auto">
          <a:xfrm>
            <a:off x="228600" y="296863"/>
            <a:ext cx="17870488" cy="5092700"/>
            <a:chOff x="-192607" y="-2563720"/>
            <a:chExt cx="23828365" cy="6788829"/>
          </a:xfrm>
        </p:grpSpPr>
        <p:sp>
          <p:nvSpPr>
            <p:cNvPr id="5" name="TextBox 5">
              <a:extLst>
                <a:ext uri="{FF2B5EF4-FFF2-40B4-BE49-F238E27FC236}">
                  <a16:creationId xmlns:a16="http://schemas.microsoft.com/office/drawing/2014/main" id="{BE848EBE-0A40-4411-BBA2-306085B30ECC}"/>
                </a:ext>
              </a:extLst>
            </p:cNvPr>
            <p:cNvSpPr txBox="1"/>
            <p:nvPr/>
          </p:nvSpPr>
          <p:spPr>
            <a:xfrm>
              <a:off x="-192607" y="-2563720"/>
              <a:ext cx="23828365" cy="2285516"/>
            </a:xfrm>
            <a:prstGeom prst="rect">
              <a:avLst/>
            </a:prstGeom>
          </p:spPr>
          <p:txBody>
            <a:bodyPr lIns="0" tIns="0" rIns="0" bIns="0">
              <a:spAutoFit/>
            </a:bodyPr>
            <a:lstStyle/>
            <a:p>
              <a:pPr eaLnBrk="1" fontAlgn="auto" hangingPunct="1">
                <a:lnSpc>
                  <a:spcPts val="14140"/>
                </a:lnSpc>
                <a:spcBef>
                  <a:spcPts val="0"/>
                </a:spcBef>
                <a:spcAft>
                  <a:spcPts val="0"/>
                </a:spcAft>
                <a:defRPr/>
              </a:pPr>
              <a:r>
                <a:rPr lang="en-GB" sz="9600">
                  <a:latin typeface="Cabin Sketch" panose="020B0604020202020204" charset="0"/>
                  <a:cs typeface="+mn-cs"/>
                </a:rPr>
                <a:t>Fibre rich foods</a:t>
              </a:r>
              <a:endParaRPr lang="en-US" sz="10474" spc="-492">
                <a:solidFill>
                  <a:srgbClr val="383838"/>
                </a:solidFill>
                <a:latin typeface="Cabin SemiBold" panose="020B0604020202020204" charset="0"/>
                <a:cs typeface="+mn-cs"/>
              </a:endParaRPr>
            </a:p>
          </p:txBody>
        </p:sp>
        <p:sp>
          <p:nvSpPr>
            <p:cNvPr id="19469" name="TextBox 6">
              <a:extLst>
                <a:ext uri="{FF2B5EF4-FFF2-40B4-BE49-F238E27FC236}">
                  <a16:creationId xmlns:a16="http://schemas.microsoft.com/office/drawing/2014/main" id="{F5808773-B7DD-4562-9D91-DCB56B3A06B8}"/>
                </a:ext>
              </a:extLst>
            </p:cNvPr>
            <p:cNvSpPr txBox="1">
              <a:spLocks noChangeArrowheads="1"/>
            </p:cNvSpPr>
            <p:nvPr/>
          </p:nvSpPr>
          <p:spPr bwMode="auto">
            <a:xfrm>
              <a:off x="0" y="3664529"/>
              <a:ext cx="21337903" cy="5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63"/>
                </a:lnSpc>
                <a:spcBef>
                  <a:spcPct val="0"/>
                </a:spcBef>
                <a:buFontTx/>
                <a:buNone/>
              </a:pPr>
              <a:endParaRPr lang="en-US" altLang="en-US" sz="1800"/>
            </a:p>
          </p:txBody>
        </p:sp>
        <p:sp>
          <p:nvSpPr>
            <p:cNvPr id="19470" name="TextBox 7">
              <a:extLst>
                <a:ext uri="{FF2B5EF4-FFF2-40B4-BE49-F238E27FC236}">
                  <a16:creationId xmlns:a16="http://schemas.microsoft.com/office/drawing/2014/main" id="{07405ED0-CB69-471C-A8A0-C74EA759F317}"/>
                </a:ext>
              </a:extLst>
            </p:cNvPr>
            <p:cNvSpPr txBox="1">
              <a:spLocks noChangeArrowheads="1"/>
            </p:cNvSpPr>
            <p:nvPr/>
          </p:nvSpPr>
          <p:spPr bwMode="auto">
            <a:xfrm>
              <a:off x="6" y="-66675"/>
              <a:ext cx="21213380" cy="64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113"/>
                </a:lnSpc>
                <a:spcBef>
                  <a:spcPct val="0"/>
                </a:spcBef>
                <a:buFontTx/>
                <a:buNone/>
              </a:pPr>
              <a:endParaRPr lang="en-US" altLang="en-US" sz="1800"/>
            </a:p>
          </p:txBody>
        </p:sp>
      </p:grpSp>
      <p:pic>
        <p:nvPicPr>
          <p:cNvPr id="19460" name="Picture 9">
            <a:extLst>
              <a:ext uri="{FF2B5EF4-FFF2-40B4-BE49-F238E27FC236}">
                <a16:creationId xmlns:a16="http://schemas.microsoft.com/office/drawing/2014/main" id="{E024ED94-A7AF-4BEF-AEA0-9BCA0F0D1C41}"/>
              </a:ext>
            </a:extLst>
          </p:cNvPr>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a:extLst>
              <a:ext uri="{FF2B5EF4-FFF2-40B4-BE49-F238E27FC236}">
                <a16:creationId xmlns:a16="http://schemas.microsoft.com/office/drawing/2014/main" id="{33BBFD93-089F-4AB0-92EC-AF6B89311D9D}"/>
              </a:ext>
            </a:extLst>
          </p:cNvPr>
          <p:cNvPicPr>
            <a:picLocks noChangeAspect="1"/>
          </p:cNvPicPr>
          <p:nvPr/>
        </p:nvPicPr>
        <p:blipFill>
          <a:blip r:embed="rId4">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2">
            <a:extLst>
              <a:ext uri="{FF2B5EF4-FFF2-40B4-BE49-F238E27FC236}">
                <a16:creationId xmlns:a16="http://schemas.microsoft.com/office/drawing/2014/main" id="{026EF0E9-EE10-4136-A7F4-953253710E1A}"/>
              </a:ext>
            </a:extLst>
          </p:cNvPr>
          <p:cNvPicPr>
            <a:picLocks noChangeAspect="1"/>
          </p:cNvPicPr>
          <p:nvPr/>
        </p:nvPicPr>
        <p:blipFill>
          <a:blip r:embed="rId5">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a:extLst>
              <a:ext uri="{FF2B5EF4-FFF2-40B4-BE49-F238E27FC236}">
                <a16:creationId xmlns:a16="http://schemas.microsoft.com/office/drawing/2014/main" id="{01BDE172-549E-4763-B759-FED99B007FE5}"/>
              </a:ext>
            </a:extLst>
          </p:cNvPr>
          <p:cNvPicPr>
            <a:picLocks noChangeAspect="1"/>
          </p:cNvPicPr>
          <p:nvPr/>
        </p:nvPicPr>
        <p:blipFill>
          <a:blip r:embed="rId6">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4">
            <a:extLst>
              <a:ext uri="{FF2B5EF4-FFF2-40B4-BE49-F238E27FC236}">
                <a16:creationId xmlns:a16="http://schemas.microsoft.com/office/drawing/2014/main" id="{0CD21201-97C9-493A-AE30-06939B0DD5B0}"/>
              </a:ext>
            </a:extLst>
          </p:cNvPr>
          <p:cNvPicPr>
            <a:picLocks noChangeAspect="1"/>
          </p:cNvPicPr>
          <p:nvPr/>
        </p:nvPicPr>
        <p:blipFill>
          <a:blip r:embed="rId7">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5">
            <a:extLst>
              <a:ext uri="{FF2B5EF4-FFF2-40B4-BE49-F238E27FC236}">
                <a16:creationId xmlns:a16="http://schemas.microsoft.com/office/drawing/2014/main" id="{7E3FA839-3F6B-4386-AB95-F104433E9A24}"/>
              </a:ext>
            </a:extLst>
          </p:cNvPr>
          <p:cNvPicPr>
            <a:picLocks noChangeAspect="1"/>
          </p:cNvPicPr>
          <p:nvPr/>
        </p:nvPicPr>
        <p:blipFill>
          <a:blip r:embed="rId8">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6">
            <a:extLst>
              <a:ext uri="{FF2B5EF4-FFF2-40B4-BE49-F238E27FC236}">
                <a16:creationId xmlns:a16="http://schemas.microsoft.com/office/drawing/2014/main" id="{633FC627-ABB5-4082-9A2B-1FAA46D3D588}"/>
              </a:ext>
            </a:extLst>
          </p:cNvPr>
          <p:cNvPicPr>
            <a:picLocks noChangeAspect="1"/>
          </p:cNvPicPr>
          <p:nvPr/>
        </p:nvPicPr>
        <p:blipFill>
          <a:blip r:embed="rId9">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FF72EC3-F54B-4FEE-ABDA-D614C6ED68D4}"/>
              </a:ext>
            </a:extLst>
          </p:cNvPr>
          <p:cNvSpPr/>
          <p:nvPr/>
        </p:nvSpPr>
        <p:spPr>
          <a:xfrm>
            <a:off x="79829" y="2251726"/>
            <a:ext cx="16541750" cy="13880723"/>
          </a:xfrm>
          <a:prstGeom prst="rect">
            <a:avLst/>
          </a:prstGeom>
        </p:spPr>
        <p:txBody>
          <a:bodyPr lIns="91440" tIns="45720" rIns="91440" bIns="45720" numCol="2" anchor="t">
            <a:spAutoFit/>
          </a:bodyPr>
          <a:lstStyle/>
          <a:p>
            <a:pPr eaLnBrk="1" fontAlgn="t" hangingPunct="1">
              <a:spcBef>
                <a:spcPts val="0"/>
              </a:spcBef>
              <a:spcAft>
                <a:spcPts val="0"/>
              </a:spcAft>
              <a:defRPr/>
            </a:pPr>
            <a:r>
              <a:rPr lang="en-GB" sz="2800" b="1">
                <a:solidFill>
                  <a:srgbClr val="000000"/>
                </a:solidFill>
              </a:rPr>
              <a:t>Cereals and Carbohydrates                        per 100g</a:t>
            </a:r>
          </a:p>
          <a:p>
            <a:pPr eaLnBrk="1" fontAlgn="t" hangingPunct="1">
              <a:spcBef>
                <a:spcPts val="0"/>
              </a:spcBef>
              <a:spcAft>
                <a:spcPts val="0"/>
              </a:spcAft>
              <a:defRPr/>
            </a:pPr>
            <a:r>
              <a:rPr lang="en-GB" sz="2800">
                <a:solidFill>
                  <a:srgbClr val="000000"/>
                </a:solidFill>
              </a:rPr>
              <a:t>Shredded whole wheat or bran cereals    13-	24.5g</a:t>
            </a:r>
          </a:p>
          <a:p>
            <a:pPr eaLnBrk="1" fontAlgn="t" hangingPunct="1">
              <a:spcBef>
                <a:spcPts val="0"/>
              </a:spcBef>
              <a:spcAft>
                <a:spcPts val="0"/>
              </a:spcAft>
              <a:defRPr/>
            </a:pPr>
            <a:r>
              <a:rPr lang="en-GB" sz="2800"/>
              <a:t>Rolled oats 						9g</a:t>
            </a:r>
          </a:p>
          <a:p>
            <a:pPr>
              <a:spcBef>
                <a:spcPts val="0"/>
              </a:spcBef>
              <a:spcAft>
                <a:spcPts val="0"/>
              </a:spcAft>
              <a:defRPr/>
            </a:pPr>
            <a:r>
              <a:rPr lang="en-GB" sz="2800">
                <a:solidFill>
                  <a:srgbClr val="000000"/>
                </a:solidFill>
                <a:latin typeface="Calibri"/>
                <a:cs typeface="Calibri"/>
              </a:rPr>
              <a:t>Popcorn 8.5g</a:t>
            </a:r>
            <a:endParaRPr lang="en-GB"/>
          </a:p>
          <a:p>
            <a:pPr>
              <a:spcBef>
                <a:spcPts val="0"/>
              </a:spcBef>
              <a:spcAft>
                <a:spcPts val="0"/>
              </a:spcAft>
              <a:defRPr/>
            </a:pPr>
            <a:r>
              <a:rPr lang="en-GB" sz="2800">
                <a:solidFill>
                  <a:srgbClr val="000000"/>
                </a:solidFill>
                <a:latin typeface="Calibri"/>
                <a:cs typeface="Arial"/>
              </a:rPr>
              <a:t>Wholemeal/ multigrain bread  			7g</a:t>
            </a:r>
            <a:endParaRPr lang="en-GB">
              <a:latin typeface="Calibri"/>
              <a:cs typeface="Arial"/>
            </a:endParaRPr>
          </a:p>
          <a:p>
            <a:pPr eaLnBrk="1" fontAlgn="t" hangingPunct="1">
              <a:spcBef>
                <a:spcPts val="0"/>
              </a:spcBef>
              <a:spcAft>
                <a:spcPts val="0"/>
              </a:spcAft>
              <a:defRPr/>
            </a:pPr>
            <a:r>
              <a:rPr lang="en-GB" sz="2800">
                <a:solidFill>
                  <a:srgbClr val="000000"/>
                </a:solidFill>
              </a:rPr>
              <a:t>Wholemeal pitta		 			5.8g</a:t>
            </a:r>
            <a:endParaRPr lang="en-GB" sz="2800"/>
          </a:p>
          <a:p>
            <a:pPr>
              <a:spcBef>
                <a:spcPts val="0"/>
              </a:spcBef>
              <a:spcAft>
                <a:spcPts val="0"/>
              </a:spcAft>
              <a:defRPr/>
            </a:pPr>
            <a:r>
              <a:rPr lang="en-GB" sz="2800">
                <a:solidFill>
                  <a:srgbClr val="000000"/>
                </a:solidFill>
                <a:latin typeface="Calibri"/>
                <a:cs typeface="Calibri"/>
              </a:rPr>
              <a:t>Barley 4.5g</a:t>
            </a:r>
            <a:endParaRPr lang="en-GB"/>
          </a:p>
          <a:p>
            <a:pPr eaLnBrk="1" fontAlgn="t" hangingPunct="1">
              <a:spcBef>
                <a:spcPts val="0"/>
              </a:spcBef>
              <a:spcAft>
                <a:spcPts val="0"/>
              </a:spcAft>
              <a:defRPr/>
            </a:pPr>
            <a:r>
              <a:rPr lang="en-GB" sz="2800">
                <a:solidFill>
                  <a:srgbClr val="000000"/>
                </a:solidFill>
                <a:latin typeface="Calibri"/>
                <a:cs typeface="Arial"/>
              </a:rPr>
              <a:t>Wholemeal spaghetti (boiled)  			4.2g</a:t>
            </a:r>
          </a:p>
          <a:p>
            <a:pPr eaLnBrk="1" fontAlgn="t" hangingPunct="1">
              <a:spcBef>
                <a:spcPts val="0"/>
              </a:spcBef>
              <a:spcAft>
                <a:spcPts val="0"/>
              </a:spcAft>
              <a:defRPr/>
            </a:pPr>
            <a:r>
              <a:rPr lang="en-GB" sz="2800">
                <a:solidFill>
                  <a:srgbClr val="000000"/>
                </a:solidFill>
              </a:rPr>
              <a:t>Baked potato with skin	 			2.6g	</a:t>
            </a:r>
          </a:p>
          <a:p>
            <a:pPr eaLnBrk="1" fontAlgn="t" hangingPunct="1">
              <a:spcBef>
                <a:spcPts val="0"/>
              </a:spcBef>
              <a:spcAft>
                <a:spcPts val="0"/>
              </a:spcAft>
              <a:defRPr/>
            </a:pPr>
            <a:endParaRPr lang="en-GB" sz="2800">
              <a:solidFill>
                <a:srgbClr val="000000"/>
              </a:solidFill>
            </a:endParaRPr>
          </a:p>
          <a:p>
            <a:pPr eaLnBrk="1" fontAlgn="t" hangingPunct="1">
              <a:spcBef>
                <a:spcPts val="0"/>
              </a:spcBef>
              <a:spcAft>
                <a:spcPts val="0"/>
              </a:spcAft>
              <a:defRPr/>
            </a:pPr>
            <a:r>
              <a:rPr lang="en-GB" sz="2800" b="1">
                <a:solidFill>
                  <a:srgbClr val="000000"/>
                </a:solidFill>
              </a:rPr>
              <a:t>Fruit and Vegetables</a:t>
            </a:r>
            <a:endParaRPr lang="en-GB" sz="2800"/>
          </a:p>
          <a:p>
            <a:pPr eaLnBrk="1" fontAlgn="t" hangingPunct="1">
              <a:spcBef>
                <a:spcPts val="0"/>
              </a:spcBef>
              <a:spcAft>
                <a:spcPts val="0"/>
              </a:spcAft>
              <a:defRPr/>
            </a:pPr>
            <a:r>
              <a:rPr lang="en-GB" sz="2800">
                <a:solidFill>
                  <a:srgbClr val="000000"/>
                </a:solidFill>
              </a:rPr>
              <a:t>Figs 							6.9g</a:t>
            </a:r>
            <a:endParaRPr lang="en-GB" sz="2800"/>
          </a:p>
          <a:p>
            <a:pPr eaLnBrk="1" fontAlgn="t" hangingPunct="1">
              <a:spcBef>
                <a:spcPts val="0"/>
              </a:spcBef>
              <a:spcAft>
                <a:spcPts val="0"/>
              </a:spcAft>
              <a:defRPr/>
            </a:pPr>
            <a:r>
              <a:rPr lang="en-GB" sz="2800">
                <a:solidFill>
                  <a:srgbClr val="000000"/>
                </a:solidFill>
              </a:rPr>
              <a:t>Parsnip (boiled)					4.7g</a:t>
            </a:r>
            <a:endParaRPr lang="en-GB" sz="2800"/>
          </a:p>
          <a:p>
            <a:pPr>
              <a:defRPr/>
            </a:pPr>
            <a:r>
              <a:rPr lang="en-GB" sz="2800">
                <a:solidFill>
                  <a:srgbClr val="000000"/>
                </a:solidFill>
                <a:latin typeface="Calibri"/>
                <a:cs typeface="Calibri"/>
              </a:rPr>
              <a:t>Strawberries 3.8g </a:t>
            </a:r>
            <a:endParaRPr lang="en-GB" sz="2800">
              <a:latin typeface="Calibri"/>
              <a:cs typeface="Calibri"/>
            </a:endParaRPr>
          </a:p>
          <a:p>
            <a:pPr eaLnBrk="1" fontAlgn="t" hangingPunct="1">
              <a:spcBef>
                <a:spcPts val="0"/>
              </a:spcBef>
              <a:spcAft>
                <a:spcPts val="0"/>
              </a:spcAft>
              <a:defRPr/>
            </a:pPr>
            <a:r>
              <a:rPr lang="en-GB" sz="2800">
                <a:solidFill>
                  <a:srgbClr val="000000"/>
                </a:solidFill>
                <a:latin typeface="Calibri"/>
                <a:cs typeface="Arial"/>
              </a:rPr>
              <a:t>Swede 						3g</a:t>
            </a:r>
          </a:p>
          <a:p>
            <a:pPr>
              <a:spcBef>
                <a:spcPts val="0"/>
              </a:spcBef>
              <a:spcAft>
                <a:spcPts val="0"/>
              </a:spcAft>
              <a:defRPr/>
            </a:pPr>
            <a:r>
              <a:rPr lang="en-GB" sz="2800">
                <a:solidFill>
                  <a:srgbClr val="000000"/>
                </a:solidFill>
                <a:latin typeface="Calibri"/>
                <a:cs typeface="Calibri"/>
              </a:rPr>
              <a:t>Broccoli (boiled) 2.8g</a:t>
            </a:r>
            <a:endParaRPr lang="en-GB">
              <a:latin typeface="Calibri"/>
            </a:endParaRPr>
          </a:p>
          <a:p>
            <a:pPr eaLnBrk="1" fontAlgn="t" hangingPunct="1">
              <a:spcBef>
                <a:spcPts val="0"/>
              </a:spcBef>
              <a:spcAft>
                <a:spcPts val="0"/>
              </a:spcAft>
              <a:defRPr/>
            </a:pPr>
            <a:endParaRPr lang="en-GB" sz="2800">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endParaRPr lang="en-GB" sz="2800" b="1">
              <a:solidFill>
                <a:srgbClr val="000000"/>
              </a:solidFill>
            </a:endParaRPr>
          </a:p>
          <a:p>
            <a:pPr eaLnBrk="1" fontAlgn="t" hangingPunct="1">
              <a:spcBef>
                <a:spcPts val="0"/>
              </a:spcBef>
              <a:spcAft>
                <a:spcPts val="0"/>
              </a:spcAft>
              <a:defRPr/>
            </a:pPr>
            <a:r>
              <a:rPr lang="en-GB" sz="2800" b="1">
                <a:solidFill>
                  <a:srgbClr val="000000"/>
                </a:solidFill>
              </a:rPr>
              <a:t>Nuts and seeds                                      per 100g</a:t>
            </a:r>
            <a:endParaRPr lang="en-GB" sz="2800"/>
          </a:p>
          <a:p>
            <a:pPr eaLnBrk="1" fontAlgn="t" hangingPunct="1">
              <a:spcBef>
                <a:spcPts val="0"/>
              </a:spcBef>
              <a:spcAft>
                <a:spcPts val="0"/>
              </a:spcAft>
              <a:defRPr/>
            </a:pPr>
            <a:r>
              <a:rPr lang="en-GB" sz="2800">
                <a:solidFill>
                  <a:srgbClr val="000000"/>
                </a:solidFill>
              </a:rPr>
              <a:t>Almonds					7.4g</a:t>
            </a:r>
            <a:endParaRPr lang="en-GB" sz="2800"/>
          </a:p>
          <a:p>
            <a:pPr eaLnBrk="1" fontAlgn="t" hangingPunct="1">
              <a:spcBef>
                <a:spcPts val="0"/>
              </a:spcBef>
              <a:spcAft>
                <a:spcPts val="0"/>
              </a:spcAft>
              <a:defRPr/>
            </a:pPr>
            <a:r>
              <a:rPr lang="en-GB" sz="2800">
                <a:solidFill>
                  <a:srgbClr val="000000"/>
                </a:solidFill>
              </a:rPr>
              <a:t>Peanuts					7.6g</a:t>
            </a:r>
            <a:endParaRPr lang="en-GB" sz="2800"/>
          </a:p>
          <a:p>
            <a:pPr eaLnBrk="1" fontAlgn="t" hangingPunct="1">
              <a:spcBef>
                <a:spcPts val="0"/>
              </a:spcBef>
              <a:spcAft>
                <a:spcPts val="0"/>
              </a:spcAft>
              <a:defRPr/>
            </a:pPr>
            <a:r>
              <a:rPr lang="en-GB" sz="2800">
                <a:solidFill>
                  <a:srgbClr val="000000"/>
                </a:solidFill>
              </a:rPr>
              <a:t>Sesame					7.9g</a:t>
            </a:r>
            <a:endParaRPr lang="en-GB" sz="2800"/>
          </a:p>
          <a:p>
            <a:pPr eaLnBrk="1" fontAlgn="t" hangingPunct="1">
              <a:spcBef>
                <a:spcPts val="0"/>
              </a:spcBef>
              <a:spcAft>
                <a:spcPts val="0"/>
              </a:spcAft>
              <a:defRPr/>
            </a:pPr>
            <a:r>
              <a:rPr lang="en-GB" sz="2800">
                <a:solidFill>
                  <a:srgbClr val="000000"/>
                </a:solidFill>
              </a:rPr>
              <a:t>Sunflower seeds				6.0g</a:t>
            </a:r>
          </a:p>
          <a:p>
            <a:pPr eaLnBrk="1" fontAlgn="t" hangingPunct="1">
              <a:spcBef>
                <a:spcPts val="0"/>
              </a:spcBef>
              <a:spcAft>
                <a:spcPts val="0"/>
              </a:spcAft>
              <a:defRPr/>
            </a:pPr>
            <a:r>
              <a:rPr lang="en-GB" sz="2800">
                <a:solidFill>
                  <a:srgbClr val="000000"/>
                </a:solidFill>
              </a:rPr>
              <a:t>Peanut butter               			6.6g</a:t>
            </a:r>
          </a:p>
          <a:p>
            <a:pPr eaLnBrk="1" fontAlgn="t" hangingPunct="1">
              <a:spcBef>
                <a:spcPts val="0"/>
              </a:spcBef>
              <a:spcAft>
                <a:spcPts val="0"/>
              </a:spcAft>
              <a:defRPr/>
            </a:pPr>
            <a:endParaRPr lang="en-GB" sz="2800"/>
          </a:p>
          <a:p>
            <a:pPr eaLnBrk="1" fontAlgn="t" hangingPunct="1">
              <a:spcBef>
                <a:spcPts val="0"/>
              </a:spcBef>
              <a:spcAft>
                <a:spcPts val="0"/>
              </a:spcAft>
              <a:defRPr/>
            </a:pPr>
            <a:r>
              <a:rPr lang="en-GB" sz="2800" b="1">
                <a:solidFill>
                  <a:srgbClr val="000000"/>
                </a:solidFill>
              </a:rPr>
              <a:t>Peas and beans</a:t>
            </a:r>
            <a:endParaRPr lang="en-GB" sz="2800"/>
          </a:p>
          <a:p>
            <a:pPr eaLnBrk="1" fontAlgn="t" hangingPunct="1">
              <a:spcBef>
                <a:spcPts val="0"/>
              </a:spcBef>
              <a:spcAft>
                <a:spcPts val="0"/>
              </a:spcAft>
              <a:defRPr/>
            </a:pPr>
            <a:r>
              <a:rPr lang="en-GB" sz="2800"/>
              <a:t>Lentils 					6.3-7.4g</a:t>
            </a:r>
          </a:p>
          <a:p>
            <a:pPr>
              <a:defRPr/>
            </a:pPr>
            <a:r>
              <a:rPr lang="en-GB" sz="2800"/>
              <a:t>Chickpeas 					7.1g</a:t>
            </a:r>
          </a:p>
          <a:p>
            <a:pPr>
              <a:defRPr/>
            </a:pPr>
            <a:r>
              <a:rPr lang="en-GB" sz="2800"/>
              <a:t>Kidney Beans				6.8g</a:t>
            </a:r>
          </a:p>
          <a:p>
            <a:pPr>
              <a:defRPr/>
            </a:pPr>
            <a:r>
              <a:rPr lang="en-GB" sz="2800"/>
              <a:t>Soya /</a:t>
            </a:r>
            <a:r>
              <a:rPr lang="en-GB" sz="2800" err="1"/>
              <a:t>Edamme</a:t>
            </a:r>
            <a:r>
              <a:rPr lang="en-GB" sz="2800"/>
              <a:t> beans 			6.3g</a:t>
            </a:r>
            <a:endParaRPr lang="en-GB" sz="2800">
              <a:latin typeface="Cabin Regular" panose="020B0604020202020204" charset="0"/>
            </a:endParaRPr>
          </a:p>
          <a:p>
            <a:pPr>
              <a:defRPr/>
            </a:pPr>
            <a:r>
              <a:rPr lang="en-GB" sz="2800">
                <a:latin typeface="Calibri"/>
                <a:cs typeface="Calibri"/>
              </a:rPr>
              <a:t>Peas (boiled) 5.6g</a:t>
            </a:r>
          </a:p>
          <a:p>
            <a:pPr>
              <a:spcBef>
                <a:spcPts val="0"/>
              </a:spcBef>
              <a:spcAft>
                <a:spcPts val="0"/>
              </a:spcAft>
              <a:defRPr/>
            </a:pPr>
            <a:r>
              <a:rPr lang="en-GB" sz="2800">
                <a:latin typeface="Calibri"/>
                <a:cs typeface="Calibri"/>
              </a:rPr>
              <a:t>Baked beans (in tomato sauce) 4.9g</a:t>
            </a:r>
          </a:p>
          <a:p>
            <a:pPr>
              <a:spcBef>
                <a:spcPts val="0"/>
              </a:spcBef>
              <a:spcAft>
                <a:spcPts val="0"/>
              </a:spcAft>
              <a:defRPr/>
            </a:pPr>
            <a:r>
              <a:rPr lang="en-GB" sz="2800">
                <a:latin typeface="Calibri"/>
                <a:cs typeface="Calibri"/>
              </a:rPr>
              <a:t>Green beans (boiled) 4.1g</a:t>
            </a:r>
          </a:p>
          <a:p>
            <a:pPr>
              <a:defRPr/>
            </a:pPr>
            <a:endParaRPr lang="en-GB" sz="2800">
              <a:latin typeface="Calibri"/>
              <a:cs typeface="Arial"/>
            </a:endParaRPr>
          </a:p>
        </p:txBody>
      </p:sp>
      <p:pic>
        <p:nvPicPr>
          <p:cNvPr id="4" name="Picture 5" descr="A picture containing text, clipart&#10;&#10;Description automatically generated">
            <a:extLst>
              <a:ext uri="{FF2B5EF4-FFF2-40B4-BE49-F238E27FC236}">
                <a16:creationId xmlns:a16="http://schemas.microsoft.com/office/drawing/2014/main" id="{FD7BE8C8-E4EB-4B97-30AC-A6AA5974AC9D}"/>
              </a:ext>
            </a:extLst>
          </p:cNvPr>
          <p:cNvPicPr>
            <a:picLocks noChangeAspect="1"/>
          </p:cNvPicPr>
          <p:nvPr/>
        </p:nvPicPr>
        <p:blipFill>
          <a:blip r:embed="rId10"/>
          <a:stretch>
            <a:fillRect/>
          </a:stretch>
        </p:blipFill>
        <p:spPr>
          <a:xfrm>
            <a:off x="14929303" y="6728732"/>
            <a:ext cx="2973615" cy="3155497"/>
          </a:xfrm>
          <a:prstGeom prst="rect">
            <a:avLst/>
          </a:prstGeom>
        </p:spPr>
      </p:pic>
      <p:pic>
        <p:nvPicPr>
          <p:cNvPr id="7" name="Picture 7" descr="A picture containing graphical user interface&#10;&#10;Description automatically generated">
            <a:extLst>
              <a:ext uri="{FF2B5EF4-FFF2-40B4-BE49-F238E27FC236}">
                <a16:creationId xmlns:a16="http://schemas.microsoft.com/office/drawing/2014/main" id="{35868677-0291-DD7E-A45D-338F1F5C6F3C}"/>
              </a:ext>
            </a:extLst>
          </p:cNvPr>
          <p:cNvPicPr>
            <a:picLocks noChangeAspect="1"/>
          </p:cNvPicPr>
          <p:nvPr/>
        </p:nvPicPr>
        <p:blipFill>
          <a:blip r:embed="rId11"/>
          <a:stretch>
            <a:fillRect/>
          </a:stretch>
        </p:blipFill>
        <p:spPr>
          <a:xfrm>
            <a:off x="14924767" y="138339"/>
            <a:ext cx="2901497" cy="3546929"/>
          </a:xfrm>
          <a:prstGeom prst="rect">
            <a:avLst/>
          </a:prstGeom>
        </p:spPr>
      </p:pic>
      <p:pic>
        <p:nvPicPr>
          <p:cNvPr id="6" name="Picture 6" descr="A picture containing food, plate, different, several&#10;&#10;Description automatically generated">
            <a:extLst>
              <a:ext uri="{FF2B5EF4-FFF2-40B4-BE49-F238E27FC236}">
                <a16:creationId xmlns:a16="http://schemas.microsoft.com/office/drawing/2014/main" id="{19917B7B-0DA3-4D17-DA19-84CB21CC919D}"/>
              </a:ext>
            </a:extLst>
          </p:cNvPr>
          <p:cNvPicPr>
            <a:picLocks noChangeAspect="1"/>
          </p:cNvPicPr>
          <p:nvPr/>
        </p:nvPicPr>
        <p:blipFill>
          <a:blip r:embed="rId12"/>
          <a:stretch>
            <a:fillRect/>
          </a:stretch>
        </p:blipFill>
        <p:spPr>
          <a:xfrm>
            <a:off x="14999607" y="3805464"/>
            <a:ext cx="2762250" cy="2762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0DF004F0B7C0429B677C1A4126110B" ma:contentTypeVersion="13" ma:contentTypeDescription="Create a new document." ma:contentTypeScope="" ma:versionID="a13792a0a961bf802a035ba1ed75464c">
  <xsd:schema xmlns:xsd="http://www.w3.org/2001/XMLSchema" xmlns:xs="http://www.w3.org/2001/XMLSchema" xmlns:p="http://schemas.microsoft.com/office/2006/metadata/properties" xmlns:ns2="b2e8c297-c771-4730-8c22-db13010b42b5" xmlns:ns3="6a697334-8322-4c35-8d62-b96b5741b494" targetNamespace="http://schemas.microsoft.com/office/2006/metadata/properties" ma:root="true" ma:fieldsID="29869b3170ef1db11306e184fce8633a" ns2:_="" ns3:_="">
    <xsd:import namespace="b2e8c297-c771-4730-8c22-db13010b42b5"/>
    <xsd:import namespace="6a697334-8322-4c35-8d62-b96b5741b4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8c297-c771-4730-8c22-db13010b4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960faec-74a3-420b-b522-51e7e1c187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697334-8322-4c35-8d62-b96b5741b49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6df729-fd9a-44e1-a9dd-e417f1b56635}" ma:internalName="TaxCatchAll" ma:showField="CatchAllData" ma:web="6a697334-8322-4c35-8d62-b96b5741b49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697334-8322-4c35-8d62-b96b5741b494" xsi:nil="true"/>
    <lcf76f155ced4ddcb4097134ff3c332f xmlns="b2e8c297-c771-4730-8c22-db13010b42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F61D5D-DDEB-41F7-8091-53C06AEA22D2}">
  <ds:schemaRefs>
    <ds:schemaRef ds:uri="http://schemas.microsoft.com/sharepoint/v3/contenttype/forms"/>
  </ds:schemaRefs>
</ds:datastoreItem>
</file>

<file path=customXml/itemProps2.xml><?xml version="1.0" encoding="utf-8"?>
<ds:datastoreItem xmlns:ds="http://schemas.openxmlformats.org/officeDocument/2006/customXml" ds:itemID="{F00756D4-5C49-4F1F-ABBE-7DFEDCED8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e8c297-c771-4730-8c22-db13010b42b5"/>
    <ds:schemaRef ds:uri="6a697334-8322-4c35-8d62-b96b5741b4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27E71F-309D-4786-808E-CFC2E276065D}">
  <ds:schemaRefs>
    <ds:schemaRef ds:uri="http://schemas.microsoft.com/office/2006/metadata/properties"/>
    <ds:schemaRef ds:uri="http://schemas.microsoft.com/office/infopath/2007/PartnerControls"/>
    <ds:schemaRef ds:uri="6a697334-8322-4c35-8d62-b96b5741b494"/>
    <ds:schemaRef ds:uri="b2e8c297-c771-4730-8c22-db13010b42b5"/>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Orange and Green Snowflake Christmas Newsletter</dc:title>
  <dc:creator>Paula Chinchilla</dc:creator>
  <cp:revision>16</cp:revision>
  <dcterms:created xsi:type="dcterms:W3CDTF">2006-08-16T00:00:00Z</dcterms:created>
  <dcterms:modified xsi:type="dcterms:W3CDTF">2023-04-27T14:19:17Z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0x010100250DF004F0B7C0429B677C1A4126110B</vt:lpwstr>
  </property>
  <property fmtid="{D5CDD505-2E9C-101B-9397-08002B2CF9AE}" pid="3" name="MediaServiceImageTags">
    <vt:lpwstr/>
  </property>
</Properties>
</file>