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02_C568CF95.xml" ContentType="application/vnd.ms-powerpoint.comments+xml"/>
  <Override PartName="/ppt/comments/modernComment_103_13CDC748.xml" ContentType="application/vnd.ms-powerpoint.comments+xml"/>
  <Override PartName="/ppt/comments/modernComment_104_13CDC748.xml" ContentType="application/vnd.ms-powerpoint.comments+xml"/>
  <Override PartName="/ppt/notesSlides/notesSlide1.xml" ContentType="application/vnd.openxmlformats-officedocument.presentationml.notesSlide+xml"/>
  <Override PartName="/ppt/comments/modernComment_105_13CDC748.xml" ContentType="application/vnd.ms-powerpoint.comments+xml"/>
  <Override PartName="/ppt/comments/modernComment_108_78A261F7.xml" ContentType="application/vnd.ms-powerpoint.comments+xml"/>
  <Override PartName="/ppt/comments/modernComment_109_764A29BB.xml" ContentType="application/vnd.ms-powerpoint.comments+xml"/>
  <Override PartName="/ppt/comments/modernComment_10A_764A29BB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8"/>
  </p:notes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8288000" cy="10287000"/>
  <p:notesSz cx="6858000" cy="9144000"/>
  <p:embeddedFontLst>
    <p:embeddedFont>
      <p:font typeface="Cabin SemiBold Bold" panose="020B0604020202020204" charset="0"/>
      <p:regular r:id="rId19"/>
    </p:embeddedFont>
    <p:embeddedFont>
      <p:font typeface="Cabin Sketch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Franklin Gothic Book" panose="020B0503020102020204" pitchFamily="3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09F1538-287A-7C5D-D98F-AA2C451B760C}" name="CHINCHILLA, Paula (LONDON NORTH WEST UNIVERSITY HEALTHCARE NHS TRUST)" initials="CT" userId="S::paula.chinchilla_nhs.net#ext#@cmft.onmicrosoft.com::374aad1e-aa74-4e10-9dee-d5daa7466d1f" providerId="AD"/>
  <p188:author id="{B9D0D697-5208-7439-E346-12CBB158253D}" name="Henson Kate (R0A) Manchester University NHS Foundation Trust" initials="HT" userId="S::khenson@uhsm.nhs.uk::d340c5ea-a360-46e7-9971-76506f385ad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D69B"/>
    <a:srgbClr val="C2F2C4"/>
    <a:srgbClr val="A6FFAA"/>
    <a:srgbClr val="95E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59FD14-D924-4A14-B835-6B8785955AE3}" v="20" dt="2022-06-28T14:53:58.858"/>
    <p1510:client id="{A1A42FF7-33FC-4FEF-B30B-498125F25D3E}" v="10" dt="2023-02-28T17:18:33.409"/>
    <p1510:client id="{A68A8D2B-780F-4E36-BBF0-12E6727770EB}" v="3" dt="2022-10-11T14:55:34.339"/>
    <p1510:client id="{F387B84E-6007-4072-A10A-6E57DFC24727}" v="46" dt="2022-08-16T16:05:15.232"/>
  </p1510:revLst>
</p1510:revInfo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23" autoAdjust="0"/>
    <p:restoredTop sz="94622" autoAdjust="0"/>
  </p:normalViewPr>
  <p:slideViewPr>
    <p:cSldViewPr>
      <p:cViewPr varScale="1">
        <p:scale>
          <a:sx n="39" d="100"/>
          <a:sy n="39" d="100"/>
        </p:scale>
        <p:origin x="76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modernComment_102_C568CF9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A9EB115-A839-4312-8960-FA1FC25CF13B}" authorId="{509F1538-287A-7C5D-D98F-AA2C451B760C}" created="2022-06-28T14:49:32.97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311980437" sldId="258"/>
      <ac:spMk id="25" creationId="{00000000-0000-0000-0000-000000000000}"/>
    </ac:deMkLst>
    <p188:txBody>
      <a:bodyPr/>
      <a:lstStyle/>
      <a:p>
        <a:r>
          <a:rPr lang="en-US"/>
          <a:t>Not sure about how to explain macronutrients in a more visual way. I have added an image that can work
This slide requires an image</a:t>
        </a:r>
      </a:p>
    </p188:txBody>
  </p188:cm>
</p188:cmLst>
</file>

<file path=ppt/comments/modernComment_103_13CDC74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8207667-C0B3-4FA4-866D-51F80B170007}" authorId="{509F1538-287A-7C5D-D98F-AA2C451B760C}" created="2022-06-28T14:51:10.54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32253000" sldId="259"/>
      <ac:picMk id="10" creationId="{8C7433BC-A638-885E-A90C-6129C7224611}"/>
    </ac:deMkLst>
    <p188:txBody>
      <a:bodyPr/>
      <a:lstStyle/>
      <a:p>
        <a:r>
          <a:rPr lang="en-US"/>
          <a:t>not sure if this is all right?</a:t>
        </a:r>
      </a:p>
    </p188:txBody>
  </p188:cm>
</p188:cmLst>
</file>

<file path=ppt/comments/modernComment_104_13CDC74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F4C01A6-DC1B-40B6-8AE4-DBE4288EC6F7}" authorId="{509F1538-287A-7C5D-D98F-AA2C451B760C}" created="2022-06-28T14:51:23.88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32253000" sldId="260"/>
      <ac:picMk id="1026" creationId="{00000000-0000-0000-0000-000000000000}"/>
    </ac:deMkLst>
    <p188:txBody>
      <a:bodyPr/>
      <a:lstStyle/>
      <a:p>
        <a:r>
          <a:rPr lang="en-US"/>
          <a:t>Image needs changing</a:t>
        </a:r>
      </a:p>
    </p188:txBody>
  </p188:cm>
  <p188:cm id="{8B7C95A3-D1CA-4B1F-B7D6-00E7EF9FCAE6}" authorId="{509F1538-287A-7C5D-D98F-AA2C451B760C}" created="2022-06-28T14:51:59.964">
    <pc:sldMkLst xmlns:pc="http://schemas.microsoft.com/office/powerpoint/2013/main/command">
      <pc:docMk/>
      <pc:sldMk cId="332253000" sldId="260"/>
    </pc:sldMkLst>
    <p188:txBody>
      <a:bodyPr/>
      <a:lstStyle/>
      <a:p>
        <a:r>
          <a:rPr lang="en-US"/>
          <a:t>Is this well written?i wo</a:t>
        </a:r>
      </a:p>
    </p188:txBody>
  </p188:cm>
</p188:cmLst>
</file>

<file path=ppt/comments/modernComment_105_13CDC74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A285F62-7DD4-4D48-BBB3-D4C771F7D257}" authorId="{509F1538-287A-7C5D-D98F-AA2C451B760C}" status="resolved" created="2022-06-28T14:52:16.089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32253000" sldId="261"/>
      <ac:spMk id="5" creationId="{00000000-0000-0000-0000-000000000000}"/>
      <ac:txMk cp="6" len="6">
        <ac:context len="14" hash="127865618"/>
      </ac:txMk>
    </ac:txMkLst>
    <p188:pos x="7238999" y="544285"/>
    <p188:txBody>
      <a:bodyPr/>
      <a:lstStyle/>
      <a:p>
        <a:r>
          <a:rPr lang="en-US"/>
          <a:t>I would change this title to types of fats</a:t>
        </a:r>
      </a:p>
    </p188:txBody>
  </p188:cm>
</p188:cmLst>
</file>

<file path=ppt/comments/modernComment_108_78A261F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7C7C324-CA41-4E0E-B282-770C9810DAEC}" authorId="{509F1538-287A-7C5D-D98F-AA2C451B760C}" created="2022-06-28T14:53:03.43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023907831" sldId="264"/>
      <ac:spMk id="5" creationId="{00000000-0000-0000-0000-000000000000}"/>
      <ac:txMk cp="12" len="5">
        <ac:context len="24" hash="3532174094"/>
      </ac:txMk>
    </ac:txMkLst>
    <p188:pos x="10604500" y="677333"/>
    <p188:txBody>
      <a:bodyPr/>
      <a:lstStyle/>
      <a:p>
        <a:r>
          <a:rPr lang="en-US"/>
          <a:t>Same should we have graphic examples of amounts of fat in foods?</a:t>
        </a:r>
      </a:p>
    </p188:txBody>
  </p188:cm>
</p188:cmLst>
</file>

<file path=ppt/comments/modernComment_109_764A29B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99D01D0-172D-4F57-AF17-553CBB2D53EC}" authorId="{509F1538-287A-7C5D-D98F-AA2C451B760C}" created="2022-06-28T14:53:42.15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984571835" sldId="265"/>
      <ac:spMk id="5" creationId="{00000000-0000-0000-0000-000000000000}"/>
      <ac:txMk cp="7" len="7">
        <ac:context len="23" hash="3100170252"/>
      </ac:txMk>
    </ac:txMkLst>
    <p188:pos x="8509000" y="677333"/>
    <p188:replyLst>
      <p188:reply id="{9F2701A6-3708-4084-B43C-631276C7D0F6}" authorId="{B9D0D697-5208-7439-E346-12CBB158253D}" created="2023-02-28T17:18:33.409">
        <p188:txBody>
          <a:bodyPr/>
          <a:lstStyle/>
          <a:p>
            <a:r>
              <a:rPr lang="en-US"/>
              <a:t>if we use this we need to show compared with the recommendations </a:t>
            </a:r>
          </a:p>
        </p188:txBody>
      </p188:reply>
    </p188:replyLst>
    <p188:txBody>
      <a:bodyPr/>
      <a:lstStyle/>
      <a:p>
        <a:r>
          <a:rPr lang="en-US"/>
          <a:t>Not sure if this is relevant. I will focus more on the graphics and then give more emphasis to what advice can we give</a:t>
        </a:r>
      </a:p>
    </p188:txBody>
  </p188:cm>
</p188:cmLst>
</file>

<file path=ppt/comments/modernComment_10A_764A29B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B2C194D-4319-4DEF-AF18-E3C9171C8366}" authorId="{509F1538-287A-7C5D-D98F-AA2C451B760C}" created="2022-06-28T14:53:58.85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984571835" sldId="266"/>
      <ac:spMk id="5" creationId="{00000000-0000-0000-0000-000000000000}"/>
      <ac:txMk cp="10" len="8">
        <ac:context len="39" hash="898743287"/>
      </ac:txMk>
    </ac:txMkLst>
    <p188:pos x="6985000" y="973666"/>
    <p188:txBody>
      <a:bodyPr/>
      <a:lstStyle/>
      <a:p>
        <a:r>
          <a:rPr lang="en-US"/>
          <a:t>I will go deeper into this.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06815-76BB-44A2-AF90-2180515EA0E2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7AB39-4EEF-4ABF-A019-7FE22567F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69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Unsaturated</a:t>
            </a:r>
            <a:r>
              <a:rPr lang="en-GB" baseline="0" dirty="0"/>
              <a:t> = one or more double bonds causing a bent structure. Generally liquid at room temperature.</a:t>
            </a:r>
          </a:p>
          <a:p>
            <a:r>
              <a:rPr lang="en-GB" baseline="0" dirty="0"/>
              <a:t>Saturated = no double bond, straight structure, solid at room temperature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7AB39-4EEF-4ABF-A019-7FE22567F9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26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microsoft.com/office/2018/10/relationships/comments" Target="../comments/modernComment_10A_764A29BB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hyperlink" Target="https://www.gov.uk/government/statistics/ndns-results-from-years-9-to-11-2016-to-2017-and-2018-to-2019/ndns-results-from-years-9-to-11-combined-statistical-summar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hyperlink" Target="https://ec.europa.eu/food/safety/labelling-and-nutrition/nutrition-and-health-claims/nutrition-claims_en" TargetMode="External"/><Relationship Id="rId5" Type="http://schemas.openxmlformats.org/officeDocument/2006/relationships/image" Target="../media/image5.png"/><Relationship Id="rId10" Type="http://schemas.openxmlformats.org/officeDocument/2006/relationships/hyperlink" Target="https://www.bda.uk.com/uploads/assets/84f584f6-9294-4a5f-8012bf20e7bedd56/Fat-food-fact-sheet.pdf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www.diversenutritionassociation.com/new-page-1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microsoft.com/office/2018/10/relationships/comments" Target="../comments/modernComment_102_C568CF9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microsoft.com/office/2018/10/relationships/comments" Target="../comments/modernComment_103_13CDC7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microsoft.com/office/2018/10/relationships/comments" Target="../comments/modernComment_104_13CDC7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jpe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18/10/relationships/comments" Target="../comments/modernComment_105_13CDC748.xml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microsoft.com/office/2018/10/relationships/comments" Target="../comments/modernComment_108_78A261F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microsoft.com/office/2018/10/relationships/comments" Target="../comments/modernComment_109_764A29BB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jpe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869434"/>
            <a:ext cx="18288000" cy="2730552"/>
            <a:chOff x="0" y="0"/>
            <a:chExt cx="4474246" cy="625967"/>
          </a:xfrm>
          <a:solidFill>
            <a:srgbClr val="C3D69B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474246" cy="625967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373055" y="2170324"/>
            <a:ext cx="17871273" cy="3218838"/>
            <a:chOff x="0" y="-66675"/>
            <a:chExt cx="23828365" cy="4291784"/>
          </a:xfrm>
        </p:grpSpPr>
        <p:sp>
          <p:nvSpPr>
            <p:cNvPr id="5" name="TextBox 5"/>
            <p:cNvSpPr txBox="1"/>
            <p:nvPr/>
          </p:nvSpPr>
          <p:spPr>
            <a:xfrm>
              <a:off x="0" y="1155060"/>
              <a:ext cx="23828365" cy="23006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40"/>
                </a:lnSpc>
              </a:pPr>
              <a:r>
                <a:rPr lang="en-US" sz="9600" spc="-492" dirty="0">
                  <a:solidFill>
                    <a:srgbClr val="383838"/>
                  </a:solidFill>
                  <a:latin typeface="Cabin Sketch"/>
                </a:rPr>
                <a:t>FAT - HEALTH PROMOTION PROJECT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664529"/>
              <a:ext cx="21337903" cy="560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6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" y="-66675"/>
              <a:ext cx="21213380" cy="646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07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309619" y="4834288"/>
            <a:ext cx="16833273" cy="817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spc="240" dirty="0">
                <a:solidFill>
                  <a:srgbClr val="FFFFFF"/>
                </a:solidFill>
                <a:latin typeface="Cabin SemiBold Bold"/>
              </a:rPr>
              <a:t>South East Coast and London Dietitian Network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b="50000"/>
          <a:stretch/>
        </p:blipFill>
        <p:spPr>
          <a:xfrm>
            <a:off x="0" y="9883025"/>
            <a:ext cx="2909455" cy="4039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50000" t="36924" b="1363"/>
          <a:stretch/>
        </p:blipFill>
        <p:spPr>
          <a:xfrm>
            <a:off x="0" y="0"/>
            <a:ext cx="1454728" cy="49861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b="38267"/>
          <a:stretch/>
        </p:blipFill>
        <p:spPr>
          <a:xfrm>
            <a:off x="2880880" y="9883025"/>
            <a:ext cx="2356482" cy="4039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b="45514"/>
          <a:stretch/>
        </p:blipFill>
        <p:spPr>
          <a:xfrm>
            <a:off x="5233461" y="9868379"/>
            <a:ext cx="2766728" cy="4186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6">
            <a:alphaModFix amt="60000"/>
          </a:blip>
          <a:srcRect b="45791"/>
          <a:stretch/>
        </p:blipFill>
        <p:spPr>
          <a:xfrm>
            <a:off x="7971614" y="9872327"/>
            <a:ext cx="2754642" cy="4146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7">
            <a:alphaModFix amt="60000"/>
          </a:blip>
          <a:srcRect b="41377"/>
          <a:stretch/>
        </p:blipFill>
        <p:spPr>
          <a:xfrm>
            <a:off x="10683370" y="9829778"/>
            <a:ext cx="2808571" cy="4572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8">
            <a:alphaModFix amt="60000"/>
          </a:blip>
          <a:srcRect b="46486"/>
          <a:stretch/>
        </p:blipFill>
        <p:spPr>
          <a:xfrm>
            <a:off x="13429895" y="9859571"/>
            <a:ext cx="2876251" cy="42743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 rotWithShape="1">
          <a:blip r:embed="rId9">
            <a:alphaModFix amt="60000"/>
          </a:blip>
          <a:srcRect r="15262" b="35733"/>
          <a:stretch/>
        </p:blipFill>
        <p:spPr>
          <a:xfrm>
            <a:off x="16258521" y="9859571"/>
            <a:ext cx="2029479" cy="42743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265937" y="6112038"/>
            <a:ext cx="2795829" cy="287318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t="35879"/>
          <a:stretch/>
        </p:blipFill>
        <p:spPr>
          <a:xfrm>
            <a:off x="1454727" y="0"/>
            <a:ext cx="2800166" cy="49861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t="33670"/>
          <a:stretch/>
        </p:blipFill>
        <p:spPr>
          <a:xfrm>
            <a:off x="4254893" y="0"/>
            <a:ext cx="2766728" cy="50961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 rotWithShape="1">
          <a:blip r:embed="rId6">
            <a:alphaModFix amt="60000"/>
          </a:blip>
          <a:srcRect t="33380"/>
          <a:stretch/>
        </p:blipFill>
        <p:spPr>
          <a:xfrm>
            <a:off x="7021621" y="0"/>
            <a:ext cx="2754642" cy="50961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 rotWithShape="1">
          <a:blip r:embed="rId7">
            <a:alphaModFix amt="60000"/>
          </a:blip>
          <a:srcRect t="33914"/>
          <a:stretch/>
        </p:blipFill>
        <p:spPr>
          <a:xfrm>
            <a:off x="9776263" y="-11906"/>
            <a:ext cx="2808571" cy="51542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 rotWithShape="1">
          <a:blip r:embed="rId8">
            <a:alphaModFix amt="60000"/>
          </a:blip>
          <a:srcRect t="31968"/>
          <a:stretch/>
        </p:blipFill>
        <p:spPr>
          <a:xfrm>
            <a:off x="12584834" y="0"/>
            <a:ext cx="2876251" cy="54338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 rotWithShape="1">
          <a:blip r:embed="rId9">
            <a:alphaModFix amt="60000"/>
          </a:blip>
          <a:srcRect t="28849"/>
          <a:stretch/>
        </p:blipFill>
        <p:spPr>
          <a:xfrm>
            <a:off x="15461085" y="-1"/>
            <a:ext cx="2826915" cy="5585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DB3F072-6738-4907-BC2D-9C356F33AB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03757" y="5992962"/>
            <a:ext cx="2989329" cy="2989329"/>
          </a:xfrm>
          <a:prstGeom prst="rect">
            <a:avLst/>
          </a:prstGeom>
        </p:spPr>
      </p:pic>
      <p:pic>
        <p:nvPicPr>
          <p:cNvPr id="25" name="Picture 25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614F0C33-4B73-1423-88E9-5E9E469AA5A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29450" y="592931"/>
            <a:ext cx="2466975" cy="22193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838" y="266700"/>
            <a:ext cx="14888858" cy="1772274"/>
            <a:chOff x="-5098" y="-510996"/>
            <a:chExt cx="3598039" cy="521320"/>
          </a:xfrm>
          <a:solidFill>
            <a:srgbClr val="C3D69B"/>
          </a:solidFill>
        </p:grpSpPr>
        <p:sp>
          <p:nvSpPr>
            <p:cNvPr id="3" name="Freeform 3"/>
            <p:cNvSpPr/>
            <p:nvPr/>
          </p:nvSpPr>
          <p:spPr>
            <a:xfrm>
              <a:off x="-5098" y="-510996"/>
              <a:ext cx="3598039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228600" y="297540"/>
            <a:ext cx="17871273" cy="5091622"/>
            <a:chOff x="-192607" y="-2563720"/>
            <a:chExt cx="23828365" cy="6788829"/>
          </a:xfrm>
        </p:grpSpPr>
        <p:sp>
          <p:nvSpPr>
            <p:cNvPr id="5" name="TextBox 5"/>
            <p:cNvSpPr txBox="1"/>
            <p:nvPr/>
          </p:nvSpPr>
          <p:spPr>
            <a:xfrm>
              <a:off x="-192607" y="-2563720"/>
              <a:ext cx="23828365" cy="22595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140"/>
                </a:lnSpc>
              </a:pPr>
              <a:r>
                <a:rPr lang="en-US" sz="8000" spc="-492" dirty="0">
                  <a:solidFill>
                    <a:srgbClr val="383838"/>
                  </a:solidFill>
                  <a:latin typeface="Cabin Sketch"/>
                </a:rPr>
                <a:t>Establishing an Appropriate Fat Intake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664529"/>
              <a:ext cx="21337903" cy="560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6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" y="-66675"/>
              <a:ext cx="21213380" cy="646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07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366769" y="4326255"/>
            <a:ext cx="16833273" cy="817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spc="240">
                <a:solidFill>
                  <a:srgbClr val="FFFFFF"/>
                </a:solidFill>
                <a:latin typeface="Cabin SemiBold Bold"/>
              </a:rPr>
              <a:t>South Coast and East London Dietitian Network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b="50000"/>
          <a:stretch/>
        </p:blipFill>
        <p:spPr>
          <a:xfrm>
            <a:off x="0" y="9883025"/>
            <a:ext cx="2909455" cy="4039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b="38267"/>
          <a:stretch/>
        </p:blipFill>
        <p:spPr>
          <a:xfrm>
            <a:off x="2880880" y="9883025"/>
            <a:ext cx="2356482" cy="4039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b="45514"/>
          <a:stretch/>
        </p:blipFill>
        <p:spPr>
          <a:xfrm>
            <a:off x="5233461" y="9868379"/>
            <a:ext cx="2766728" cy="4186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6">
            <a:alphaModFix amt="60000"/>
          </a:blip>
          <a:srcRect b="45791"/>
          <a:stretch/>
        </p:blipFill>
        <p:spPr>
          <a:xfrm>
            <a:off x="7971614" y="9872327"/>
            <a:ext cx="2754642" cy="4146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7">
            <a:alphaModFix amt="60000"/>
          </a:blip>
          <a:srcRect b="41377"/>
          <a:stretch/>
        </p:blipFill>
        <p:spPr>
          <a:xfrm>
            <a:off x="10683370" y="9829778"/>
            <a:ext cx="2808571" cy="4572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8">
            <a:alphaModFix amt="60000"/>
          </a:blip>
          <a:srcRect b="46486"/>
          <a:stretch/>
        </p:blipFill>
        <p:spPr>
          <a:xfrm>
            <a:off x="13429895" y="9859571"/>
            <a:ext cx="2876251" cy="42743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 rotWithShape="1">
          <a:blip r:embed="rId9">
            <a:alphaModFix amt="60000"/>
          </a:blip>
          <a:srcRect r="15262" b="35733"/>
          <a:stretch/>
        </p:blipFill>
        <p:spPr>
          <a:xfrm>
            <a:off x="16258521" y="9859571"/>
            <a:ext cx="2029479" cy="42743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73060" y="2412675"/>
            <a:ext cx="1745774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/>
              <a:t>Portion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/>
              <a:t>Cooking method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/>
              <a:t>Reduced frequency eating out/ takeaway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/>
              <a:t>Reduced frequency ready meals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/>
              <a:t>Being realistic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/>
              <a:t>Gradual change – chicken shop x2 a week instead of 4, grilled chicken instead of fried, no mayo, smaller chips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/>
              <a:t>School lunch / packed lunch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/>
              <a:t>Snack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/>
              <a:t>Other convenient options</a:t>
            </a:r>
          </a:p>
        </p:txBody>
      </p:sp>
      <p:pic>
        <p:nvPicPr>
          <p:cNvPr id="17" name="Picture 17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72FB7270-874C-87B3-B3FB-640BDA87F0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68575" y="190501"/>
            <a:ext cx="246697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7183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0501"/>
            <a:ext cx="14888858" cy="1772274"/>
            <a:chOff x="-5098" y="-510996"/>
            <a:chExt cx="3598039" cy="521320"/>
          </a:xfrm>
          <a:solidFill>
            <a:srgbClr val="C3D69B"/>
          </a:solidFill>
        </p:grpSpPr>
        <p:sp>
          <p:nvSpPr>
            <p:cNvPr id="3" name="Freeform 3"/>
            <p:cNvSpPr/>
            <p:nvPr/>
          </p:nvSpPr>
          <p:spPr>
            <a:xfrm>
              <a:off x="-5098" y="-510996"/>
              <a:ext cx="3598039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228600" y="297540"/>
            <a:ext cx="17871273" cy="5091622"/>
            <a:chOff x="-192607" y="-2563720"/>
            <a:chExt cx="23828365" cy="6788829"/>
          </a:xfrm>
        </p:grpSpPr>
        <p:sp>
          <p:nvSpPr>
            <p:cNvPr id="5" name="TextBox 5"/>
            <p:cNvSpPr txBox="1"/>
            <p:nvPr/>
          </p:nvSpPr>
          <p:spPr>
            <a:xfrm>
              <a:off x="-192607" y="-2563720"/>
              <a:ext cx="23828365" cy="2345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140"/>
                </a:lnSpc>
              </a:pPr>
              <a:r>
                <a:rPr lang="en-US" sz="10474" spc="-492" dirty="0">
                  <a:solidFill>
                    <a:srgbClr val="383838"/>
                  </a:solidFill>
                  <a:latin typeface="Cabin Sketch"/>
                </a:rPr>
                <a:t>Summary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664529"/>
              <a:ext cx="21337903" cy="560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6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" y="-66675"/>
              <a:ext cx="21213380" cy="646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07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366769" y="4326255"/>
            <a:ext cx="16833273" cy="817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spc="240">
                <a:solidFill>
                  <a:srgbClr val="FFFFFF"/>
                </a:solidFill>
                <a:latin typeface="Cabin SemiBold Bold"/>
              </a:rPr>
              <a:t>South Coast and East London Dietitian Network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b="50000"/>
          <a:stretch/>
        </p:blipFill>
        <p:spPr>
          <a:xfrm>
            <a:off x="0" y="9883025"/>
            <a:ext cx="2909455" cy="4039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b="38267"/>
          <a:stretch/>
        </p:blipFill>
        <p:spPr>
          <a:xfrm>
            <a:off x="2880880" y="9883025"/>
            <a:ext cx="2356482" cy="4039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b="45514"/>
          <a:stretch/>
        </p:blipFill>
        <p:spPr>
          <a:xfrm>
            <a:off x="5233461" y="9868379"/>
            <a:ext cx="2766728" cy="4186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b="45791"/>
          <a:stretch/>
        </p:blipFill>
        <p:spPr>
          <a:xfrm>
            <a:off x="7971614" y="9872327"/>
            <a:ext cx="2754642" cy="4146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6">
            <a:alphaModFix amt="60000"/>
          </a:blip>
          <a:srcRect b="41377"/>
          <a:stretch/>
        </p:blipFill>
        <p:spPr>
          <a:xfrm>
            <a:off x="10683370" y="9829778"/>
            <a:ext cx="2808571" cy="4572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7">
            <a:alphaModFix amt="60000"/>
          </a:blip>
          <a:srcRect b="46486"/>
          <a:stretch/>
        </p:blipFill>
        <p:spPr>
          <a:xfrm>
            <a:off x="13429895" y="9859571"/>
            <a:ext cx="2876251" cy="42743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 rotWithShape="1">
          <a:blip r:embed="rId8">
            <a:alphaModFix amt="60000"/>
          </a:blip>
          <a:srcRect r="15262" b="35733"/>
          <a:stretch/>
        </p:blipFill>
        <p:spPr>
          <a:xfrm>
            <a:off x="16258521" y="9859571"/>
            <a:ext cx="2029479" cy="42743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35366" y="3954777"/>
            <a:ext cx="174577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5400" dirty="0"/>
              <a:t>Fat in the diet is important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5400" dirty="0"/>
              <a:t>We don’t eat too much fat, we eat too much saturated fat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5400" dirty="0"/>
              <a:t>Focus on identifying foods that are high in fat and saturated fat and making realistic changes to reduce intake</a:t>
            </a:r>
          </a:p>
        </p:txBody>
      </p:sp>
      <p:pic>
        <p:nvPicPr>
          <p:cNvPr id="17" name="Picture 17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7866234D-D141-AEA9-45D7-1C57DB777E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68575" y="190501"/>
            <a:ext cx="246697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71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838" y="185057"/>
            <a:ext cx="14888858" cy="1772274"/>
            <a:chOff x="-5098" y="-510996"/>
            <a:chExt cx="3598039" cy="521320"/>
          </a:xfrm>
          <a:solidFill>
            <a:srgbClr val="C3D69B"/>
          </a:solidFill>
        </p:grpSpPr>
        <p:sp>
          <p:nvSpPr>
            <p:cNvPr id="3" name="Freeform 3"/>
            <p:cNvSpPr/>
            <p:nvPr/>
          </p:nvSpPr>
          <p:spPr>
            <a:xfrm>
              <a:off x="-5098" y="-510996"/>
              <a:ext cx="3598039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228600" y="297540"/>
            <a:ext cx="17871273" cy="5091622"/>
            <a:chOff x="-192607" y="-2563720"/>
            <a:chExt cx="23828365" cy="6788829"/>
          </a:xfrm>
        </p:grpSpPr>
        <p:sp>
          <p:nvSpPr>
            <p:cNvPr id="5" name="TextBox 5"/>
            <p:cNvSpPr txBox="1"/>
            <p:nvPr/>
          </p:nvSpPr>
          <p:spPr>
            <a:xfrm>
              <a:off x="-192607" y="-2563720"/>
              <a:ext cx="23828365" cy="2410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140"/>
                </a:lnSpc>
              </a:pPr>
              <a:r>
                <a:rPr lang="en-US" sz="10474" spc="-492" dirty="0">
                  <a:solidFill>
                    <a:srgbClr val="383838"/>
                  </a:solidFill>
                  <a:latin typeface="Cabin Sketch"/>
                </a:rPr>
                <a:t>Resources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664529"/>
              <a:ext cx="21337903" cy="560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6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" y="-66675"/>
              <a:ext cx="21213380" cy="646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07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366769" y="4326255"/>
            <a:ext cx="16833273" cy="817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spc="240">
                <a:solidFill>
                  <a:srgbClr val="FFFFFF"/>
                </a:solidFill>
                <a:latin typeface="Cabin SemiBold Bold"/>
              </a:rPr>
              <a:t>South Coast and East London Dietitian Network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b="50000"/>
          <a:stretch/>
        </p:blipFill>
        <p:spPr>
          <a:xfrm>
            <a:off x="0" y="9883025"/>
            <a:ext cx="2909455" cy="4039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b="38267"/>
          <a:stretch/>
        </p:blipFill>
        <p:spPr>
          <a:xfrm>
            <a:off x="2880880" y="9883025"/>
            <a:ext cx="2356482" cy="4039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b="45514"/>
          <a:stretch/>
        </p:blipFill>
        <p:spPr>
          <a:xfrm>
            <a:off x="5233461" y="9868379"/>
            <a:ext cx="2766728" cy="4186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b="45791"/>
          <a:stretch/>
        </p:blipFill>
        <p:spPr>
          <a:xfrm>
            <a:off x="7971614" y="9872327"/>
            <a:ext cx="2754642" cy="4146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6">
            <a:alphaModFix amt="60000"/>
          </a:blip>
          <a:srcRect b="41377"/>
          <a:stretch/>
        </p:blipFill>
        <p:spPr>
          <a:xfrm>
            <a:off x="10683370" y="9829778"/>
            <a:ext cx="2808571" cy="4572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7">
            <a:alphaModFix amt="60000"/>
          </a:blip>
          <a:srcRect b="46486"/>
          <a:stretch/>
        </p:blipFill>
        <p:spPr>
          <a:xfrm>
            <a:off x="13429895" y="9859571"/>
            <a:ext cx="2876251" cy="42743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 rotWithShape="1">
          <a:blip r:embed="rId8">
            <a:alphaModFix amt="60000"/>
          </a:blip>
          <a:srcRect r="15262" b="35733"/>
          <a:stretch/>
        </p:blipFill>
        <p:spPr>
          <a:xfrm>
            <a:off x="16258521" y="9859571"/>
            <a:ext cx="2029479" cy="42743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73060" y="2412675"/>
            <a:ext cx="1745774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b="1" dirty="0"/>
              <a:t>NHS: </a:t>
            </a:r>
            <a:br>
              <a:rPr lang="en-GB" sz="4400" dirty="0"/>
            </a:br>
            <a:r>
              <a:rPr lang="en-GB" sz="4400" dirty="0"/>
              <a:t>https://www.nhs.uk/live-well/eat-well/different-fats-nutrition/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b="1" dirty="0"/>
              <a:t>Caroline Walker Trust: </a:t>
            </a:r>
            <a:br>
              <a:rPr lang="en-GB" sz="4400" dirty="0"/>
            </a:br>
            <a:r>
              <a:rPr lang="en-GB" sz="4400" dirty="0"/>
              <a:t>https://www.cwt.org.uk/publications/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b="1" dirty="0"/>
              <a:t>British Dietetic Association: </a:t>
            </a:r>
            <a:br>
              <a:rPr lang="en-GB" sz="4400" dirty="0"/>
            </a:br>
            <a:r>
              <a:rPr lang="en-GB" sz="4400" dirty="0"/>
              <a:t>https://www.bda.uk.com/resource/fat.html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b="1" dirty="0"/>
              <a:t>First Steps Nutrition Trust (balanced eating for under 5’s, not fat specific): </a:t>
            </a:r>
            <a:r>
              <a:rPr lang="en-GB" sz="4400" dirty="0"/>
              <a:t>https://www.firststepsnutrition.org/eating-well-resources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b="1" dirty="0"/>
              <a:t>British Heart Foundation:  </a:t>
            </a:r>
            <a:r>
              <a:rPr lang="en-GB" sz="4400" dirty="0"/>
              <a:t>https://www.bhf.org.uk/informationsupport/conditions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400" dirty="0"/>
          </a:p>
        </p:txBody>
      </p:sp>
      <p:pic>
        <p:nvPicPr>
          <p:cNvPr id="17" name="Picture 17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2C29733A-A32D-86DB-6EF3-C0A8711DEC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68575" y="190501"/>
            <a:ext cx="246697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71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838" y="185057"/>
            <a:ext cx="14888858" cy="1772274"/>
            <a:chOff x="-5098" y="-510996"/>
            <a:chExt cx="3598039" cy="521320"/>
          </a:xfrm>
          <a:solidFill>
            <a:srgbClr val="C3D69B"/>
          </a:solidFill>
        </p:grpSpPr>
        <p:sp>
          <p:nvSpPr>
            <p:cNvPr id="3" name="Freeform 3"/>
            <p:cNvSpPr/>
            <p:nvPr/>
          </p:nvSpPr>
          <p:spPr>
            <a:xfrm>
              <a:off x="-5098" y="-510996"/>
              <a:ext cx="3598039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228600" y="297540"/>
            <a:ext cx="17871273" cy="5091622"/>
            <a:chOff x="-192607" y="-2563720"/>
            <a:chExt cx="23828365" cy="6788829"/>
          </a:xfrm>
        </p:grpSpPr>
        <p:sp>
          <p:nvSpPr>
            <p:cNvPr id="5" name="TextBox 5"/>
            <p:cNvSpPr txBox="1"/>
            <p:nvPr/>
          </p:nvSpPr>
          <p:spPr>
            <a:xfrm>
              <a:off x="-192607" y="-2563720"/>
              <a:ext cx="23828365" cy="2410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140"/>
                </a:lnSpc>
              </a:pPr>
              <a:r>
                <a:rPr lang="en-US" sz="10474" spc="-492" dirty="0">
                  <a:solidFill>
                    <a:srgbClr val="383838"/>
                  </a:solidFill>
                  <a:latin typeface="Cabin Sketch"/>
                </a:rPr>
                <a:t>References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664529"/>
              <a:ext cx="21337903" cy="560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6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" y="-66675"/>
              <a:ext cx="21213380" cy="646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07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366769" y="4326255"/>
            <a:ext cx="16833273" cy="817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spc="240">
                <a:solidFill>
                  <a:srgbClr val="FFFFFF"/>
                </a:solidFill>
                <a:latin typeface="Cabin SemiBold Bold"/>
              </a:rPr>
              <a:t>South Coast and East London Dietitian Network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b="50000"/>
          <a:stretch/>
        </p:blipFill>
        <p:spPr>
          <a:xfrm>
            <a:off x="0" y="9883025"/>
            <a:ext cx="2909455" cy="4039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b="38267"/>
          <a:stretch/>
        </p:blipFill>
        <p:spPr>
          <a:xfrm>
            <a:off x="2880880" y="9883025"/>
            <a:ext cx="2356482" cy="4039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b="45514"/>
          <a:stretch/>
        </p:blipFill>
        <p:spPr>
          <a:xfrm>
            <a:off x="5233461" y="9868379"/>
            <a:ext cx="2766728" cy="4186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b="45791"/>
          <a:stretch/>
        </p:blipFill>
        <p:spPr>
          <a:xfrm>
            <a:off x="7971614" y="9872327"/>
            <a:ext cx="2754642" cy="4146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6">
            <a:alphaModFix amt="60000"/>
          </a:blip>
          <a:srcRect b="41377"/>
          <a:stretch/>
        </p:blipFill>
        <p:spPr>
          <a:xfrm>
            <a:off x="10683370" y="9829778"/>
            <a:ext cx="2808571" cy="4572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7">
            <a:alphaModFix amt="60000"/>
          </a:blip>
          <a:srcRect b="46486"/>
          <a:stretch/>
        </p:blipFill>
        <p:spPr>
          <a:xfrm>
            <a:off x="13429895" y="9859571"/>
            <a:ext cx="2876251" cy="42743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 rotWithShape="1">
          <a:blip r:embed="rId8">
            <a:alphaModFix amt="60000"/>
          </a:blip>
          <a:srcRect r="15262" b="35733"/>
          <a:stretch/>
        </p:blipFill>
        <p:spPr>
          <a:xfrm>
            <a:off x="16258521" y="9859571"/>
            <a:ext cx="2029479" cy="42743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73060" y="2412675"/>
            <a:ext cx="1745774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 dirty="0"/>
              <a:t>McKee, T. and McKee, J., 2009. </a:t>
            </a:r>
            <a:r>
              <a:rPr lang="en-GB" sz="2400" i="1" dirty="0"/>
              <a:t>Biochemistry</a:t>
            </a:r>
            <a:r>
              <a:rPr lang="en-GB" sz="2400" dirty="0"/>
              <a:t>. Oxford: Oxford University Press.</a:t>
            </a:r>
          </a:p>
          <a:p>
            <a:pPr>
              <a:defRPr/>
            </a:pPr>
            <a:endParaRPr lang="en-GB" sz="2400" dirty="0"/>
          </a:p>
          <a:p>
            <a:r>
              <a:rPr lang="en-GB" sz="2400" dirty="0"/>
              <a:t>Assets.publishing.service.gov.uk. 2022. [online] Available at: &lt;https://assets.publishing.service.gov.uk/government/uploads/system/uploads/attachment_data/file/528193/Eatwell_guide_colour.pdf&gt; [Accessed 12 May 2022].</a:t>
            </a:r>
          </a:p>
          <a:p>
            <a:endParaRPr lang="en-GB" sz="2400" dirty="0"/>
          </a:p>
          <a:p>
            <a:r>
              <a:rPr lang="en-GB" sz="2400" dirty="0"/>
              <a:t>Diverse Nutrition Association. 2011. [online] Available at: </a:t>
            </a:r>
            <a:r>
              <a:rPr lang="en-GB" sz="2400" dirty="0">
                <a:hlinkClick r:id="rId9"/>
              </a:rPr>
              <a:t>https://www.diversenutritionassociation.com/new-page-1</a:t>
            </a:r>
            <a:r>
              <a:rPr lang="en-GB" sz="2400" dirty="0"/>
              <a:t> [Accessed 12 May 2022].</a:t>
            </a:r>
          </a:p>
          <a:p>
            <a:endParaRPr lang="en-GB" sz="2400" dirty="0"/>
          </a:p>
          <a:p>
            <a:r>
              <a:rPr lang="en-GB" sz="2400" dirty="0"/>
              <a:t>British Dietetic Association, 2021. </a:t>
            </a:r>
            <a:r>
              <a:rPr lang="en-GB" sz="2400" i="1" dirty="0"/>
              <a:t>Fats. </a:t>
            </a:r>
            <a:r>
              <a:rPr lang="en-GB" sz="2400" dirty="0"/>
              <a:t>[online] Available at: </a:t>
            </a:r>
            <a:r>
              <a:rPr lang="en-GB" sz="2400" dirty="0">
                <a:hlinkClick r:id="rId10"/>
              </a:rPr>
              <a:t>Fat (bda.uk.com)</a:t>
            </a:r>
            <a:r>
              <a:rPr lang="en-GB" sz="2400" dirty="0"/>
              <a:t> </a:t>
            </a:r>
          </a:p>
          <a:p>
            <a:endParaRPr lang="en-GB" sz="2400" dirty="0"/>
          </a:p>
          <a:p>
            <a:r>
              <a:rPr lang="en-GB" sz="2400" dirty="0"/>
              <a:t>European Commission. [online] Available at: </a:t>
            </a:r>
            <a:r>
              <a:rPr lang="en-GB" sz="2400" dirty="0">
                <a:hlinkClick r:id="rId11"/>
              </a:rPr>
              <a:t>Nutrition claims (europa.eu)</a:t>
            </a:r>
            <a:r>
              <a:rPr lang="en-GB" sz="2400" dirty="0"/>
              <a:t> .</a:t>
            </a:r>
          </a:p>
          <a:p>
            <a:endParaRPr lang="en-GB" sz="2400" dirty="0"/>
          </a:p>
          <a:p>
            <a:r>
              <a:rPr lang="en-GB" sz="2400" dirty="0"/>
              <a:t>First Steps Nutrition Trust, 2021. </a:t>
            </a:r>
            <a:r>
              <a:rPr lang="en-GB" sz="2400" i="1" dirty="0"/>
              <a:t>Good food choices and portion sizes for 1-4 year olds. </a:t>
            </a:r>
            <a:r>
              <a:rPr lang="en-GB" sz="2400" dirty="0"/>
              <a:t>London: First Steps Nutrition Trust. </a:t>
            </a:r>
          </a:p>
          <a:p>
            <a:endParaRPr lang="en-GB" sz="2400" dirty="0"/>
          </a:p>
          <a:p>
            <a:r>
              <a:rPr lang="en-GB" sz="2400" dirty="0"/>
              <a:t>Public Health England. 2020. </a:t>
            </a:r>
            <a:r>
              <a:rPr lang="en-GB" sz="2400" i="1" dirty="0"/>
              <a:t>NDNS: results from years 9 to 11 (combined) – statistical summary. </a:t>
            </a:r>
            <a:r>
              <a:rPr lang="en-GB" sz="2400" dirty="0"/>
              <a:t>[online] Available at: </a:t>
            </a:r>
            <a:r>
              <a:rPr lang="en-GB" sz="2400" dirty="0">
                <a:hlinkClick r:id="rId12"/>
              </a:rPr>
              <a:t>NDNS: results from years 9 to 11 (combined) – statistical summary - GOV.UK (www.gov.uk)</a:t>
            </a:r>
            <a:r>
              <a:rPr lang="en-GB" sz="2400" dirty="0"/>
              <a:t> .</a:t>
            </a:r>
            <a:endParaRPr lang="en-GB" sz="2400" i="1" dirty="0"/>
          </a:p>
          <a:p>
            <a:pPr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/>
              <a:t>Committee on Medical Aspects of Food Policy, 2019. </a:t>
            </a:r>
            <a:r>
              <a:rPr lang="en-GB" sz="2400" i="1" dirty="0"/>
              <a:t>Dietary Reference Values. </a:t>
            </a:r>
            <a:r>
              <a:rPr lang="en-GB" sz="2400" dirty="0"/>
              <a:t>London: The Stationery Office Ltd.</a:t>
            </a:r>
          </a:p>
          <a:p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17" name="Picture 17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B05C0824-CEB0-A529-A73E-3A01462227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268575" y="190501"/>
            <a:ext cx="246697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71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551" y="227542"/>
            <a:ext cx="18532171" cy="1743699"/>
            <a:chOff x="-5098" y="-510996"/>
            <a:chExt cx="3598039" cy="521320"/>
          </a:xfrm>
          <a:solidFill>
            <a:srgbClr val="C3D69B"/>
          </a:solidFill>
        </p:grpSpPr>
        <p:sp>
          <p:nvSpPr>
            <p:cNvPr id="3" name="Freeform 3"/>
            <p:cNvSpPr/>
            <p:nvPr/>
          </p:nvSpPr>
          <p:spPr>
            <a:xfrm>
              <a:off x="-5098" y="-510996"/>
              <a:ext cx="3598039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228600" y="297540"/>
            <a:ext cx="17871273" cy="5091622"/>
            <a:chOff x="-192607" y="-2563720"/>
            <a:chExt cx="23828365" cy="6788829"/>
          </a:xfrm>
        </p:grpSpPr>
        <p:sp>
          <p:nvSpPr>
            <p:cNvPr id="5" name="TextBox 5"/>
            <p:cNvSpPr txBox="1"/>
            <p:nvPr/>
          </p:nvSpPr>
          <p:spPr>
            <a:xfrm>
              <a:off x="-192607" y="-2563720"/>
              <a:ext cx="23828365" cy="2410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140"/>
                </a:lnSpc>
              </a:pPr>
              <a:r>
                <a:rPr lang="en-US" sz="10474" spc="-492" dirty="0">
                  <a:solidFill>
                    <a:srgbClr val="383838"/>
                  </a:solidFill>
                  <a:latin typeface="Cabin Sketch"/>
                </a:rPr>
                <a:t>Contents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664529"/>
              <a:ext cx="21337903" cy="560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6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" y="-66675"/>
              <a:ext cx="21213380" cy="646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07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366769" y="4326255"/>
            <a:ext cx="16833273" cy="817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spc="240">
                <a:solidFill>
                  <a:srgbClr val="FFFFFF"/>
                </a:solidFill>
                <a:latin typeface="Cabin SemiBold Bold"/>
              </a:rPr>
              <a:t>South Coast and East London Dietitian Network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b="50000"/>
          <a:stretch/>
        </p:blipFill>
        <p:spPr>
          <a:xfrm>
            <a:off x="0" y="9883025"/>
            <a:ext cx="2909455" cy="4039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b="38267"/>
          <a:stretch/>
        </p:blipFill>
        <p:spPr>
          <a:xfrm>
            <a:off x="2880880" y="9883025"/>
            <a:ext cx="2356482" cy="4039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b="45514"/>
          <a:stretch/>
        </p:blipFill>
        <p:spPr>
          <a:xfrm>
            <a:off x="5233461" y="9868379"/>
            <a:ext cx="2766728" cy="4186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6">
            <a:alphaModFix amt="60000"/>
          </a:blip>
          <a:srcRect b="45791"/>
          <a:stretch/>
        </p:blipFill>
        <p:spPr>
          <a:xfrm>
            <a:off x="7971614" y="9872327"/>
            <a:ext cx="2754642" cy="4146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7">
            <a:alphaModFix amt="60000"/>
          </a:blip>
          <a:srcRect b="41377"/>
          <a:stretch/>
        </p:blipFill>
        <p:spPr>
          <a:xfrm>
            <a:off x="10683370" y="9829778"/>
            <a:ext cx="2808571" cy="4572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8">
            <a:alphaModFix amt="60000"/>
          </a:blip>
          <a:srcRect b="46486"/>
          <a:stretch/>
        </p:blipFill>
        <p:spPr>
          <a:xfrm>
            <a:off x="13429895" y="9859571"/>
            <a:ext cx="2876251" cy="42743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 rotWithShape="1">
          <a:blip r:embed="rId9">
            <a:alphaModFix amt="60000"/>
          </a:blip>
          <a:srcRect r="15262" b="35733"/>
          <a:stretch/>
        </p:blipFill>
        <p:spPr>
          <a:xfrm>
            <a:off x="16258521" y="9859571"/>
            <a:ext cx="2029479" cy="42743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73060" y="2684818"/>
            <a:ext cx="100250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altLang="en-US" sz="3600" dirty="0"/>
              <a:t>Macronutrients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3600" dirty="0"/>
              <a:t>Why is Fat important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3600" dirty="0"/>
              <a:t>Sources of fat and its role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3600" dirty="0"/>
              <a:t>How to identify a high fat food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3600" dirty="0"/>
              <a:t>How much fat do we need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3600" dirty="0"/>
              <a:t>How much fat do we eat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3600" dirty="0"/>
              <a:t>Which foods are high in fat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3600" dirty="0"/>
              <a:t>Establishing an appropriate fat intake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3600" dirty="0"/>
              <a:t>Summary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3600" dirty="0"/>
              <a:t>References</a:t>
            </a:r>
          </a:p>
          <a:p>
            <a:endParaRPr lang="en-GB" sz="3600" dirty="0"/>
          </a:p>
        </p:txBody>
      </p:sp>
      <p:pic>
        <p:nvPicPr>
          <p:cNvPr id="10" name="Picture 16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45D3BC8D-73CD-8123-509C-5BF38D9066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10650" y="147638"/>
            <a:ext cx="246697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8043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838" y="198966"/>
            <a:ext cx="14888858" cy="1772274"/>
            <a:chOff x="-5098" y="-510996"/>
            <a:chExt cx="3598039" cy="521320"/>
          </a:xfrm>
          <a:solidFill>
            <a:srgbClr val="C3D69B"/>
          </a:solidFill>
        </p:grpSpPr>
        <p:sp>
          <p:nvSpPr>
            <p:cNvPr id="3" name="Freeform 3"/>
            <p:cNvSpPr/>
            <p:nvPr/>
          </p:nvSpPr>
          <p:spPr>
            <a:xfrm>
              <a:off x="-5098" y="-510996"/>
              <a:ext cx="3598039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228600" y="297540"/>
            <a:ext cx="17871273" cy="5091622"/>
            <a:chOff x="-192607" y="-2563720"/>
            <a:chExt cx="23828365" cy="6788829"/>
          </a:xfrm>
        </p:grpSpPr>
        <p:sp>
          <p:nvSpPr>
            <p:cNvPr id="5" name="TextBox 5"/>
            <p:cNvSpPr txBox="1"/>
            <p:nvPr/>
          </p:nvSpPr>
          <p:spPr>
            <a:xfrm>
              <a:off x="-192607" y="-2563720"/>
              <a:ext cx="23828365" cy="2410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140"/>
                </a:lnSpc>
              </a:pPr>
              <a:r>
                <a:rPr lang="en-US" sz="10474" spc="-492" dirty="0">
                  <a:solidFill>
                    <a:srgbClr val="383838"/>
                  </a:solidFill>
                  <a:latin typeface="Cabin Sketch"/>
                </a:rPr>
                <a:t>Macronutrients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664529"/>
              <a:ext cx="21337903" cy="560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6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" y="-66675"/>
              <a:ext cx="21213380" cy="646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07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366769" y="4326255"/>
            <a:ext cx="16833273" cy="817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spc="240">
                <a:solidFill>
                  <a:srgbClr val="FFFFFF"/>
                </a:solidFill>
                <a:latin typeface="Cabin SemiBold Bold"/>
              </a:rPr>
              <a:t>South Coast and East London Dietitian Network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b="50000"/>
          <a:stretch/>
        </p:blipFill>
        <p:spPr>
          <a:xfrm>
            <a:off x="0" y="9883025"/>
            <a:ext cx="2909455" cy="4039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b="38267"/>
          <a:stretch/>
        </p:blipFill>
        <p:spPr>
          <a:xfrm>
            <a:off x="2880880" y="9883025"/>
            <a:ext cx="2356482" cy="4039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b="45514"/>
          <a:stretch/>
        </p:blipFill>
        <p:spPr>
          <a:xfrm>
            <a:off x="5233461" y="9868379"/>
            <a:ext cx="2766728" cy="4186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6">
            <a:alphaModFix amt="60000"/>
          </a:blip>
          <a:srcRect b="45791"/>
          <a:stretch/>
        </p:blipFill>
        <p:spPr>
          <a:xfrm>
            <a:off x="7971614" y="9872327"/>
            <a:ext cx="2754642" cy="4146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7">
            <a:alphaModFix amt="60000"/>
          </a:blip>
          <a:srcRect b="41377"/>
          <a:stretch/>
        </p:blipFill>
        <p:spPr>
          <a:xfrm>
            <a:off x="10683370" y="9829778"/>
            <a:ext cx="2808571" cy="4572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8">
            <a:alphaModFix amt="60000"/>
          </a:blip>
          <a:srcRect b="46486"/>
          <a:stretch/>
        </p:blipFill>
        <p:spPr>
          <a:xfrm>
            <a:off x="13429895" y="9859571"/>
            <a:ext cx="2876251" cy="42743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 rotWithShape="1">
          <a:blip r:embed="rId9">
            <a:alphaModFix amt="60000"/>
          </a:blip>
          <a:srcRect r="15262" b="35733"/>
          <a:stretch/>
        </p:blipFill>
        <p:spPr>
          <a:xfrm>
            <a:off x="16258521" y="9859571"/>
            <a:ext cx="2029479" cy="42743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73060" y="2412675"/>
            <a:ext cx="100250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4800" dirty="0"/>
              <a:t>Carbohydrates (4kcal/g)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800" dirty="0"/>
              <a:t>Protein (4kcal/g)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800" dirty="0"/>
              <a:t>Fat (9kcal/g)</a:t>
            </a:r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8C7433BC-A638-885E-A90C-6129C72246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0567" y="3568701"/>
            <a:ext cx="11569700" cy="5774266"/>
          </a:xfrm>
          <a:prstGeom prst="rect">
            <a:avLst/>
          </a:prstGeom>
        </p:spPr>
      </p:pic>
      <p:pic>
        <p:nvPicPr>
          <p:cNvPr id="17" name="Picture 17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71CCF89B-9B1D-039C-F73C-D46338A2A9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68575" y="190501"/>
            <a:ext cx="246697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300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838" y="198966"/>
            <a:ext cx="14888858" cy="1772274"/>
            <a:chOff x="-5098" y="-510996"/>
            <a:chExt cx="3598039" cy="521320"/>
          </a:xfrm>
          <a:solidFill>
            <a:srgbClr val="C3D69B"/>
          </a:solidFill>
        </p:grpSpPr>
        <p:sp>
          <p:nvSpPr>
            <p:cNvPr id="3" name="Freeform 3"/>
            <p:cNvSpPr/>
            <p:nvPr/>
          </p:nvSpPr>
          <p:spPr>
            <a:xfrm>
              <a:off x="-5098" y="-510996"/>
              <a:ext cx="3598039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228600" y="297540"/>
            <a:ext cx="17871273" cy="5091622"/>
            <a:chOff x="-192607" y="-2563720"/>
            <a:chExt cx="23828365" cy="6788829"/>
          </a:xfrm>
        </p:grpSpPr>
        <p:sp>
          <p:nvSpPr>
            <p:cNvPr id="5" name="TextBox 5"/>
            <p:cNvSpPr txBox="1"/>
            <p:nvPr/>
          </p:nvSpPr>
          <p:spPr>
            <a:xfrm>
              <a:off x="-192607" y="-2563720"/>
              <a:ext cx="23828365" cy="2410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140"/>
                </a:lnSpc>
              </a:pPr>
              <a:r>
                <a:rPr lang="en-US" sz="10474" spc="-492" dirty="0">
                  <a:solidFill>
                    <a:srgbClr val="383838"/>
                  </a:solidFill>
                  <a:latin typeface="Cabin Sketch"/>
                </a:rPr>
                <a:t>Why is Fat Important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664529"/>
              <a:ext cx="21337903" cy="560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6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" y="-66675"/>
              <a:ext cx="21213380" cy="646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07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366769" y="4326255"/>
            <a:ext cx="16833273" cy="817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spc="240">
                <a:solidFill>
                  <a:srgbClr val="FFFFFF"/>
                </a:solidFill>
                <a:latin typeface="Cabin SemiBold Bold"/>
              </a:rPr>
              <a:t>South Coast and East London Dietitian Network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b="50000"/>
          <a:stretch/>
        </p:blipFill>
        <p:spPr>
          <a:xfrm>
            <a:off x="0" y="9883025"/>
            <a:ext cx="2909455" cy="4039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b="38267"/>
          <a:stretch/>
        </p:blipFill>
        <p:spPr>
          <a:xfrm>
            <a:off x="2880880" y="9883025"/>
            <a:ext cx="2356482" cy="4039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b="45514"/>
          <a:stretch/>
        </p:blipFill>
        <p:spPr>
          <a:xfrm>
            <a:off x="5233461" y="9868379"/>
            <a:ext cx="2766728" cy="4186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6">
            <a:alphaModFix amt="60000"/>
          </a:blip>
          <a:srcRect b="45791"/>
          <a:stretch/>
        </p:blipFill>
        <p:spPr>
          <a:xfrm>
            <a:off x="7971614" y="9872327"/>
            <a:ext cx="2754642" cy="4146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7">
            <a:alphaModFix amt="60000"/>
          </a:blip>
          <a:srcRect b="41377"/>
          <a:stretch/>
        </p:blipFill>
        <p:spPr>
          <a:xfrm>
            <a:off x="10683370" y="9829778"/>
            <a:ext cx="2808571" cy="4572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8">
            <a:alphaModFix amt="60000"/>
          </a:blip>
          <a:srcRect b="46486"/>
          <a:stretch/>
        </p:blipFill>
        <p:spPr>
          <a:xfrm>
            <a:off x="13429895" y="9859571"/>
            <a:ext cx="2876251" cy="42743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 rotWithShape="1">
          <a:blip r:embed="rId9">
            <a:alphaModFix amt="60000"/>
          </a:blip>
          <a:srcRect r="15262" b="35733"/>
          <a:stretch/>
        </p:blipFill>
        <p:spPr>
          <a:xfrm>
            <a:off x="16258521" y="9859571"/>
            <a:ext cx="2029479" cy="42743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29928" y="2412675"/>
            <a:ext cx="1075832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Important structural component of cell membrane, ‘lipid membrane’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Warmth – prevents heat loss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Energy storage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Chemical signals  - hormone like functions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Fat soluble vitamins (A, D, E and 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Satiety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Fat carries flavour and adds creamy texture to foods</a:t>
            </a:r>
          </a:p>
          <a:p>
            <a:endParaRPr lang="en-GB" sz="4000" dirty="0"/>
          </a:p>
        </p:txBody>
      </p:sp>
      <p:pic>
        <p:nvPicPr>
          <p:cNvPr id="17" name="Picture 17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F4B60DCC-AB42-07EE-B34B-601AF6D242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68575" y="190501"/>
            <a:ext cx="2466975" cy="2219325"/>
          </a:xfrm>
          <a:prstGeom prst="rect">
            <a:avLst/>
          </a:prstGeom>
        </p:spPr>
      </p:pic>
      <p:pic>
        <p:nvPicPr>
          <p:cNvPr id="10" name="Picture 2" descr="7 Clear Signs You’re Not Eating Enough Healthy Fats">
            <a:extLst>
              <a:ext uri="{FF2B5EF4-FFF2-40B4-BE49-F238E27FC236}">
                <a16:creationId xmlns:a16="http://schemas.microsoft.com/office/drawing/2014/main" id="{AD680EDB-F815-2EB4-4A67-CD4D19916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005" y="2991607"/>
            <a:ext cx="6134100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5300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838" y="198967"/>
            <a:ext cx="14888858" cy="1772274"/>
            <a:chOff x="-5098" y="-510996"/>
            <a:chExt cx="3598039" cy="521320"/>
          </a:xfrm>
          <a:solidFill>
            <a:srgbClr val="C3D69B"/>
          </a:solidFill>
        </p:grpSpPr>
        <p:sp>
          <p:nvSpPr>
            <p:cNvPr id="3" name="Freeform 3"/>
            <p:cNvSpPr/>
            <p:nvPr/>
          </p:nvSpPr>
          <p:spPr>
            <a:xfrm>
              <a:off x="-5098" y="-510996"/>
              <a:ext cx="3598039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228600" y="297540"/>
            <a:ext cx="17871273" cy="5091622"/>
            <a:chOff x="-192607" y="-2563720"/>
            <a:chExt cx="23828365" cy="6788829"/>
          </a:xfrm>
        </p:grpSpPr>
        <p:sp>
          <p:nvSpPr>
            <p:cNvPr id="5" name="TextBox 5"/>
            <p:cNvSpPr txBox="1"/>
            <p:nvPr/>
          </p:nvSpPr>
          <p:spPr>
            <a:xfrm>
              <a:off x="-192607" y="-2563720"/>
              <a:ext cx="23828365" cy="2345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140"/>
                </a:lnSpc>
              </a:pPr>
              <a:r>
                <a:rPr lang="en-US" sz="10450" spc="-492" dirty="0">
                  <a:solidFill>
                    <a:srgbClr val="383838"/>
                  </a:solidFill>
                  <a:latin typeface="Cabin Sketch"/>
                </a:rPr>
                <a:t>Types of Fat 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664529"/>
              <a:ext cx="21337903" cy="560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6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" y="-66675"/>
              <a:ext cx="21213380" cy="646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07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366769" y="4326255"/>
            <a:ext cx="16833273" cy="817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spc="240">
                <a:solidFill>
                  <a:srgbClr val="FFFFFF"/>
                </a:solidFill>
                <a:latin typeface="Cabin SemiBold Bold"/>
              </a:rPr>
              <a:t>South Coast and East London Dietitian Network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b="50000"/>
          <a:stretch/>
        </p:blipFill>
        <p:spPr>
          <a:xfrm>
            <a:off x="0" y="9883025"/>
            <a:ext cx="2909455" cy="4039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b="38267"/>
          <a:stretch/>
        </p:blipFill>
        <p:spPr>
          <a:xfrm>
            <a:off x="2880880" y="9883025"/>
            <a:ext cx="2356482" cy="4039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6">
            <a:alphaModFix amt="60000"/>
          </a:blip>
          <a:srcRect b="45514"/>
          <a:stretch/>
        </p:blipFill>
        <p:spPr>
          <a:xfrm>
            <a:off x="5233461" y="9868379"/>
            <a:ext cx="2766728" cy="4186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7">
            <a:alphaModFix amt="60000"/>
          </a:blip>
          <a:srcRect b="45791"/>
          <a:stretch/>
        </p:blipFill>
        <p:spPr>
          <a:xfrm>
            <a:off x="7971614" y="9872327"/>
            <a:ext cx="2754642" cy="4146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8">
            <a:alphaModFix amt="60000"/>
          </a:blip>
          <a:srcRect b="41377"/>
          <a:stretch/>
        </p:blipFill>
        <p:spPr>
          <a:xfrm>
            <a:off x="10683370" y="9829778"/>
            <a:ext cx="2808571" cy="4572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9">
            <a:alphaModFix amt="60000"/>
          </a:blip>
          <a:srcRect b="46486"/>
          <a:stretch/>
        </p:blipFill>
        <p:spPr>
          <a:xfrm>
            <a:off x="13429895" y="9859571"/>
            <a:ext cx="2876251" cy="42743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 rotWithShape="1">
          <a:blip r:embed="rId10">
            <a:alphaModFix amt="60000"/>
          </a:blip>
          <a:srcRect r="15262" b="35733"/>
          <a:stretch/>
        </p:blipFill>
        <p:spPr>
          <a:xfrm>
            <a:off x="16258521" y="9859571"/>
            <a:ext cx="2029479" cy="427430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t="20311" r="6455" b="5381"/>
          <a:stretch/>
        </p:blipFill>
        <p:spPr bwMode="auto">
          <a:xfrm>
            <a:off x="3281956" y="2132224"/>
            <a:ext cx="11764560" cy="758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B0E40F6B-E247-8B3C-6BCF-074B80C26C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68575" y="190501"/>
            <a:ext cx="246697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300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838" y="185058"/>
            <a:ext cx="14888858" cy="1772274"/>
            <a:chOff x="-5098" y="-510996"/>
            <a:chExt cx="3598039" cy="521320"/>
          </a:xfrm>
          <a:solidFill>
            <a:srgbClr val="C3D69B"/>
          </a:solidFill>
        </p:grpSpPr>
        <p:sp>
          <p:nvSpPr>
            <p:cNvPr id="3" name="Freeform 3"/>
            <p:cNvSpPr/>
            <p:nvPr/>
          </p:nvSpPr>
          <p:spPr>
            <a:xfrm>
              <a:off x="-5098" y="-510996"/>
              <a:ext cx="3598039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228600" y="297540"/>
            <a:ext cx="17871273" cy="5091622"/>
            <a:chOff x="-192607" y="-2563720"/>
            <a:chExt cx="23828365" cy="6788829"/>
          </a:xfrm>
        </p:grpSpPr>
        <p:sp>
          <p:nvSpPr>
            <p:cNvPr id="5" name="TextBox 5"/>
            <p:cNvSpPr txBox="1"/>
            <p:nvPr/>
          </p:nvSpPr>
          <p:spPr>
            <a:xfrm>
              <a:off x="-192607" y="-2563720"/>
              <a:ext cx="23828365" cy="2410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140"/>
                </a:lnSpc>
              </a:pPr>
              <a:r>
                <a:rPr lang="en-US" sz="10474" spc="-492" dirty="0">
                  <a:solidFill>
                    <a:srgbClr val="383838"/>
                  </a:solidFill>
                  <a:latin typeface="Cabin Sketch"/>
                </a:rPr>
                <a:t>Fat in the </a:t>
              </a:r>
              <a:r>
                <a:rPr lang="en-US" sz="10474" spc="-492" dirty="0" err="1">
                  <a:solidFill>
                    <a:srgbClr val="383838"/>
                  </a:solidFill>
                  <a:latin typeface="Cabin Sketch"/>
                </a:rPr>
                <a:t>Eatwell</a:t>
              </a:r>
              <a:r>
                <a:rPr lang="en-US" sz="10474" spc="-492" dirty="0">
                  <a:solidFill>
                    <a:srgbClr val="383838"/>
                  </a:solidFill>
                  <a:latin typeface="Cabin Sketch"/>
                </a:rPr>
                <a:t> Guide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664529"/>
              <a:ext cx="21337903" cy="560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6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" y="-66675"/>
              <a:ext cx="21213380" cy="646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07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366769" y="4326255"/>
            <a:ext cx="16833273" cy="817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spc="240">
                <a:solidFill>
                  <a:srgbClr val="FFFFFF"/>
                </a:solidFill>
                <a:latin typeface="Cabin SemiBold Bold"/>
              </a:rPr>
              <a:t>South Coast and East London Dietitian Network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b="50000"/>
          <a:stretch/>
        </p:blipFill>
        <p:spPr>
          <a:xfrm>
            <a:off x="0" y="9883025"/>
            <a:ext cx="2909455" cy="4039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b="38267"/>
          <a:stretch/>
        </p:blipFill>
        <p:spPr>
          <a:xfrm>
            <a:off x="2880880" y="9883025"/>
            <a:ext cx="2356482" cy="4039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b="45514"/>
          <a:stretch/>
        </p:blipFill>
        <p:spPr>
          <a:xfrm>
            <a:off x="5233461" y="9868379"/>
            <a:ext cx="2766728" cy="4186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b="45791"/>
          <a:stretch/>
        </p:blipFill>
        <p:spPr>
          <a:xfrm>
            <a:off x="7971614" y="9872327"/>
            <a:ext cx="2754642" cy="4146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6">
            <a:alphaModFix amt="60000"/>
          </a:blip>
          <a:srcRect b="41377"/>
          <a:stretch/>
        </p:blipFill>
        <p:spPr>
          <a:xfrm>
            <a:off x="10683370" y="9829778"/>
            <a:ext cx="2808571" cy="4572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7">
            <a:alphaModFix amt="60000"/>
          </a:blip>
          <a:srcRect b="46486"/>
          <a:stretch/>
        </p:blipFill>
        <p:spPr>
          <a:xfrm>
            <a:off x="13429895" y="9859571"/>
            <a:ext cx="2876251" cy="42743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 rotWithShape="1">
          <a:blip r:embed="rId8">
            <a:alphaModFix amt="60000"/>
          </a:blip>
          <a:srcRect r="15262" b="35733"/>
          <a:stretch/>
        </p:blipFill>
        <p:spPr>
          <a:xfrm>
            <a:off x="16258521" y="9859571"/>
            <a:ext cx="2029479" cy="42743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454727" y="8167651"/>
            <a:ext cx="14159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altLang="en-US" sz="3600" dirty="0"/>
              <a:t> Note that the </a:t>
            </a:r>
            <a:r>
              <a:rPr lang="en-GB" altLang="en-US" sz="3600" dirty="0" err="1"/>
              <a:t>Eatwell</a:t>
            </a:r>
            <a:r>
              <a:rPr lang="en-GB" altLang="en-US" sz="3600" dirty="0"/>
              <a:t> Guide has a section for oils and spreads, not fats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3600" dirty="0"/>
              <a:t> Reflects fat content to be observed across food groups – fat in nuts, avocados, protein, calcium sources and carbohydrate </a:t>
            </a:r>
            <a:endParaRPr lang="en-GB" sz="3600" dirty="0"/>
          </a:p>
        </p:txBody>
      </p:sp>
      <p:pic>
        <p:nvPicPr>
          <p:cNvPr id="18" name="Picture 10" descr="The New Eatwell Guide - Dietitian's Lif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0" y="2106601"/>
            <a:ext cx="8574660" cy="606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African and Caribbean Eatwell Guide - Fountain Medical Centr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166791"/>
            <a:ext cx="8401051" cy="587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7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E4299F2F-AF3F-B3BF-6D0A-1C4800DAFF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411450" y="47626"/>
            <a:ext cx="246697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3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838" y="266700"/>
            <a:ext cx="14888858" cy="1772274"/>
            <a:chOff x="-5098" y="-510996"/>
            <a:chExt cx="3598039" cy="521320"/>
          </a:xfrm>
          <a:solidFill>
            <a:srgbClr val="C3D69B"/>
          </a:solidFill>
        </p:grpSpPr>
        <p:sp>
          <p:nvSpPr>
            <p:cNvPr id="3" name="Freeform 3"/>
            <p:cNvSpPr/>
            <p:nvPr/>
          </p:nvSpPr>
          <p:spPr>
            <a:xfrm>
              <a:off x="-5098" y="-510996"/>
              <a:ext cx="3598039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228600" y="297540"/>
            <a:ext cx="17871273" cy="5091622"/>
            <a:chOff x="-192607" y="-2563720"/>
            <a:chExt cx="23828365" cy="6788829"/>
          </a:xfrm>
        </p:grpSpPr>
        <p:sp>
          <p:nvSpPr>
            <p:cNvPr id="5" name="TextBox 5"/>
            <p:cNvSpPr txBox="1"/>
            <p:nvPr/>
          </p:nvSpPr>
          <p:spPr>
            <a:xfrm>
              <a:off x="-192607" y="-2563720"/>
              <a:ext cx="23828365" cy="2410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140"/>
                </a:lnSpc>
              </a:pPr>
              <a:r>
                <a:rPr lang="en-US" sz="10474" spc="-492" dirty="0">
                  <a:solidFill>
                    <a:srgbClr val="383838"/>
                  </a:solidFill>
                  <a:latin typeface="Cabin Sketch"/>
                </a:rPr>
                <a:t>How to Identify Fat Content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664529"/>
              <a:ext cx="21337903" cy="560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6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" y="-66675"/>
              <a:ext cx="21213380" cy="646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07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366769" y="4326255"/>
            <a:ext cx="16833273" cy="817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spc="240">
                <a:solidFill>
                  <a:srgbClr val="FFFFFF"/>
                </a:solidFill>
                <a:latin typeface="Cabin SemiBold Bold"/>
              </a:rPr>
              <a:t>South Coast and East London Dietitian Network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b="50000"/>
          <a:stretch/>
        </p:blipFill>
        <p:spPr>
          <a:xfrm>
            <a:off x="0" y="9883025"/>
            <a:ext cx="2909455" cy="4039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b="38267"/>
          <a:stretch/>
        </p:blipFill>
        <p:spPr>
          <a:xfrm>
            <a:off x="2880880" y="9883025"/>
            <a:ext cx="2356482" cy="4039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b="45514"/>
          <a:stretch/>
        </p:blipFill>
        <p:spPr>
          <a:xfrm>
            <a:off x="5233461" y="9868379"/>
            <a:ext cx="2766728" cy="4186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b="45791"/>
          <a:stretch/>
        </p:blipFill>
        <p:spPr>
          <a:xfrm>
            <a:off x="7971614" y="9872327"/>
            <a:ext cx="2754642" cy="4146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6">
            <a:alphaModFix amt="60000"/>
          </a:blip>
          <a:srcRect b="41377"/>
          <a:stretch/>
        </p:blipFill>
        <p:spPr>
          <a:xfrm>
            <a:off x="10683370" y="9829778"/>
            <a:ext cx="2808571" cy="4572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7">
            <a:alphaModFix amt="60000"/>
          </a:blip>
          <a:srcRect b="46486"/>
          <a:stretch/>
        </p:blipFill>
        <p:spPr>
          <a:xfrm>
            <a:off x="13429895" y="9859571"/>
            <a:ext cx="2876251" cy="42743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 rotWithShape="1">
          <a:blip r:embed="rId8">
            <a:alphaModFix amt="60000"/>
          </a:blip>
          <a:srcRect r="15262" b="35733"/>
          <a:stretch/>
        </p:blipFill>
        <p:spPr>
          <a:xfrm>
            <a:off x="16258521" y="9859571"/>
            <a:ext cx="2029479" cy="42743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73060" y="2412675"/>
            <a:ext cx="1745774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/>
              <a:t>Always read per 100g on labelling when comparing foods. Then look at per portion. Be realistic about portion.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/>
              <a:t>Dietary cholesterol translates poorly to blood cholesterol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400" dirty="0"/>
          </a:p>
          <a:p>
            <a:endParaRPr lang="en-GB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/>
              <a:t>REDUCED FAT/ LIGHT/ LITE: the reduction in content is at least 30% compared to a similar product.</a:t>
            </a:r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5" t="57045" r="13610" b="25000"/>
          <a:stretch/>
        </p:blipFill>
        <p:spPr bwMode="auto">
          <a:xfrm>
            <a:off x="373060" y="4666938"/>
            <a:ext cx="15095540" cy="289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45C10633-3444-EEF5-0A66-E9C80C092F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68575" y="190501"/>
            <a:ext cx="246697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3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838" y="266700"/>
            <a:ext cx="14888858" cy="1772274"/>
            <a:chOff x="-5098" y="-510996"/>
            <a:chExt cx="3598039" cy="521320"/>
          </a:xfrm>
          <a:solidFill>
            <a:srgbClr val="C3D69B"/>
          </a:solidFill>
        </p:grpSpPr>
        <p:sp>
          <p:nvSpPr>
            <p:cNvPr id="3" name="Freeform 3"/>
            <p:cNvSpPr/>
            <p:nvPr/>
          </p:nvSpPr>
          <p:spPr>
            <a:xfrm>
              <a:off x="-5098" y="-510996"/>
              <a:ext cx="3598039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228600" y="297540"/>
            <a:ext cx="17871273" cy="5091622"/>
            <a:chOff x="-192607" y="-2563720"/>
            <a:chExt cx="23828365" cy="6788829"/>
          </a:xfrm>
        </p:grpSpPr>
        <p:sp>
          <p:nvSpPr>
            <p:cNvPr id="5" name="TextBox 5"/>
            <p:cNvSpPr txBox="1"/>
            <p:nvPr/>
          </p:nvSpPr>
          <p:spPr>
            <a:xfrm>
              <a:off x="-192607" y="-2563720"/>
              <a:ext cx="23828365" cy="2410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140"/>
                </a:lnSpc>
              </a:pPr>
              <a:r>
                <a:rPr lang="en-US" sz="10474" spc="-492" dirty="0">
                  <a:solidFill>
                    <a:srgbClr val="383838"/>
                  </a:solidFill>
                  <a:latin typeface="Cabin Sketch"/>
                </a:rPr>
                <a:t>How Much Fat Do We Need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664529"/>
              <a:ext cx="21337903" cy="560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6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" y="-66675"/>
              <a:ext cx="21213380" cy="646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07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57090" y="6896100"/>
            <a:ext cx="1679751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4400" dirty="0"/>
              <a:t>Most fat in diet should be unsaturated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400" dirty="0"/>
              <a:t>Note that saturated and trans fats are </a:t>
            </a:r>
            <a:r>
              <a:rPr lang="en-GB" sz="4400" u="sng" dirty="0"/>
              <a:t>not a target </a:t>
            </a:r>
            <a:r>
              <a:rPr lang="en-GB" sz="4400" dirty="0"/>
              <a:t>but rather an upper limit.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400" dirty="0"/>
              <a:t>2 portions fish a week, one oily – EFA’s </a:t>
            </a:r>
            <a:r>
              <a:rPr lang="en-US" sz="4800" spc="240" dirty="0">
                <a:solidFill>
                  <a:srgbClr val="FFFFFF"/>
                </a:solidFill>
                <a:latin typeface="Cabin SemiBold Bold"/>
              </a:rPr>
              <a:t>Network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b="50000"/>
          <a:stretch/>
        </p:blipFill>
        <p:spPr>
          <a:xfrm>
            <a:off x="0" y="9883025"/>
            <a:ext cx="2909455" cy="4039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b="38267"/>
          <a:stretch/>
        </p:blipFill>
        <p:spPr>
          <a:xfrm>
            <a:off x="2880880" y="9883025"/>
            <a:ext cx="2356482" cy="4039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b="45514"/>
          <a:stretch/>
        </p:blipFill>
        <p:spPr>
          <a:xfrm>
            <a:off x="5233461" y="9868379"/>
            <a:ext cx="2766728" cy="4186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6">
            <a:alphaModFix amt="60000"/>
          </a:blip>
          <a:srcRect b="45791"/>
          <a:stretch/>
        </p:blipFill>
        <p:spPr>
          <a:xfrm>
            <a:off x="7971614" y="9872327"/>
            <a:ext cx="2754642" cy="4146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7">
            <a:alphaModFix amt="60000"/>
          </a:blip>
          <a:srcRect b="41377"/>
          <a:stretch/>
        </p:blipFill>
        <p:spPr>
          <a:xfrm>
            <a:off x="10683370" y="9829778"/>
            <a:ext cx="2808571" cy="4572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8">
            <a:alphaModFix amt="60000"/>
          </a:blip>
          <a:srcRect b="46486"/>
          <a:stretch/>
        </p:blipFill>
        <p:spPr>
          <a:xfrm>
            <a:off x="13429895" y="9859571"/>
            <a:ext cx="2876251" cy="42743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 rotWithShape="1">
          <a:blip r:embed="rId9">
            <a:alphaModFix amt="60000"/>
          </a:blip>
          <a:srcRect r="15262" b="35733"/>
          <a:stretch/>
        </p:blipFill>
        <p:spPr>
          <a:xfrm>
            <a:off x="16258521" y="9859571"/>
            <a:ext cx="2029479" cy="427430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379813"/>
              </p:ext>
            </p:extLst>
          </p:nvPr>
        </p:nvGraphicFramePr>
        <p:xfrm>
          <a:off x="2861830" y="2635976"/>
          <a:ext cx="12744096" cy="3657600"/>
        </p:xfrm>
        <a:graphic>
          <a:graphicData uri="http://schemas.openxmlformats.org/drawingml/2006/table">
            <a:tbl>
              <a:tblPr firstRow="1" bandRow="1"/>
              <a:tblGrid>
                <a:gridCol w="637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6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6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7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GB" sz="3600" dirty="0"/>
                        <a:t>Total fat – 33% of total</a:t>
                      </a:r>
                      <a:r>
                        <a:rPr lang="en-GB" sz="3600" baseline="0" dirty="0"/>
                        <a:t> calories </a:t>
                      </a:r>
                      <a:endParaRPr lang="en-GB" sz="3600" dirty="0"/>
                    </a:p>
                  </a:txBody>
                  <a:tcPr>
                    <a:lnL w="12700" cmpd="sng">
                      <a:solidFill>
                        <a:srgbClr val="08A1D9"/>
                      </a:solidFill>
                    </a:lnL>
                    <a:lnR w="12700" cmpd="sng">
                      <a:solidFill>
                        <a:srgbClr val="08A1D9"/>
                      </a:solidFill>
                    </a:lnR>
                    <a:lnT w="12700" cmpd="sng">
                      <a:solidFill>
                        <a:srgbClr val="08A1D9"/>
                      </a:solidFill>
                    </a:lnT>
                    <a:lnB w="12700" cmpd="sng">
                      <a:solidFill>
                        <a:srgbClr val="08A1D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A1D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GB" sz="3600" dirty="0"/>
                        <a:t>Female adult</a:t>
                      </a:r>
                    </a:p>
                    <a:p>
                      <a:r>
                        <a:rPr lang="en-GB" sz="3600" dirty="0"/>
                        <a:t>70g</a:t>
                      </a:r>
                      <a:r>
                        <a:rPr lang="en-GB" sz="3600" baseline="0" dirty="0"/>
                        <a:t> </a:t>
                      </a:r>
                      <a:endParaRPr lang="en-GB" sz="3600" dirty="0"/>
                    </a:p>
                  </a:txBody>
                  <a:tcPr>
                    <a:lnL w="12700" cmpd="sng">
                      <a:solidFill>
                        <a:srgbClr val="08A1D9"/>
                      </a:solidFill>
                    </a:lnL>
                    <a:lnR w="12700" cmpd="sng">
                      <a:solidFill>
                        <a:srgbClr val="08A1D9"/>
                      </a:solidFill>
                    </a:lnR>
                    <a:lnT w="12700" cmpd="sng">
                      <a:solidFill>
                        <a:srgbClr val="08A1D9"/>
                      </a:solidFill>
                    </a:lnT>
                    <a:lnB w="12700" cmpd="sng">
                      <a:solidFill>
                        <a:srgbClr val="08A1D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A1D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GB" sz="3600" dirty="0"/>
                        <a:t>Male adult</a:t>
                      </a:r>
                    </a:p>
                    <a:p>
                      <a:r>
                        <a:rPr lang="en-GB" sz="3600" dirty="0"/>
                        <a:t>90g</a:t>
                      </a:r>
                    </a:p>
                  </a:txBody>
                  <a:tcPr>
                    <a:lnL w="12700" cmpd="sng">
                      <a:solidFill>
                        <a:srgbClr val="08A1D9"/>
                      </a:solidFill>
                    </a:lnL>
                    <a:lnR w="12700" cmpd="sng">
                      <a:solidFill>
                        <a:srgbClr val="08A1D9"/>
                      </a:solidFill>
                    </a:lnR>
                    <a:lnT w="12700" cmpd="sng">
                      <a:solidFill>
                        <a:srgbClr val="08A1D9"/>
                      </a:solidFill>
                    </a:lnT>
                    <a:lnB w="12700" cmpd="sng">
                      <a:solidFill>
                        <a:srgbClr val="08A1D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A1D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7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GB" sz="3600" dirty="0"/>
                        <a:t>Of which no more than 10% saturated</a:t>
                      </a:r>
                    </a:p>
                  </a:txBody>
                  <a:tcPr>
                    <a:lnL w="12700" cmpd="sng">
                      <a:solidFill>
                        <a:srgbClr val="08A1D9"/>
                      </a:solidFill>
                    </a:lnL>
                    <a:lnR w="12700" cmpd="sng">
                      <a:solidFill>
                        <a:srgbClr val="08A1D9"/>
                      </a:solidFill>
                    </a:lnR>
                    <a:lnT w="12700" cmpd="sng">
                      <a:solidFill>
                        <a:srgbClr val="08A1D9"/>
                      </a:solidFill>
                    </a:lnT>
                    <a:lnB w="12700" cmpd="sng">
                      <a:solidFill>
                        <a:srgbClr val="08A1D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A1D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GB" sz="3600" dirty="0"/>
                        <a:t>20g </a:t>
                      </a:r>
                    </a:p>
                  </a:txBody>
                  <a:tcPr>
                    <a:lnL w="12700" cmpd="sng">
                      <a:solidFill>
                        <a:srgbClr val="08A1D9"/>
                      </a:solidFill>
                    </a:lnL>
                    <a:lnR w="12700" cmpd="sng">
                      <a:solidFill>
                        <a:srgbClr val="08A1D9"/>
                      </a:solidFill>
                    </a:lnR>
                    <a:lnT w="12700" cmpd="sng">
                      <a:solidFill>
                        <a:srgbClr val="08A1D9"/>
                      </a:solidFill>
                    </a:lnT>
                    <a:lnB w="12700" cmpd="sng">
                      <a:solidFill>
                        <a:srgbClr val="08A1D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A1D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GB" sz="3600" dirty="0"/>
                        <a:t>30g </a:t>
                      </a:r>
                    </a:p>
                  </a:txBody>
                  <a:tcPr>
                    <a:lnL w="12700" cmpd="sng">
                      <a:solidFill>
                        <a:srgbClr val="08A1D9"/>
                      </a:solidFill>
                    </a:lnL>
                    <a:lnR w="12700" cmpd="sng">
                      <a:solidFill>
                        <a:srgbClr val="08A1D9"/>
                      </a:solidFill>
                    </a:lnR>
                    <a:lnT w="12700" cmpd="sng">
                      <a:solidFill>
                        <a:srgbClr val="08A1D9"/>
                      </a:solidFill>
                    </a:lnT>
                    <a:lnB w="12700" cmpd="sng">
                      <a:solidFill>
                        <a:srgbClr val="08A1D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A1D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GB" sz="3600" dirty="0"/>
                        <a:t>Unsaturated</a:t>
                      </a:r>
                    </a:p>
                  </a:txBody>
                  <a:tcPr>
                    <a:lnL w="12700" cmpd="sng">
                      <a:solidFill>
                        <a:srgbClr val="08A1D9"/>
                      </a:solidFill>
                    </a:lnL>
                    <a:lnR w="12700" cmpd="sng">
                      <a:solidFill>
                        <a:srgbClr val="08A1D9"/>
                      </a:solidFill>
                    </a:lnR>
                    <a:lnT w="12700" cmpd="sng">
                      <a:solidFill>
                        <a:srgbClr val="08A1D9"/>
                      </a:solidFill>
                    </a:lnT>
                    <a:lnB w="12700" cmpd="sng">
                      <a:solidFill>
                        <a:srgbClr val="08A1D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A1D9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en-GB" sz="3600" dirty="0"/>
                    </a:p>
                  </a:txBody>
                  <a:tcPr>
                    <a:lnL w="12700" cmpd="sng">
                      <a:solidFill>
                        <a:srgbClr val="08A1D9"/>
                      </a:solidFill>
                    </a:lnL>
                    <a:lnR w="12700" cmpd="sng">
                      <a:solidFill>
                        <a:srgbClr val="08A1D9"/>
                      </a:solidFill>
                    </a:lnR>
                    <a:lnT w="12700" cmpd="sng">
                      <a:solidFill>
                        <a:srgbClr val="08A1D9"/>
                      </a:solidFill>
                    </a:lnT>
                    <a:lnB w="12700" cmpd="sng">
                      <a:solidFill>
                        <a:srgbClr val="08A1D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A1D9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GB" sz="3600" dirty="0"/>
                        <a:t>Trans fats no more than</a:t>
                      </a:r>
                      <a:r>
                        <a:rPr lang="en-GB" sz="3600" baseline="0" dirty="0"/>
                        <a:t> 2%</a:t>
                      </a:r>
                      <a:endParaRPr lang="en-GB" sz="3600" dirty="0"/>
                    </a:p>
                  </a:txBody>
                  <a:tcPr>
                    <a:lnL w="12700" cmpd="sng">
                      <a:solidFill>
                        <a:srgbClr val="08A1D9"/>
                      </a:solidFill>
                    </a:lnL>
                    <a:lnR w="12700" cmpd="sng">
                      <a:solidFill>
                        <a:srgbClr val="08A1D9"/>
                      </a:solidFill>
                    </a:lnR>
                    <a:lnT w="12700" cmpd="sng">
                      <a:solidFill>
                        <a:srgbClr val="08A1D9"/>
                      </a:solidFill>
                    </a:lnT>
                    <a:lnB w="12700" cmpd="sng">
                      <a:solidFill>
                        <a:srgbClr val="08A1D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A1D9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GB" sz="3600" dirty="0"/>
                        <a:t>5g</a:t>
                      </a:r>
                      <a:endParaRPr lang="en-GB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08A1D9"/>
                      </a:solidFill>
                    </a:lnL>
                    <a:lnR w="12700" cmpd="sng">
                      <a:solidFill>
                        <a:srgbClr val="08A1D9"/>
                      </a:solidFill>
                    </a:lnR>
                    <a:lnT w="12700" cmpd="sng">
                      <a:solidFill>
                        <a:srgbClr val="08A1D9"/>
                      </a:solidFill>
                    </a:lnT>
                    <a:lnB w="12700" cmpd="sng">
                      <a:solidFill>
                        <a:srgbClr val="08A1D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A1D9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8" name="Picture 17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3093498B-BD7C-CCA2-0EB3-DA8FB5ADDE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68575" y="190501"/>
            <a:ext cx="246697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0783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838" y="198967"/>
            <a:ext cx="14888858" cy="1772274"/>
            <a:chOff x="-5098" y="-510996"/>
            <a:chExt cx="3598039" cy="521320"/>
          </a:xfrm>
          <a:solidFill>
            <a:srgbClr val="C3D69B"/>
          </a:solidFill>
        </p:grpSpPr>
        <p:sp>
          <p:nvSpPr>
            <p:cNvPr id="3" name="Freeform 3"/>
            <p:cNvSpPr/>
            <p:nvPr/>
          </p:nvSpPr>
          <p:spPr>
            <a:xfrm>
              <a:off x="-5098" y="-510996"/>
              <a:ext cx="3598039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228600" y="297540"/>
            <a:ext cx="17871273" cy="5091622"/>
            <a:chOff x="-192607" y="-2563720"/>
            <a:chExt cx="23828365" cy="6788829"/>
          </a:xfrm>
        </p:grpSpPr>
        <p:sp>
          <p:nvSpPr>
            <p:cNvPr id="5" name="TextBox 5"/>
            <p:cNvSpPr txBox="1"/>
            <p:nvPr/>
          </p:nvSpPr>
          <p:spPr>
            <a:xfrm>
              <a:off x="-192607" y="-2563720"/>
              <a:ext cx="23828365" cy="2410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140"/>
                </a:lnSpc>
              </a:pPr>
              <a:r>
                <a:rPr lang="en-US" sz="10474" spc="-492" dirty="0">
                  <a:solidFill>
                    <a:srgbClr val="383838"/>
                  </a:solidFill>
                  <a:latin typeface="Cabin Sketch"/>
                </a:rPr>
                <a:t>How Much Fat Do We Eat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664529"/>
              <a:ext cx="21337903" cy="560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6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" y="-66675"/>
              <a:ext cx="21213380" cy="646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07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366769" y="4326255"/>
            <a:ext cx="16833273" cy="817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spc="240" dirty="0">
                <a:solidFill>
                  <a:srgbClr val="FFFFFF"/>
                </a:solidFill>
                <a:latin typeface="Cabin SemiBold Bold"/>
              </a:rPr>
              <a:t>South Coast and East London Dietitian Network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b="50000"/>
          <a:stretch/>
        </p:blipFill>
        <p:spPr>
          <a:xfrm>
            <a:off x="0" y="9883025"/>
            <a:ext cx="2909455" cy="4039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b="38267"/>
          <a:stretch/>
        </p:blipFill>
        <p:spPr>
          <a:xfrm>
            <a:off x="2880880" y="9883025"/>
            <a:ext cx="2356482" cy="4039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b="45514"/>
          <a:stretch/>
        </p:blipFill>
        <p:spPr>
          <a:xfrm>
            <a:off x="5233461" y="9868379"/>
            <a:ext cx="2766728" cy="4186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6">
            <a:alphaModFix amt="60000"/>
          </a:blip>
          <a:srcRect b="45791"/>
          <a:stretch/>
        </p:blipFill>
        <p:spPr>
          <a:xfrm>
            <a:off x="7971614" y="9872327"/>
            <a:ext cx="2754642" cy="4146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7">
            <a:alphaModFix amt="60000"/>
          </a:blip>
          <a:srcRect b="41377"/>
          <a:stretch/>
        </p:blipFill>
        <p:spPr>
          <a:xfrm>
            <a:off x="10683370" y="9829778"/>
            <a:ext cx="2808571" cy="4572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8">
            <a:alphaModFix amt="60000"/>
          </a:blip>
          <a:srcRect b="46486"/>
          <a:stretch/>
        </p:blipFill>
        <p:spPr>
          <a:xfrm>
            <a:off x="13429895" y="9859571"/>
            <a:ext cx="2876251" cy="42743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 rotWithShape="1">
          <a:blip r:embed="rId9">
            <a:alphaModFix amt="60000"/>
          </a:blip>
          <a:srcRect r="15262" b="35733"/>
          <a:stretch/>
        </p:blipFill>
        <p:spPr>
          <a:xfrm>
            <a:off x="16258521" y="9859571"/>
            <a:ext cx="2029479" cy="427430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200540"/>
              </p:ext>
            </p:extLst>
          </p:nvPr>
        </p:nvGraphicFramePr>
        <p:xfrm>
          <a:off x="1534230" y="2676408"/>
          <a:ext cx="6629400" cy="4053840"/>
        </p:xfrm>
        <a:graphic>
          <a:graphicData uri="http://schemas.openxmlformats.org/drawingml/2006/table">
            <a:tbl>
              <a:tblPr firstRow="1" bandRow="1"/>
              <a:tblGrid>
                <a:gridCol w="331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GB" sz="3200" baseline="0" dirty="0"/>
                        <a:t>Total Fat  (33% rec)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7B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GB" sz="3200" baseline="0" dirty="0"/>
                        <a:t>Age 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7B7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GB" sz="3200" dirty="0"/>
                        <a:t>Mean intake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7B7E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GB" sz="3200" dirty="0"/>
                        <a:t>4</a:t>
                      </a:r>
                      <a:r>
                        <a:rPr lang="en-GB" sz="3200" baseline="0" dirty="0"/>
                        <a:t> – 10 years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7B7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GB" sz="3200" dirty="0"/>
                        <a:t>34.2%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7B7E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GB" sz="3200" dirty="0"/>
                        <a:t>11-18 years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7B7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GB" sz="3200" dirty="0"/>
                        <a:t>34.1%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7B7E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GB" sz="3200" dirty="0"/>
                        <a:t>19 – 64 years 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7B7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GB" sz="3200" dirty="0"/>
                        <a:t>34.1%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7B7E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GB" sz="3200" dirty="0"/>
                        <a:t>65 – 74 years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7B7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GB" sz="3200" dirty="0"/>
                        <a:t>34.3%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7B7E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GB" sz="3200" dirty="0"/>
                        <a:t>75 years +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7B7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GB" sz="3200" dirty="0"/>
                        <a:t>34.6%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7B7E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798975"/>
              </p:ext>
            </p:extLst>
          </p:nvPr>
        </p:nvGraphicFramePr>
        <p:xfrm>
          <a:off x="9714739" y="2676408"/>
          <a:ext cx="7430312" cy="4053840"/>
        </p:xfrm>
        <a:graphic>
          <a:graphicData uri="http://schemas.openxmlformats.org/drawingml/2006/table">
            <a:tbl>
              <a:tblPr firstRow="1" bandRow="1"/>
              <a:tblGrid>
                <a:gridCol w="3715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5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59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GB" sz="3200" baseline="0" dirty="0"/>
                        <a:t>Saturated Fat  (no more than 10% rec)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7B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GB" sz="3200" baseline="0" dirty="0"/>
                        <a:t>Age 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7B7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GB" sz="3200" dirty="0"/>
                        <a:t>Mean intake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7B7E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GB" sz="3200" dirty="0"/>
                        <a:t>4</a:t>
                      </a:r>
                      <a:r>
                        <a:rPr lang="en-GB" sz="3200" baseline="0" dirty="0"/>
                        <a:t> – 10 years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7B7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GB" sz="3200" dirty="0"/>
                        <a:t>13.1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7B7E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GB" sz="3200" dirty="0"/>
                        <a:t>11-18 years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7B7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GB" sz="3200" dirty="0"/>
                        <a:t>12.6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7B7E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GB" sz="3200" dirty="0"/>
                        <a:t>19 – 64 years 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7B7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GB" sz="3200" dirty="0"/>
                        <a:t>12.3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7B7E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GB" sz="3200" dirty="0"/>
                        <a:t>65 – 74 years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7B7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GB" sz="3200" dirty="0"/>
                        <a:t>12.8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7B7E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GB" sz="3200" dirty="0"/>
                        <a:t>75 years +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7B7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GB" sz="3200" dirty="0"/>
                        <a:t>14.1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7B7E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7" name="Picture 17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912D9FB1-14A2-B823-AEC9-A8EEE18770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68575" y="190501"/>
            <a:ext cx="2466975" cy="2219325"/>
          </a:xfrm>
          <a:prstGeom prst="rect">
            <a:avLst/>
          </a:prstGeom>
        </p:spPr>
      </p:pic>
      <p:pic>
        <p:nvPicPr>
          <p:cNvPr id="2050" name="Picture 2" descr="What You Need to Know About Saturated Fat - Facty Health">
            <a:extLst>
              <a:ext uri="{FF2B5EF4-FFF2-40B4-BE49-F238E27FC236}">
                <a16:creationId xmlns:a16="http://schemas.microsoft.com/office/drawing/2014/main" id="{E0D6B1E7-88B8-31BF-280E-7A8706D5A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6789959"/>
            <a:ext cx="451485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57183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a697334-8322-4c35-8d62-b96b5741b494" xsi:nil="true"/>
    <lcf76f155ced4ddcb4097134ff3c332f xmlns="b2e8c297-c771-4730-8c22-db13010b42b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0DF004F0B7C0429B677C1A4126110B" ma:contentTypeVersion="13" ma:contentTypeDescription="Create a new document." ma:contentTypeScope="" ma:versionID="a13792a0a961bf802a035ba1ed75464c">
  <xsd:schema xmlns:xsd="http://www.w3.org/2001/XMLSchema" xmlns:xs="http://www.w3.org/2001/XMLSchema" xmlns:p="http://schemas.microsoft.com/office/2006/metadata/properties" xmlns:ns2="b2e8c297-c771-4730-8c22-db13010b42b5" xmlns:ns3="6a697334-8322-4c35-8d62-b96b5741b494" targetNamespace="http://schemas.microsoft.com/office/2006/metadata/properties" ma:root="true" ma:fieldsID="29869b3170ef1db11306e184fce8633a" ns2:_="" ns3:_="">
    <xsd:import namespace="b2e8c297-c771-4730-8c22-db13010b42b5"/>
    <xsd:import namespace="6a697334-8322-4c35-8d62-b96b5741b4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e8c297-c771-4730-8c22-db13010b42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960faec-74a3-420b-b522-51e7e1c187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697334-8322-4c35-8d62-b96b5741b49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76df729-fd9a-44e1-a9dd-e417f1b56635}" ma:internalName="TaxCatchAll" ma:showField="CatchAllData" ma:web="6a697334-8322-4c35-8d62-b96b5741b4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876E10-D51F-4C2E-A6A8-C1D11F8172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A73B5E-01F5-4710-9EB5-DEA23778C631}">
  <ds:schemaRefs>
    <ds:schemaRef ds:uri="http://schemas.microsoft.com/office/2006/metadata/properties"/>
    <ds:schemaRef ds:uri="http://schemas.microsoft.com/office/infopath/2007/PartnerControls"/>
    <ds:schemaRef ds:uri="6a697334-8322-4c35-8d62-b96b5741b494"/>
    <ds:schemaRef ds:uri="b2e8c297-c771-4730-8c22-db13010b42b5"/>
  </ds:schemaRefs>
</ds:datastoreItem>
</file>

<file path=customXml/itemProps3.xml><?xml version="1.0" encoding="utf-8"?>
<ds:datastoreItem xmlns:ds="http://schemas.openxmlformats.org/officeDocument/2006/customXml" ds:itemID="{BBA475AC-9899-4E2F-899D-9C3C430F47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e8c297-c771-4730-8c22-db13010b42b5"/>
    <ds:schemaRef ds:uri="6a697334-8322-4c35-8d62-b96b5741b4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923</Words>
  <Application>Microsoft Office PowerPoint</Application>
  <PresentationFormat>Custom</PresentationFormat>
  <Paragraphs>131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Cabin Sketch</vt:lpstr>
      <vt:lpstr>Franklin Gothic Book</vt:lpstr>
      <vt:lpstr>Cabin SemiBold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Orange and Green Snowflake Christmas Newsletter</dc:title>
  <dc:creator>Paula Chinchilla</dc:creator>
  <cp:lastModifiedBy>CHINCHILLA, Paula (LONDON NORTH WEST UNIVERSITY HEALTHCARE NHS TRUST)</cp:lastModifiedBy>
  <cp:revision>90</cp:revision>
  <dcterms:created xsi:type="dcterms:W3CDTF">2006-08-16T00:00:00Z</dcterms:created>
  <dcterms:modified xsi:type="dcterms:W3CDTF">2023-04-27T14:38:08Z</dcterms:modified>
  <dc:identifier>DAEPF3YqSEM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0x010100250DF004F0B7C0429B677C1A4126110B</vt:lpwstr>
  </property>
  <property fmtid="{D5CDD505-2E9C-101B-9397-08002B2CF9AE}" pid="3" name="MediaServiceImageTags">
    <vt:lpwstr/>
  </property>
</Properties>
</file>