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9"/>
  </p:notesMasterIdLst>
  <p:sldIdLst>
    <p:sldId id="256" r:id="rId5"/>
    <p:sldId id="258" r:id="rId6"/>
    <p:sldId id="278" r:id="rId7"/>
    <p:sldId id="279" r:id="rId8"/>
    <p:sldId id="259" r:id="rId9"/>
    <p:sldId id="260" r:id="rId10"/>
    <p:sldId id="280" r:id="rId11"/>
    <p:sldId id="281" r:id="rId12"/>
    <p:sldId id="276" r:id="rId13"/>
    <p:sldId id="262" r:id="rId14"/>
    <p:sldId id="275" r:id="rId15"/>
    <p:sldId id="277" r:id="rId16"/>
    <p:sldId id="274" r:id="rId17"/>
    <p:sldId id="266" r:id="rId18"/>
  </p:sldIdLst>
  <p:sldSz cx="18288000" cy="10287000"/>
  <p:notesSz cx="6858000" cy="9144000"/>
  <p:embeddedFontLst>
    <p:embeddedFont>
      <p:font typeface="Cabin SemiBold" panose="020B0604020202020204" charset="0"/>
      <p:regular r:id="rId20"/>
      <p:bold r:id="rId21"/>
    </p:embeddedFont>
    <p:embeddedFont>
      <p:font typeface="Cabin SemiBold Bold" panose="020B0604020202020204" charset="0"/>
      <p:regular r:id="rId22"/>
      <p:bold r:id="rId23"/>
    </p:embeddedFont>
    <p:embeddedFont>
      <p:font typeface="Cabin Sketch" panose="020B0604020202020204" charset="0"/>
      <p:regular r:id="rId24"/>
    </p:embeddedFont>
    <p:embeddedFont>
      <p:font typeface="Calibri" panose="020F0502020204030204" pitchFamily="34" charset="0"/>
      <p:regular r:id="rId25"/>
      <p:bold r:id="rId26"/>
      <p:italic r:id="rId27"/>
      <p:boldItalic r:id="rId28"/>
    </p:embeddedFont>
    <p:embeddedFont>
      <p:font typeface="Cambria" panose="02040503050406030204" pitchFamily="18" charset="0"/>
      <p:regular r:id="rId29"/>
      <p:bold r:id="rId30"/>
      <p:italic r:id="rId31"/>
      <p:boldItalic r:id="rId32"/>
    </p:embeddedFont>
    <p:embeddedFont>
      <p:font typeface="Helvetica" panose="020B0604020202020204" pitchFamily="34" charset="0"/>
      <p:regular r:id="rId33"/>
      <p:bold r:id="rId34"/>
      <p:italic r:id="rId35"/>
      <p:boldItalic r:id="rId36"/>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D0D697-5208-7439-E346-12CBB158253D}" name="Henson Kate (R0A) Manchester University NHS Foundation Trust" initials="HT" userId="S::khenson@uhsm.nhs.uk::d340c5ea-a360-46e7-9971-76506f385ad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amos, Ana" initials="" lastIdx="7" clrIdx="0"/>
  <p:cmAuthor id="2" name="Microsoft Office User" initials="MOU" lastIdx="2"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9FD9"/>
    <a:srgbClr val="10253F"/>
    <a:srgbClr val="EEAFEB"/>
    <a:srgbClr val="EB9AE1"/>
    <a:srgbClr val="99D6FF"/>
    <a:srgbClr val="99CCFF"/>
    <a:srgbClr val="3399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C5E06C-3E70-47D4-B6FB-557A57FC7A3E}" v="303" dt="2022-06-28T16:34:46.241"/>
    <p1510:client id="{3E96C5DC-EDF1-A2BE-7740-1C1C844F0AB3}" v="10" dt="2023-03-03T13:52:57.256"/>
    <p1510:client id="{536E291A-6E56-4360-9631-EF6947BFE892}" v="7" dt="2023-03-06T09:56:57.584"/>
    <p1510:client id="{6E565FEB-96C9-4F7F-BA88-6A81F470B3C0}" v="431" dt="2023-02-28T17:54:02.734"/>
    <p1510:client id="{72FF848F-95BC-4481-922C-B5E328A493AC}" v="41" dt="2022-04-04T09:22:20.262"/>
    <p1510:client id="{75AF318A-4BA1-4DC3-94D0-EFBD20AD6F42}" v="4" dt="2022-06-28T10:18:41.931"/>
    <p1510:client id="{7A4AA545-AFF0-4596-832C-B86B0745E47A}" v="157" dt="2023-03-03T09:52:28.079"/>
    <p1510:client id="{7A5698F8-E2DD-4F25-B43E-1078C225DA25}" v="156" dt="2023-02-28T17:37:05.016"/>
    <p1510:client id="{82354165-FDC2-472F-90FA-F7E69714189E}" v="9" dt="2022-07-08T14:02:13.498"/>
    <p1510:client id="{828A7186-8806-4F25-8E65-D9D0AEA0A618}" v="4" dt="2022-08-16T12:55:12.331"/>
    <p1510:client id="{877A89C3-1E11-4B6D-9ED3-5F54CCE6ABE5}" v="234" dt="2022-07-07T15:14:32.089"/>
    <p1510:client id="{C4C12881-4A44-4866-9014-9EBF0E3BBC5F}" v="834" dt="2022-06-28T16:26:22.268"/>
    <p1510:client id="{E1443477-A02A-4438-B6A9-F6F0D64BFB05}" v="55" dt="2022-04-22T09:06:26.575"/>
    <p1510:client id="{F32D608F-8FEE-4BF7-984A-9F458ADA5D49}" v="518" dt="2022-07-06T14:55:15.254"/>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86917" autoAdjust="0"/>
  </p:normalViewPr>
  <p:slideViewPr>
    <p:cSldViewPr>
      <p:cViewPr varScale="1">
        <p:scale>
          <a:sx n="50" d="100"/>
          <a:sy n="50" d="100"/>
        </p:scale>
        <p:origin x="102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9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7.fntdata"/><Relationship Id="rId39" Type="http://schemas.openxmlformats.org/officeDocument/2006/relationships/viewProps" Target="viewProps.xml"/><Relationship Id="rId21" Type="http://schemas.openxmlformats.org/officeDocument/2006/relationships/font" Target="fonts/font2.fntdata"/><Relationship Id="rId34" Type="http://schemas.openxmlformats.org/officeDocument/2006/relationships/font" Target="fonts/font15.fntdata"/><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9FE7003-0576-48CB-89F5-A25475D6793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0" hangingPunct="0">
              <a:defRPr sz="1200">
                <a:cs typeface="Arial" panose="020B0604020202020204" pitchFamily="34" charset="0"/>
              </a:defRPr>
            </a:lvl1pPr>
          </a:lstStyle>
          <a:p>
            <a:pPr>
              <a:defRPr/>
            </a:pPr>
            <a:endParaRPr lang="en-GB"/>
          </a:p>
        </p:txBody>
      </p:sp>
      <p:sp>
        <p:nvSpPr>
          <p:cNvPr id="3" name="Date Placeholder 2">
            <a:extLst>
              <a:ext uri="{FF2B5EF4-FFF2-40B4-BE49-F238E27FC236}">
                <a16:creationId xmlns:a16="http://schemas.microsoft.com/office/drawing/2014/main" id="{01B07ED4-1B4C-49CA-A084-61AA2B24F6B5}"/>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0" hangingPunct="0">
              <a:defRPr sz="1200">
                <a:cs typeface="Arial" panose="020B0604020202020204" pitchFamily="34" charset="0"/>
              </a:defRPr>
            </a:lvl1pPr>
          </a:lstStyle>
          <a:p>
            <a:pPr>
              <a:defRPr/>
            </a:pPr>
            <a:fld id="{CB60625E-DD60-4142-8C24-A3EA850C46A0}" type="datetimeFigureOut">
              <a:rPr lang="en-GB"/>
              <a:pPr>
                <a:defRPr/>
              </a:pPr>
              <a:t>27/04/2023</a:t>
            </a:fld>
            <a:endParaRPr lang="en-GB"/>
          </a:p>
        </p:txBody>
      </p:sp>
      <p:sp>
        <p:nvSpPr>
          <p:cNvPr id="4" name="Slide Image Placeholder 3">
            <a:extLst>
              <a:ext uri="{FF2B5EF4-FFF2-40B4-BE49-F238E27FC236}">
                <a16:creationId xmlns:a16="http://schemas.microsoft.com/office/drawing/2014/main" id="{FD2E6393-857F-464B-B441-D7E58F0B126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CA568654-8835-4DAE-A0A2-C4408B40FDA2}"/>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BEB04C82-D22F-49C5-A653-6A59B2BF59A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0" hangingPunct="0">
              <a:defRPr sz="1200">
                <a:cs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76EC490B-C53D-4E72-995B-490243EC75D2}"/>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B76A7B6D-01B9-42EB-A970-1B1A22342797}" type="slidenum">
              <a:rPr lang="en-GB" altLang="en-US"/>
              <a:pPr>
                <a:defRPr/>
              </a:pPr>
              <a:t>‹#›</a:t>
            </a:fld>
            <a:endParaRPr lang="en-GB" altLang="en-US"/>
          </a:p>
        </p:txBody>
      </p:sp>
    </p:spTree>
    <p:extLst>
      <p:ext uri="{BB962C8B-B14F-4D97-AF65-F5344CB8AC3E}">
        <p14:creationId xmlns:p14="http://schemas.microsoft.com/office/powerpoint/2010/main" val="14179835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D7951C9-2EF6-40D2-979B-B9BAC73B94A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2ECCFF0E-7D81-4263-AF28-6369ECE711D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a:p>
        </p:txBody>
      </p:sp>
      <p:sp>
        <p:nvSpPr>
          <p:cNvPr id="4100" name="Slide Number Placeholder 3">
            <a:extLst>
              <a:ext uri="{FF2B5EF4-FFF2-40B4-BE49-F238E27FC236}">
                <a16:creationId xmlns:a16="http://schemas.microsoft.com/office/drawing/2014/main" id="{9E091D5F-433D-4F51-BD78-BE5C79C670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D67FD11-94A1-41CA-9CF4-CF96698C877A}" type="slidenum">
              <a:rPr lang="en-GB" altLang="en-US" smtClean="0"/>
              <a:pPr>
                <a:spcBef>
                  <a:spcPct val="0"/>
                </a:spcBef>
              </a:pPr>
              <a:t>1</a:t>
            </a:fld>
            <a:endParaRPr lang="en-GB"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E30546BC-BC59-4779-AAAE-F6878F5F14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366802B8-861D-404D-A674-BEEADDB05B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solidFill>
                <a:srgbClr val="263143"/>
              </a:solidFill>
              <a:latin typeface="Helvetica" panose="020B0604020202020204" pitchFamily="34" charset="0"/>
            </a:endParaRPr>
          </a:p>
        </p:txBody>
      </p:sp>
      <p:sp>
        <p:nvSpPr>
          <p:cNvPr id="14340" name="Slide Number Placeholder 3">
            <a:extLst>
              <a:ext uri="{FF2B5EF4-FFF2-40B4-BE49-F238E27FC236}">
                <a16:creationId xmlns:a16="http://schemas.microsoft.com/office/drawing/2014/main" id="{03EC3EF0-AC9E-4C5B-A472-145B6BF0E9A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343B6F4-6A88-45F6-B601-5E809009D66D}" type="slidenum">
              <a:rPr lang="en-GB" altLang="en-US" smtClean="0"/>
              <a:pPr>
                <a:spcBef>
                  <a:spcPct val="0"/>
                </a:spcBef>
              </a:pPr>
              <a:t>10</a:t>
            </a:fld>
            <a:endParaRPr lang="en-GB"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E30546BC-BC59-4779-AAAE-F6878F5F14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366802B8-861D-404D-A674-BEEADDB05B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solidFill>
                <a:srgbClr val="263143"/>
              </a:solidFill>
              <a:latin typeface="Helvetica" panose="020B0604020202020204" pitchFamily="34" charset="0"/>
            </a:endParaRPr>
          </a:p>
        </p:txBody>
      </p:sp>
      <p:sp>
        <p:nvSpPr>
          <p:cNvPr id="14340" name="Slide Number Placeholder 3">
            <a:extLst>
              <a:ext uri="{FF2B5EF4-FFF2-40B4-BE49-F238E27FC236}">
                <a16:creationId xmlns:a16="http://schemas.microsoft.com/office/drawing/2014/main" id="{03EC3EF0-AC9E-4C5B-A472-145B6BF0E9A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343B6F4-6A88-45F6-B601-5E809009D66D}" type="slidenum">
              <a:rPr lang="en-GB" altLang="en-US" smtClean="0"/>
              <a:pPr>
                <a:spcBef>
                  <a:spcPct val="0"/>
                </a:spcBef>
              </a:pPr>
              <a:t>11</a:t>
            </a:fld>
            <a:endParaRPr lang="en-GB" altLang="en-US"/>
          </a:p>
        </p:txBody>
      </p:sp>
    </p:spTree>
    <p:extLst>
      <p:ext uri="{BB962C8B-B14F-4D97-AF65-F5344CB8AC3E}">
        <p14:creationId xmlns:p14="http://schemas.microsoft.com/office/powerpoint/2010/main" val="1270375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7AC89FB8-EA8E-43E9-AE80-7F5ED6B126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9C5512A6-46C6-4AE6-A29E-40AD166359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16388" name="Slide Number Placeholder 3">
            <a:extLst>
              <a:ext uri="{FF2B5EF4-FFF2-40B4-BE49-F238E27FC236}">
                <a16:creationId xmlns:a16="http://schemas.microsoft.com/office/drawing/2014/main" id="{6A063BAF-0EF9-457B-BBC8-55812A8205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3032408-F44D-4F71-A722-2588D0B70D72}" type="slidenum">
              <a:rPr lang="en-GB" altLang="en-US" smtClean="0"/>
              <a:pPr>
                <a:spcBef>
                  <a:spcPct val="0"/>
                </a:spcBef>
              </a:pPr>
              <a:t>12</a:t>
            </a:fld>
            <a:endParaRPr lang="en-GB" altLang="en-US"/>
          </a:p>
        </p:txBody>
      </p:sp>
    </p:spTree>
    <p:extLst>
      <p:ext uri="{BB962C8B-B14F-4D97-AF65-F5344CB8AC3E}">
        <p14:creationId xmlns:p14="http://schemas.microsoft.com/office/powerpoint/2010/main" val="2032837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7AC89FB8-EA8E-43E9-AE80-7F5ED6B126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9C5512A6-46C6-4AE6-A29E-40AD166359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16388" name="Slide Number Placeholder 3">
            <a:extLst>
              <a:ext uri="{FF2B5EF4-FFF2-40B4-BE49-F238E27FC236}">
                <a16:creationId xmlns:a16="http://schemas.microsoft.com/office/drawing/2014/main" id="{6A063BAF-0EF9-457B-BBC8-55812A8205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3032408-F44D-4F71-A722-2588D0B70D72}" type="slidenum">
              <a:rPr lang="en-GB" altLang="en-US" smtClean="0"/>
              <a:pPr>
                <a:spcBef>
                  <a:spcPct val="0"/>
                </a:spcBef>
              </a:pPr>
              <a:t>13</a:t>
            </a:fld>
            <a:endParaRPr lang="en-GB"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7EF3D435-4E27-4925-9DEA-4F9A0C4EC20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E29929EE-3503-49F6-8E81-514CEE23B8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a:p>
          <a:p>
            <a:pPr eaLnBrk="1" hangingPunct="1">
              <a:spcBef>
                <a:spcPct val="0"/>
              </a:spcBef>
            </a:pPr>
            <a:endParaRPr lang="en-GB" altLang="en-US" dirty="0"/>
          </a:p>
        </p:txBody>
      </p:sp>
      <p:sp>
        <p:nvSpPr>
          <p:cNvPr id="18436" name="Slide Number Placeholder 3">
            <a:extLst>
              <a:ext uri="{FF2B5EF4-FFF2-40B4-BE49-F238E27FC236}">
                <a16:creationId xmlns:a16="http://schemas.microsoft.com/office/drawing/2014/main" id="{2BB8E654-A563-4ADF-88FB-AD3565E7370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4B27F95-6A6C-4562-96DF-ECE7653CE502}" type="slidenum">
              <a:rPr lang="en-GB" altLang="en-US" smtClean="0"/>
              <a:pPr>
                <a:spcBef>
                  <a:spcPct val="0"/>
                </a:spcBef>
              </a:pPr>
              <a:t>14</a:t>
            </a:fld>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5F87E38C-5CE6-44B7-A127-C9A977FA5D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0E8B8D55-75E4-4AA7-B660-87375E994AA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p>
        </p:txBody>
      </p:sp>
      <p:sp>
        <p:nvSpPr>
          <p:cNvPr id="8196" name="Slide Number Placeholder 3">
            <a:extLst>
              <a:ext uri="{FF2B5EF4-FFF2-40B4-BE49-F238E27FC236}">
                <a16:creationId xmlns:a16="http://schemas.microsoft.com/office/drawing/2014/main" id="{BB60744A-C4DF-4E57-9B5A-D9B74C918F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568D257-5150-433B-BDD1-73DF0909B9DB}" type="slidenum">
              <a:rPr lang="en-GB" altLang="en-US" smtClean="0"/>
              <a:pPr>
                <a:spcBef>
                  <a:spcPct val="0"/>
                </a:spcBef>
              </a:pPr>
              <a:t>2</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5F87E38C-5CE6-44B7-A127-C9A977FA5D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0E8B8D55-75E4-4AA7-B660-87375E994AA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p>
        </p:txBody>
      </p:sp>
      <p:sp>
        <p:nvSpPr>
          <p:cNvPr id="8196" name="Slide Number Placeholder 3">
            <a:extLst>
              <a:ext uri="{FF2B5EF4-FFF2-40B4-BE49-F238E27FC236}">
                <a16:creationId xmlns:a16="http://schemas.microsoft.com/office/drawing/2014/main" id="{BB60744A-C4DF-4E57-9B5A-D9B74C918F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568D257-5150-433B-BDD1-73DF0909B9DB}" type="slidenum">
              <a:rPr lang="en-GB" altLang="en-US" smtClean="0"/>
              <a:pPr>
                <a:spcBef>
                  <a:spcPct val="0"/>
                </a:spcBef>
              </a:pPr>
              <a:t>3</a:t>
            </a:fld>
            <a:endParaRPr lang="en-GB" altLang="en-US"/>
          </a:p>
        </p:txBody>
      </p:sp>
    </p:spTree>
    <p:extLst>
      <p:ext uri="{BB962C8B-B14F-4D97-AF65-F5344CB8AC3E}">
        <p14:creationId xmlns:p14="http://schemas.microsoft.com/office/powerpoint/2010/main" val="3346805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5F87E38C-5CE6-44B7-A127-C9A977FA5D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0E8B8D55-75E4-4AA7-B660-87375E994AA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p>
        </p:txBody>
      </p:sp>
      <p:sp>
        <p:nvSpPr>
          <p:cNvPr id="8196" name="Slide Number Placeholder 3">
            <a:extLst>
              <a:ext uri="{FF2B5EF4-FFF2-40B4-BE49-F238E27FC236}">
                <a16:creationId xmlns:a16="http://schemas.microsoft.com/office/drawing/2014/main" id="{BB60744A-C4DF-4E57-9B5A-D9B74C918F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568D257-5150-433B-BDD1-73DF0909B9DB}" type="slidenum">
              <a:rPr lang="en-GB" altLang="en-US" smtClean="0"/>
              <a:pPr>
                <a:spcBef>
                  <a:spcPct val="0"/>
                </a:spcBef>
              </a:pPr>
              <a:t>4</a:t>
            </a:fld>
            <a:endParaRPr lang="en-GB" altLang="en-US"/>
          </a:p>
        </p:txBody>
      </p:sp>
    </p:spTree>
    <p:extLst>
      <p:ext uri="{BB962C8B-B14F-4D97-AF65-F5344CB8AC3E}">
        <p14:creationId xmlns:p14="http://schemas.microsoft.com/office/powerpoint/2010/main" val="335521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A8988FE9-2278-4BD7-88D0-65F5F598AA0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DC80292F-7E13-4D70-A4B1-EB27948276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dirty="0"/>
              <a:t>https://www.bhf.org.uk/informationsupport/heart-matters-magazine/nutrition/sugar-salt-and-fat/hold-the-salt</a:t>
            </a:r>
          </a:p>
          <a:p>
            <a:pPr eaLnBrk="1" hangingPunct="1"/>
            <a:endParaRPr lang="en-GB" altLang="en-US" dirty="0"/>
          </a:p>
        </p:txBody>
      </p:sp>
      <p:sp>
        <p:nvSpPr>
          <p:cNvPr id="10244" name="Slide Number Placeholder 3">
            <a:extLst>
              <a:ext uri="{FF2B5EF4-FFF2-40B4-BE49-F238E27FC236}">
                <a16:creationId xmlns:a16="http://schemas.microsoft.com/office/drawing/2014/main" id="{87A8DF91-D62B-4ED7-AC1E-C22FBA7979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4D63D8-0917-4D37-87AB-3E9D081CD69B}" type="slidenum">
              <a:rPr lang="en-GB" altLang="en-US" smtClean="0"/>
              <a:pPr>
                <a:spcBef>
                  <a:spcPct val="0"/>
                </a:spcBef>
              </a:pPr>
              <a:t>5</a:t>
            </a:fld>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BD454760-ACB8-4F85-A262-3150194E17F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F3A71124-FC11-463D-BB66-BC0F8352D4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2292" name="Slide Number Placeholder 3">
            <a:extLst>
              <a:ext uri="{FF2B5EF4-FFF2-40B4-BE49-F238E27FC236}">
                <a16:creationId xmlns:a16="http://schemas.microsoft.com/office/drawing/2014/main" id="{1B7629A9-D963-41F5-ADE8-AA7BD40FE8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63C922-926B-4A8F-A39A-D7D6F386AB5F}" type="slidenum">
              <a:rPr lang="en-GB" altLang="en-US" smtClean="0"/>
              <a:pPr>
                <a:spcBef>
                  <a:spcPct val="0"/>
                </a:spcBef>
              </a:pPr>
              <a:t>6</a:t>
            </a:fld>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BD454760-ACB8-4F85-A262-3150194E17F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F3A71124-FC11-463D-BB66-BC0F8352D4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2292" name="Slide Number Placeholder 3">
            <a:extLst>
              <a:ext uri="{FF2B5EF4-FFF2-40B4-BE49-F238E27FC236}">
                <a16:creationId xmlns:a16="http://schemas.microsoft.com/office/drawing/2014/main" id="{1B7629A9-D963-41F5-ADE8-AA7BD40FE8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63C922-926B-4A8F-A39A-D7D6F386AB5F}" type="slidenum">
              <a:rPr lang="en-GB" altLang="en-US" smtClean="0"/>
              <a:pPr>
                <a:spcBef>
                  <a:spcPct val="0"/>
                </a:spcBef>
              </a:pPr>
              <a:t>7</a:t>
            </a:fld>
            <a:endParaRPr lang="en-GB" altLang="en-US"/>
          </a:p>
        </p:txBody>
      </p:sp>
    </p:spTree>
    <p:extLst>
      <p:ext uri="{BB962C8B-B14F-4D97-AF65-F5344CB8AC3E}">
        <p14:creationId xmlns:p14="http://schemas.microsoft.com/office/powerpoint/2010/main" val="609827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BD454760-ACB8-4F85-A262-3150194E17F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F3A71124-FC11-463D-BB66-BC0F8352D4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2292" name="Slide Number Placeholder 3">
            <a:extLst>
              <a:ext uri="{FF2B5EF4-FFF2-40B4-BE49-F238E27FC236}">
                <a16:creationId xmlns:a16="http://schemas.microsoft.com/office/drawing/2014/main" id="{1B7629A9-D963-41F5-ADE8-AA7BD40FE8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63C922-926B-4A8F-A39A-D7D6F386AB5F}" type="slidenum">
              <a:rPr lang="en-GB" altLang="en-US" smtClean="0"/>
              <a:pPr>
                <a:spcBef>
                  <a:spcPct val="0"/>
                </a:spcBef>
              </a:pPr>
              <a:t>8</a:t>
            </a:fld>
            <a:endParaRPr lang="en-GB" altLang="en-US"/>
          </a:p>
        </p:txBody>
      </p:sp>
    </p:spTree>
    <p:extLst>
      <p:ext uri="{BB962C8B-B14F-4D97-AF65-F5344CB8AC3E}">
        <p14:creationId xmlns:p14="http://schemas.microsoft.com/office/powerpoint/2010/main" val="1878238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BD454760-ACB8-4F85-A262-3150194E17F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F3A71124-FC11-463D-BB66-BC0F8352D4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a:p>
        </p:txBody>
      </p:sp>
      <p:sp>
        <p:nvSpPr>
          <p:cNvPr id="12292" name="Slide Number Placeholder 3">
            <a:extLst>
              <a:ext uri="{FF2B5EF4-FFF2-40B4-BE49-F238E27FC236}">
                <a16:creationId xmlns:a16="http://schemas.microsoft.com/office/drawing/2014/main" id="{1B7629A9-D963-41F5-ADE8-AA7BD40FE8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63C922-926B-4A8F-A39A-D7D6F386AB5F}" type="slidenum">
              <a:rPr lang="en-GB" altLang="en-US" smtClean="0"/>
              <a:pPr>
                <a:spcBef>
                  <a:spcPct val="0"/>
                </a:spcBef>
              </a:pPr>
              <a:t>9</a:t>
            </a:fld>
            <a:endParaRPr lang="en-GB" altLang="en-US"/>
          </a:p>
        </p:txBody>
      </p:sp>
    </p:spTree>
    <p:extLst>
      <p:ext uri="{BB962C8B-B14F-4D97-AF65-F5344CB8AC3E}">
        <p14:creationId xmlns:p14="http://schemas.microsoft.com/office/powerpoint/2010/main" val="1043682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C22E438-AE4D-4E9A-967F-9E22328AE399}"/>
              </a:ext>
            </a:extLst>
          </p:cNvPr>
          <p:cNvSpPr>
            <a:spLocks noGrp="1"/>
          </p:cNvSpPr>
          <p:nvPr>
            <p:ph type="dt" sz="half" idx="10"/>
          </p:nvPr>
        </p:nvSpPr>
        <p:spPr/>
        <p:txBody>
          <a:bodyPr/>
          <a:lstStyle>
            <a:lvl1pPr>
              <a:defRPr/>
            </a:lvl1pPr>
          </a:lstStyle>
          <a:p>
            <a:pPr>
              <a:defRPr/>
            </a:pPr>
            <a:fld id="{4AFDBAE1-D734-4569-9C25-A80E80A1D7F8}" type="datetimeFigureOut">
              <a:rPr lang="en-US"/>
              <a:pPr>
                <a:defRPr/>
              </a:pPr>
              <a:t>4/27/2023</a:t>
            </a:fld>
            <a:endParaRPr lang="en-US"/>
          </a:p>
        </p:txBody>
      </p:sp>
      <p:sp>
        <p:nvSpPr>
          <p:cNvPr id="5" name="Footer Placeholder 4">
            <a:extLst>
              <a:ext uri="{FF2B5EF4-FFF2-40B4-BE49-F238E27FC236}">
                <a16:creationId xmlns:a16="http://schemas.microsoft.com/office/drawing/2014/main" id="{2074DC5A-630A-4A64-844B-73CFF53ECAB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485EC53-AFE2-42AE-B866-47A64217D30B}"/>
              </a:ext>
            </a:extLst>
          </p:cNvPr>
          <p:cNvSpPr>
            <a:spLocks noGrp="1"/>
          </p:cNvSpPr>
          <p:nvPr>
            <p:ph type="sldNum" sz="quarter" idx="12"/>
          </p:nvPr>
        </p:nvSpPr>
        <p:spPr/>
        <p:txBody>
          <a:bodyPr/>
          <a:lstStyle>
            <a:lvl1pPr>
              <a:defRPr/>
            </a:lvl1pPr>
          </a:lstStyle>
          <a:p>
            <a:pPr>
              <a:defRPr/>
            </a:pPr>
            <a:fld id="{062736B8-B1DD-4E3B-9253-F3398D140C1B}" type="slidenum">
              <a:rPr lang="en-US" altLang="en-US"/>
              <a:pPr>
                <a:defRPr/>
              </a:pPr>
              <a:t>‹#›</a:t>
            </a:fld>
            <a:endParaRPr lang="en-US" altLang="en-US"/>
          </a:p>
        </p:txBody>
      </p:sp>
    </p:spTree>
    <p:extLst>
      <p:ext uri="{BB962C8B-B14F-4D97-AF65-F5344CB8AC3E}">
        <p14:creationId xmlns:p14="http://schemas.microsoft.com/office/powerpoint/2010/main" val="634847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91700-0A8C-421A-8E95-E6048F372D2A}"/>
              </a:ext>
            </a:extLst>
          </p:cNvPr>
          <p:cNvSpPr>
            <a:spLocks noGrp="1"/>
          </p:cNvSpPr>
          <p:nvPr>
            <p:ph type="dt" sz="half" idx="10"/>
          </p:nvPr>
        </p:nvSpPr>
        <p:spPr/>
        <p:txBody>
          <a:bodyPr/>
          <a:lstStyle>
            <a:lvl1pPr>
              <a:defRPr/>
            </a:lvl1pPr>
          </a:lstStyle>
          <a:p>
            <a:pPr>
              <a:defRPr/>
            </a:pPr>
            <a:fld id="{293B5D12-8FF0-4AF3-8472-7B762902DB1B}" type="datetimeFigureOut">
              <a:rPr lang="en-US"/>
              <a:pPr>
                <a:defRPr/>
              </a:pPr>
              <a:t>4/27/2023</a:t>
            </a:fld>
            <a:endParaRPr lang="en-US"/>
          </a:p>
        </p:txBody>
      </p:sp>
      <p:sp>
        <p:nvSpPr>
          <p:cNvPr id="5" name="Footer Placeholder 4">
            <a:extLst>
              <a:ext uri="{FF2B5EF4-FFF2-40B4-BE49-F238E27FC236}">
                <a16:creationId xmlns:a16="http://schemas.microsoft.com/office/drawing/2014/main" id="{BE8E72A7-FF6B-4D89-B454-70577060944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069E7CB-C28F-4BA2-90B3-5AE14371A727}"/>
              </a:ext>
            </a:extLst>
          </p:cNvPr>
          <p:cNvSpPr>
            <a:spLocks noGrp="1"/>
          </p:cNvSpPr>
          <p:nvPr>
            <p:ph type="sldNum" sz="quarter" idx="12"/>
          </p:nvPr>
        </p:nvSpPr>
        <p:spPr/>
        <p:txBody>
          <a:bodyPr/>
          <a:lstStyle>
            <a:lvl1pPr>
              <a:defRPr/>
            </a:lvl1pPr>
          </a:lstStyle>
          <a:p>
            <a:pPr>
              <a:defRPr/>
            </a:pPr>
            <a:fld id="{6F793B15-50A9-4FF3-B4E3-9D178C34862B}" type="slidenum">
              <a:rPr lang="en-US" altLang="en-US"/>
              <a:pPr>
                <a:defRPr/>
              </a:pPr>
              <a:t>‹#›</a:t>
            </a:fld>
            <a:endParaRPr lang="en-US" altLang="en-US"/>
          </a:p>
        </p:txBody>
      </p:sp>
    </p:spTree>
    <p:extLst>
      <p:ext uri="{BB962C8B-B14F-4D97-AF65-F5344CB8AC3E}">
        <p14:creationId xmlns:p14="http://schemas.microsoft.com/office/powerpoint/2010/main" val="120555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5C8151-E59A-486C-8177-6EF2F9F1AFB6}"/>
              </a:ext>
            </a:extLst>
          </p:cNvPr>
          <p:cNvSpPr>
            <a:spLocks noGrp="1"/>
          </p:cNvSpPr>
          <p:nvPr>
            <p:ph type="dt" sz="half" idx="10"/>
          </p:nvPr>
        </p:nvSpPr>
        <p:spPr/>
        <p:txBody>
          <a:bodyPr/>
          <a:lstStyle>
            <a:lvl1pPr>
              <a:defRPr/>
            </a:lvl1pPr>
          </a:lstStyle>
          <a:p>
            <a:pPr>
              <a:defRPr/>
            </a:pPr>
            <a:fld id="{D5C38F06-8775-45B9-9306-FDE2CECA09B2}" type="datetimeFigureOut">
              <a:rPr lang="en-US"/>
              <a:pPr>
                <a:defRPr/>
              </a:pPr>
              <a:t>4/27/2023</a:t>
            </a:fld>
            <a:endParaRPr lang="en-US"/>
          </a:p>
        </p:txBody>
      </p:sp>
      <p:sp>
        <p:nvSpPr>
          <p:cNvPr id="5" name="Footer Placeholder 4">
            <a:extLst>
              <a:ext uri="{FF2B5EF4-FFF2-40B4-BE49-F238E27FC236}">
                <a16:creationId xmlns:a16="http://schemas.microsoft.com/office/drawing/2014/main" id="{849B24BF-1F63-4B99-AA2E-AABD013DCFF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1F07131-D643-4AE9-BB9D-36857B094619}"/>
              </a:ext>
            </a:extLst>
          </p:cNvPr>
          <p:cNvSpPr>
            <a:spLocks noGrp="1"/>
          </p:cNvSpPr>
          <p:nvPr>
            <p:ph type="sldNum" sz="quarter" idx="12"/>
          </p:nvPr>
        </p:nvSpPr>
        <p:spPr/>
        <p:txBody>
          <a:bodyPr/>
          <a:lstStyle>
            <a:lvl1pPr>
              <a:defRPr/>
            </a:lvl1pPr>
          </a:lstStyle>
          <a:p>
            <a:pPr>
              <a:defRPr/>
            </a:pPr>
            <a:fld id="{0A310B94-1B88-4D3F-81D8-B696E6938232}" type="slidenum">
              <a:rPr lang="en-US" altLang="en-US"/>
              <a:pPr>
                <a:defRPr/>
              </a:pPr>
              <a:t>‹#›</a:t>
            </a:fld>
            <a:endParaRPr lang="en-US" altLang="en-US"/>
          </a:p>
        </p:txBody>
      </p:sp>
    </p:spTree>
    <p:extLst>
      <p:ext uri="{BB962C8B-B14F-4D97-AF65-F5344CB8AC3E}">
        <p14:creationId xmlns:p14="http://schemas.microsoft.com/office/powerpoint/2010/main" val="1386091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54611-128E-43EE-850B-2AFA3E6E6B54}"/>
              </a:ext>
            </a:extLst>
          </p:cNvPr>
          <p:cNvSpPr>
            <a:spLocks noGrp="1"/>
          </p:cNvSpPr>
          <p:nvPr>
            <p:ph type="dt" sz="half" idx="10"/>
          </p:nvPr>
        </p:nvSpPr>
        <p:spPr/>
        <p:txBody>
          <a:bodyPr/>
          <a:lstStyle>
            <a:lvl1pPr>
              <a:defRPr/>
            </a:lvl1pPr>
          </a:lstStyle>
          <a:p>
            <a:pPr>
              <a:defRPr/>
            </a:pPr>
            <a:fld id="{796B932E-C6B3-45EB-B79B-4D8B7A361B4C}" type="datetimeFigureOut">
              <a:rPr lang="en-US"/>
              <a:pPr>
                <a:defRPr/>
              </a:pPr>
              <a:t>4/27/2023</a:t>
            </a:fld>
            <a:endParaRPr lang="en-US"/>
          </a:p>
        </p:txBody>
      </p:sp>
      <p:sp>
        <p:nvSpPr>
          <p:cNvPr id="5" name="Footer Placeholder 4">
            <a:extLst>
              <a:ext uri="{FF2B5EF4-FFF2-40B4-BE49-F238E27FC236}">
                <a16:creationId xmlns:a16="http://schemas.microsoft.com/office/drawing/2014/main" id="{0DA2D528-EA51-466E-A878-1F4B78D43FE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877624D-6B45-4623-95A1-28C41CFD75A4}"/>
              </a:ext>
            </a:extLst>
          </p:cNvPr>
          <p:cNvSpPr>
            <a:spLocks noGrp="1"/>
          </p:cNvSpPr>
          <p:nvPr>
            <p:ph type="sldNum" sz="quarter" idx="12"/>
          </p:nvPr>
        </p:nvSpPr>
        <p:spPr/>
        <p:txBody>
          <a:bodyPr/>
          <a:lstStyle>
            <a:lvl1pPr>
              <a:defRPr/>
            </a:lvl1pPr>
          </a:lstStyle>
          <a:p>
            <a:pPr>
              <a:defRPr/>
            </a:pPr>
            <a:fld id="{B562CD5A-B276-4F99-9252-19F09B4A1174}" type="slidenum">
              <a:rPr lang="en-US" altLang="en-US"/>
              <a:pPr>
                <a:defRPr/>
              </a:pPr>
              <a:t>‹#›</a:t>
            </a:fld>
            <a:endParaRPr lang="en-US" altLang="en-US"/>
          </a:p>
        </p:txBody>
      </p:sp>
    </p:spTree>
    <p:extLst>
      <p:ext uri="{BB962C8B-B14F-4D97-AF65-F5344CB8AC3E}">
        <p14:creationId xmlns:p14="http://schemas.microsoft.com/office/powerpoint/2010/main" val="1562772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E47F2D-A9FA-40E7-A355-5E91E67F2C33}"/>
              </a:ext>
            </a:extLst>
          </p:cNvPr>
          <p:cNvSpPr>
            <a:spLocks noGrp="1"/>
          </p:cNvSpPr>
          <p:nvPr>
            <p:ph type="dt" sz="half" idx="10"/>
          </p:nvPr>
        </p:nvSpPr>
        <p:spPr/>
        <p:txBody>
          <a:bodyPr/>
          <a:lstStyle>
            <a:lvl1pPr>
              <a:defRPr/>
            </a:lvl1pPr>
          </a:lstStyle>
          <a:p>
            <a:pPr>
              <a:defRPr/>
            </a:pPr>
            <a:fld id="{07725084-1E44-446A-AC7B-F254FF6FC34B}" type="datetimeFigureOut">
              <a:rPr lang="en-US"/>
              <a:pPr>
                <a:defRPr/>
              </a:pPr>
              <a:t>4/27/2023</a:t>
            </a:fld>
            <a:endParaRPr lang="en-US"/>
          </a:p>
        </p:txBody>
      </p:sp>
      <p:sp>
        <p:nvSpPr>
          <p:cNvPr id="5" name="Footer Placeholder 4">
            <a:extLst>
              <a:ext uri="{FF2B5EF4-FFF2-40B4-BE49-F238E27FC236}">
                <a16:creationId xmlns:a16="http://schemas.microsoft.com/office/drawing/2014/main" id="{BC19EFF4-EBD7-47D6-9CB6-5A240178D10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99BF05-C8A3-48D9-9524-77DC00DF26C8}"/>
              </a:ext>
            </a:extLst>
          </p:cNvPr>
          <p:cNvSpPr>
            <a:spLocks noGrp="1"/>
          </p:cNvSpPr>
          <p:nvPr>
            <p:ph type="sldNum" sz="quarter" idx="12"/>
          </p:nvPr>
        </p:nvSpPr>
        <p:spPr/>
        <p:txBody>
          <a:bodyPr/>
          <a:lstStyle>
            <a:lvl1pPr>
              <a:defRPr/>
            </a:lvl1pPr>
          </a:lstStyle>
          <a:p>
            <a:pPr>
              <a:defRPr/>
            </a:pPr>
            <a:fld id="{61BB43FD-3B2B-4F0F-BD83-2B82A26C167D}" type="slidenum">
              <a:rPr lang="en-US" altLang="en-US"/>
              <a:pPr>
                <a:defRPr/>
              </a:pPr>
              <a:t>‹#›</a:t>
            </a:fld>
            <a:endParaRPr lang="en-US" altLang="en-US"/>
          </a:p>
        </p:txBody>
      </p:sp>
    </p:spTree>
    <p:extLst>
      <p:ext uri="{BB962C8B-B14F-4D97-AF65-F5344CB8AC3E}">
        <p14:creationId xmlns:p14="http://schemas.microsoft.com/office/powerpoint/2010/main" val="1785989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2CDAB21-56B5-4216-87EE-846EEA02EBC0}"/>
              </a:ext>
            </a:extLst>
          </p:cNvPr>
          <p:cNvSpPr>
            <a:spLocks noGrp="1"/>
          </p:cNvSpPr>
          <p:nvPr>
            <p:ph type="dt" sz="half" idx="10"/>
          </p:nvPr>
        </p:nvSpPr>
        <p:spPr/>
        <p:txBody>
          <a:bodyPr/>
          <a:lstStyle>
            <a:lvl1pPr>
              <a:defRPr/>
            </a:lvl1pPr>
          </a:lstStyle>
          <a:p>
            <a:pPr>
              <a:defRPr/>
            </a:pPr>
            <a:fld id="{51AB3EFA-E5D1-4E9D-85A5-3989B6914749}" type="datetimeFigureOut">
              <a:rPr lang="en-US"/>
              <a:pPr>
                <a:defRPr/>
              </a:pPr>
              <a:t>4/27/2023</a:t>
            </a:fld>
            <a:endParaRPr lang="en-US"/>
          </a:p>
        </p:txBody>
      </p:sp>
      <p:sp>
        <p:nvSpPr>
          <p:cNvPr id="6" name="Footer Placeholder 4">
            <a:extLst>
              <a:ext uri="{FF2B5EF4-FFF2-40B4-BE49-F238E27FC236}">
                <a16:creationId xmlns:a16="http://schemas.microsoft.com/office/drawing/2014/main" id="{95327DFA-C52D-4ADB-94DE-39C0579A812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0CE88F5-3335-4820-AF4C-C1C9F6685595}"/>
              </a:ext>
            </a:extLst>
          </p:cNvPr>
          <p:cNvSpPr>
            <a:spLocks noGrp="1"/>
          </p:cNvSpPr>
          <p:nvPr>
            <p:ph type="sldNum" sz="quarter" idx="12"/>
          </p:nvPr>
        </p:nvSpPr>
        <p:spPr/>
        <p:txBody>
          <a:bodyPr/>
          <a:lstStyle>
            <a:lvl1pPr>
              <a:defRPr/>
            </a:lvl1pPr>
          </a:lstStyle>
          <a:p>
            <a:pPr>
              <a:defRPr/>
            </a:pPr>
            <a:fld id="{40F3D988-0938-45E1-A519-456F4A16F427}" type="slidenum">
              <a:rPr lang="en-US" altLang="en-US"/>
              <a:pPr>
                <a:defRPr/>
              </a:pPr>
              <a:t>‹#›</a:t>
            </a:fld>
            <a:endParaRPr lang="en-US" altLang="en-US"/>
          </a:p>
        </p:txBody>
      </p:sp>
    </p:spTree>
    <p:extLst>
      <p:ext uri="{BB962C8B-B14F-4D97-AF65-F5344CB8AC3E}">
        <p14:creationId xmlns:p14="http://schemas.microsoft.com/office/powerpoint/2010/main" val="775146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A94A634-0579-47A3-A463-F3A370DABE9B}"/>
              </a:ext>
            </a:extLst>
          </p:cNvPr>
          <p:cNvSpPr>
            <a:spLocks noGrp="1"/>
          </p:cNvSpPr>
          <p:nvPr>
            <p:ph type="dt" sz="half" idx="10"/>
          </p:nvPr>
        </p:nvSpPr>
        <p:spPr/>
        <p:txBody>
          <a:bodyPr/>
          <a:lstStyle>
            <a:lvl1pPr>
              <a:defRPr/>
            </a:lvl1pPr>
          </a:lstStyle>
          <a:p>
            <a:pPr>
              <a:defRPr/>
            </a:pPr>
            <a:fld id="{74B09CE2-CF8C-4FAF-BF8C-56557541B064}" type="datetimeFigureOut">
              <a:rPr lang="en-US"/>
              <a:pPr>
                <a:defRPr/>
              </a:pPr>
              <a:t>4/27/2023</a:t>
            </a:fld>
            <a:endParaRPr lang="en-US"/>
          </a:p>
        </p:txBody>
      </p:sp>
      <p:sp>
        <p:nvSpPr>
          <p:cNvPr id="8" name="Footer Placeholder 4">
            <a:extLst>
              <a:ext uri="{FF2B5EF4-FFF2-40B4-BE49-F238E27FC236}">
                <a16:creationId xmlns:a16="http://schemas.microsoft.com/office/drawing/2014/main" id="{A481A489-11FF-4C47-A18E-34C59BE366E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6620A25-E782-49D0-8F1D-2599E25ADB32}"/>
              </a:ext>
            </a:extLst>
          </p:cNvPr>
          <p:cNvSpPr>
            <a:spLocks noGrp="1"/>
          </p:cNvSpPr>
          <p:nvPr>
            <p:ph type="sldNum" sz="quarter" idx="12"/>
          </p:nvPr>
        </p:nvSpPr>
        <p:spPr/>
        <p:txBody>
          <a:bodyPr/>
          <a:lstStyle>
            <a:lvl1pPr>
              <a:defRPr/>
            </a:lvl1pPr>
          </a:lstStyle>
          <a:p>
            <a:pPr>
              <a:defRPr/>
            </a:pPr>
            <a:fld id="{3C1124EC-39F7-4B9D-A462-53FD8A730F14}" type="slidenum">
              <a:rPr lang="en-US" altLang="en-US"/>
              <a:pPr>
                <a:defRPr/>
              </a:pPr>
              <a:t>‹#›</a:t>
            </a:fld>
            <a:endParaRPr lang="en-US" altLang="en-US"/>
          </a:p>
        </p:txBody>
      </p:sp>
    </p:spTree>
    <p:extLst>
      <p:ext uri="{BB962C8B-B14F-4D97-AF65-F5344CB8AC3E}">
        <p14:creationId xmlns:p14="http://schemas.microsoft.com/office/powerpoint/2010/main" val="2424737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C0ACDF6-FFFD-4301-A37A-191D558CC8AF}"/>
              </a:ext>
            </a:extLst>
          </p:cNvPr>
          <p:cNvSpPr>
            <a:spLocks noGrp="1"/>
          </p:cNvSpPr>
          <p:nvPr>
            <p:ph type="dt" sz="half" idx="10"/>
          </p:nvPr>
        </p:nvSpPr>
        <p:spPr/>
        <p:txBody>
          <a:bodyPr/>
          <a:lstStyle>
            <a:lvl1pPr>
              <a:defRPr/>
            </a:lvl1pPr>
          </a:lstStyle>
          <a:p>
            <a:pPr>
              <a:defRPr/>
            </a:pPr>
            <a:fld id="{F85B95CE-4EF0-45DD-86FB-45C4DDC99023}" type="datetimeFigureOut">
              <a:rPr lang="en-US"/>
              <a:pPr>
                <a:defRPr/>
              </a:pPr>
              <a:t>4/27/2023</a:t>
            </a:fld>
            <a:endParaRPr lang="en-US"/>
          </a:p>
        </p:txBody>
      </p:sp>
      <p:sp>
        <p:nvSpPr>
          <p:cNvPr id="4" name="Footer Placeholder 4">
            <a:extLst>
              <a:ext uri="{FF2B5EF4-FFF2-40B4-BE49-F238E27FC236}">
                <a16:creationId xmlns:a16="http://schemas.microsoft.com/office/drawing/2014/main" id="{9D7F7120-9B03-4C21-8204-146728D6B86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5539B76-FE7B-4098-B9F1-054BDD012ABD}"/>
              </a:ext>
            </a:extLst>
          </p:cNvPr>
          <p:cNvSpPr>
            <a:spLocks noGrp="1"/>
          </p:cNvSpPr>
          <p:nvPr>
            <p:ph type="sldNum" sz="quarter" idx="12"/>
          </p:nvPr>
        </p:nvSpPr>
        <p:spPr/>
        <p:txBody>
          <a:bodyPr/>
          <a:lstStyle>
            <a:lvl1pPr>
              <a:defRPr/>
            </a:lvl1pPr>
          </a:lstStyle>
          <a:p>
            <a:pPr>
              <a:defRPr/>
            </a:pPr>
            <a:fld id="{D0C43AA2-7152-43BA-B608-B7459C02F0CD}" type="slidenum">
              <a:rPr lang="en-US" altLang="en-US"/>
              <a:pPr>
                <a:defRPr/>
              </a:pPr>
              <a:t>‹#›</a:t>
            </a:fld>
            <a:endParaRPr lang="en-US" altLang="en-US"/>
          </a:p>
        </p:txBody>
      </p:sp>
    </p:spTree>
    <p:extLst>
      <p:ext uri="{BB962C8B-B14F-4D97-AF65-F5344CB8AC3E}">
        <p14:creationId xmlns:p14="http://schemas.microsoft.com/office/powerpoint/2010/main" val="1214552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7DE0920-9EC3-40F9-A562-36B349930C83}"/>
              </a:ext>
            </a:extLst>
          </p:cNvPr>
          <p:cNvSpPr>
            <a:spLocks noGrp="1"/>
          </p:cNvSpPr>
          <p:nvPr>
            <p:ph type="dt" sz="half" idx="10"/>
          </p:nvPr>
        </p:nvSpPr>
        <p:spPr/>
        <p:txBody>
          <a:bodyPr/>
          <a:lstStyle>
            <a:lvl1pPr>
              <a:defRPr/>
            </a:lvl1pPr>
          </a:lstStyle>
          <a:p>
            <a:pPr>
              <a:defRPr/>
            </a:pPr>
            <a:fld id="{CB80FBEE-BC6D-4501-9B04-2EA9D2EC1480}" type="datetimeFigureOut">
              <a:rPr lang="en-US"/>
              <a:pPr>
                <a:defRPr/>
              </a:pPr>
              <a:t>4/27/2023</a:t>
            </a:fld>
            <a:endParaRPr lang="en-US"/>
          </a:p>
        </p:txBody>
      </p:sp>
      <p:sp>
        <p:nvSpPr>
          <p:cNvPr id="3" name="Footer Placeholder 4">
            <a:extLst>
              <a:ext uri="{FF2B5EF4-FFF2-40B4-BE49-F238E27FC236}">
                <a16:creationId xmlns:a16="http://schemas.microsoft.com/office/drawing/2014/main" id="{690C6A3E-1E62-4B4A-BF45-5253FA2C26E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7FB7C05-0537-4F00-B96B-4049AE74B9AD}"/>
              </a:ext>
            </a:extLst>
          </p:cNvPr>
          <p:cNvSpPr>
            <a:spLocks noGrp="1"/>
          </p:cNvSpPr>
          <p:nvPr>
            <p:ph type="sldNum" sz="quarter" idx="12"/>
          </p:nvPr>
        </p:nvSpPr>
        <p:spPr/>
        <p:txBody>
          <a:bodyPr/>
          <a:lstStyle>
            <a:lvl1pPr>
              <a:defRPr/>
            </a:lvl1pPr>
          </a:lstStyle>
          <a:p>
            <a:pPr>
              <a:defRPr/>
            </a:pPr>
            <a:fld id="{9EE182D4-3A1D-48CB-B2B6-549B6ADA545A}" type="slidenum">
              <a:rPr lang="en-US" altLang="en-US"/>
              <a:pPr>
                <a:defRPr/>
              </a:pPr>
              <a:t>‹#›</a:t>
            </a:fld>
            <a:endParaRPr lang="en-US" altLang="en-US"/>
          </a:p>
        </p:txBody>
      </p:sp>
    </p:spTree>
    <p:extLst>
      <p:ext uri="{BB962C8B-B14F-4D97-AF65-F5344CB8AC3E}">
        <p14:creationId xmlns:p14="http://schemas.microsoft.com/office/powerpoint/2010/main" val="2801640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0BC4558-E07F-436F-9B06-2E0575FEE9F0}"/>
              </a:ext>
            </a:extLst>
          </p:cNvPr>
          <p:cNvSpPr>
            <a:spLocks noGrp="1"/>
          </p:cNvSpPr>
          <p:nvPr>
            <p:ph type="dt" sz="half" idx="10"/>
          </p:nvPr>
        </p:nvSpPr>
        <p:spPr/>
        <p:txBody>
          <a:bodyPr/>
          <a:lstStyle>
            <a:lvl1pPr>
              <a:defRPr/>
            </a:lvl1pPr>
          </a:lstStyle>
          <a:p>
            <a:pPr>
              <a:defRPr/>
            </a:pPr>
            <a:fld id="{A2A33CA4-1537-401B-9B7D-07CE546D88C6}" type="datetimeFigureOut">
              <a:rPr lang="en-US"/>
              <a:pPr>
                <a:defRPr/>
              </a:pPr>
              <a:t>4/27/2023</a:t>
            </a:fld>
            <a:endParaRPr lang="en-US"/>
          </a:p>
        </p:txBody>
      </p:sp>
      <p:sp>
        <p:nvSpPr>
          <p:cNvPr id="6" name="Footer Placeholder 4">
            <a:extLst>
              <a:ext uri="{FF2B5EF4-FFF2-40B4-BE49-F238E27FC236}">
                <a16:creationId xmlns:a16="http://schemas.microsoft.com/office/drawing/2014/main" id="{5129116D-40E9-4674-ABBC-315BADC6F89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B8789F4-101F-462B-B012-363A0859F07E}"/>
              </a:ext>
            </a:extLst>
          </p:cNvPr>
          <p:cNvSpPr>
            <a:spLocks noGrp="1"/>
          </p:cNvSpPr>
          <p:nvPr>
            <p:ph type="sldNum" sz="quarter" idx="12"/>
          </p:nvPr>
        </p:nvSpPr>
        <p:spPr/>
        <p:txBody>
          <a:bodyPr/>
          <a:lstStyle>
            <a:lvl1pPr>
              <a:defRPr/>
            </a:lvl1pPr>
          </a:lstStyle>
          <a:p>
            <a:pPr>
              <a:defRPr/>
            </a:pPr>
            <a:fld id="{EC98DA17-C1C1-496D-8C7A-C3E5730BCD84}" type="slidenum">
              <a:rPr lang="en-US" altLang="en-US"/>
              <a:pPr>
                <a:defRPr/>
              </a:pPr>
              <a:t>‹#›</a:t>
            </a:fld>
            <a:endParaRPr lang="en-US" altLang="en-US"/>
          </a:p>
        </p:txBody>
      </p:sp>
    </p:spTree>
    <p:extLst>
      <p:ext uri="{BB962C8B-B14F-4D97-AF65-F5344CB8AC3E}">
        <p14:creationId xmlns:p14="http://schemas.microsoft.com/office/powerpoint/2010/main" val="1239665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D4F91FD-613F-4F55-9839-2D845224ED06}"/>
              </a:ext>
            </a:extLst>
          </p:cNvPr>
          <p:cNvSpPr>
            <a:spLocks noGrp="1"/>
          </p:cNvSpPr>
          <p:nvPr>
            <p:ph type="dt" sz="half" idx="10"/>
          </p:nvPr>
        </p:nvSpPr>
        <p:spPr/>
        <p:txBody>
          <a:bodyPr/>
          <a:lstStyle>
            <a:lvl1pPr>
              <a:defRPr/>
            </a:lvl1pPr>
          </a:lstStyle>
          <a:p>
            <a:pPr>
              <a:defRPr/>
            </a:pPr>
            <a:fld id="{5303777F-3DAA-4438-B0DF-C16BFC6BECF4}" type="datetimeFigureOut">
              <a:rPr lang="en-US"/>
              <a:pPr>
                <a:defRPr/>
              </a:pPr>
              <a:t>4/27/2023</a:t>
            </a:fld>
            <a:endParaRPr lang="en-US"/>
          </a:p>
        </p:txBody>
      </p:sp>
      <p:sp>
        <p:nvSpPr>
          <p:cNvPr id="6" name="Footer Placeholder 4">
            <a:extLst>
              <a:ext uri="{FF2B5EF4-FFF2-40B4-BE49-F238E27FC236}">
                <a16:creationId xmlns:a16="http://schemas.microsoft.com/office/drawing/2014/main" id="{59CF1944-4DB3-4D22-ABF0-01A8DD3F2E6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666B715-A6B7-4663-BAA4-9E57B82E3A9F}"/>
              </a:ext>
            </a:extLst>
          </p:cNvPr>
          <p:cNvSpPr>
            <a:spLocks noGrp="1"/>
          </p:cNvSpPr>
          <p:nvPr>
            <p:ph type="sldNum" sz="quarter" idx="12"/>
          </p:nvPr>
        </p:nvSpPr>
        <p:spPr/>
        <p:txBody>
          <a:bodyPr/>
          <a:lstStyle>
            <a:lvl1pPr>
              <a:defRPr/>
            </a:lvl1pPr>
          </a:lstStyle>
          <a:p>
            <a:pPr>
              <a:defRPr/>
            </a:pPr>
            <a:fld id="{FAD1BCBC-4911-4846-8E32-FB897D24B742}" type="slidenum">
              <a:rPr lang="en-US" altLang="en-US"/>
              <a:pPr>
                <a:defRPr/>
              </a:pPr>
              <a:t>‹#›</a:t>
            </a:fld>
            <a:endParaRPr lang="en-US" altLang="en-US"/>
          </a:p>
        </p:txBody>
      </p:sp>
    </p:spTree>
    <p:extLst>
      <p:ext uri="{BB962C8B-B14F-4D97-AF65-F5344CB8AC3E}">
        <p14:creationId xmlns:p14="http://schemas.microsoft.com/office/powerpoint/2010/main" val="3604710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D5CAD00-AD89-4677-9FD0-BFACB50C2C8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17329F3-D138-40A3-A2D2-B9028F5F45D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879048A-FC78-479A-9A11-2CFBDDFF2F2C}"/>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02D3E936-5516-4C7A-98D0-D493B392DC64}" type="datetimeFigureOut">
              <a:rPr lang="en-US"/>
              <a:pPr>
                <a:defRPr/>
              </a:pPr>
              <a:t>4/27/2023</a:t>
            </a:fld>
            <a:endParaRPr lang="en-US"/>
          </a:p>
        </p:txBody>
      </p:sp>
      <p:sp>
        <p:nvSpPr>
          <p:cNvPr id="5" name="Footer Placeholder 4">
            <a:extLst>
              <a:ext uri="{FF2B5EF4-FFF2-40B4-BE49-F238E27FC236}">
                <a16:creationId xmlns:a16="http://schemas.microsoft.com/office/drawing/2014/main" id="{D5908329-00F5-4AF1-A035-66DC11C9D7B7}"/>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91AEB108-DFCD-48A3-8D9E-3A1C541C60F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E2CF9B83-8D17-4D90-8F4A-B08EA66FC77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png"/><Relationship Id="rId21" Type="http://schemas.openxmlformats.org/officeDocument/2006/relationships/image" Target="../media/image33.png"/><Relationship Id="rId7" Type="http://schemas.openxmlformats.org/officeDocument/2006/relationships/image" Target="../media/image6.png"/><Relationship Id="rId12" Type="http://schemas.openxmlformats.org/officeDocument/2006/relationships/image" Target="../media/image2.png"/><Relationship Id="rId17" Type="http://schemas.openxmlformats.org/officeDocument/2006/relationships/image" Target="../media/image29.png"/><Relationship Id="rId2" Type="http://schemas.openxmlformats.org/officeDocument/2006/relationships/notesSlide" Target="../notesSlides/notesSlide10.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4.png"/><Relationship Id="rId5" Type="http://schemas.openxmlformats.org/officeDocument/2006/relationships/image" Target="../media/image4.png"/><Relationship Id="rId15" Type="http://schemas.openxmlformats.org/officeDocument/2006/relationships/image" Target="../media/image27.png"/><Relationship Id="rId10" Type="http://schemas.openxmlformats.org/officeDocument/2006/relationships/image" Target="../media/image13.png"/><Relationship Id="rId19" Type="http://schemas.openxmlformats.org/officeDocument/2006/relationships/image" Target="../media/image31.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4.png"/><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png"/><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png"/><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hyperlink" Target="https://www.cdc.gov/nutrition/infantandtoddlernutrition/mealtime/mealtime-routines-and-tips.html" TargetMode="External"/><Relationship Id="rId18" Type="http://schemas.openxmlformats.org/officeDocument/2006/relationships/hyperlink" Target="https://www.nhs.uk/live-well/exercise/exercise-health-benefits/" TargetMode="Externa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hyperlink" Target="https://youtu.be/5XkbqPybn1Q" TargetMode="External"/><Relationship Id="rId17" Type="http://schemas.openxmlformats.org/officeDocument/2006/relationships/hyperlink" Target="https://www.nhs.uk/live-well/exercise/why-sitting-too-much-is-bad-for-us/" TargetMode="External"/><Relationship Id="rId2" Type="http://schemas.openxmlformats.org/officeDocument/2006/relationships/notesSlide" Target="../notesSlides/notesSlide14.xml"/><Relationship Id="rId16" Type="http://schemas.openxmlformats.org/officeDocument/2006/relationships/hyperlink" Target="https://www.rcpsych.ac.uk/mental-health/problems-disorders/sleeping-well" TargetMode="Externa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hyperlink" Target="https://www.bda.uk.com/food-health/lets-get-cooking/cooking-at-home.html" TargetMode="External"/><Relationship Id="rId5" Type="http://schemas.openxmlformats.org/officeDocument/2006/relationships/image" Target="../media/image4.png"/><Relationship Id="rId15" Type="http://schemas.openxmlformats.org/officeDocument/2006/relationships/hyperlink" Target="https://www.nhs.uk/live-well/sleep-and-tiredness/" TargetMode="External"/><Relationship Id="rId10" Type="http://schemas.openxmlformats.org/officeDocument/2006/relationships/image" Target="../media/image1.png"/><Relationship Id="rId19" Type="http://schemas.openxmlformats.org/officeDocument/2006/relationships/hyperlink" Target="https://movingmedicine.ac.uk/consultation-guides/patient-info-finder/" TargetMode="External"/><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hyperlink" Target="https://thesleepcharity.org.uk/information-support/children/"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4.png"/><Relationship Id="rId10" Type="http://schemas.openxmlformats.org/officeDocument/2006/relationships/image" Target="../media/image2.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png"/><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png"/><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12.png"/><Relationship Id="rId17" Type="http://schemas.openxmlformats.org/officeDocument/2006/relationships/image" Target="../media/image2.png"/><Relationship Id="rId2" Type="http://schemas.openxmlformats.org/officeDocument/2006/relationships/notesSlide" Target="../notesSlides/notesSlide5.xml"/><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4.png"/><Relationship Id="rId5" Type="http://schemas.openxmlformats.org/officeDocument/2006/relationships/image" Target="../media/image4.png"/><Relationship Id="rId15" Type="http://schemas.openxmlformats.org/officeDocument/2006/relationships/image" Target="../media/image17.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18.png"/><Relationship Id="rId17" Type="http://schemas.openxmlformats.org/officeDocument/2006/relationships/image" Target="../media/image20.jpeg"/><Relationship Id="rId2" Type="http://schemas.openxmlformats.org/officeDocument/2006/relationships/notesSlide" Target="../notesSlides/notesSlide6.xml"/><Relationship Id="rId16"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7.png"/><Relationship Id="rId5" Type="http://schemas.openxmlformats.org/officeDocument/2006/relationships/image" Target="../media/image4.png"/><Relationship Id="rId15" Type="http://schemas.openxmlformats.org/officeDocument/2006/relationships/image" Target="../media/image2.png"/><Relationship Id="rId10"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7.png"/><Relationship Id="rId5" Type="http://schemas.openxmlformats.org/officeDocument/2006/relationships/image" Target="../media/image4.png"/><Relationship Id="rId15" Type="http://schemas.openxmlformats.org/officeDocument/2006/relationships/image" Target="../media/image2.png"/><Relationship Id="rId10"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5.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18.png"/><Relationship Id="rId2" Type="http://schemas.openxmlformats.org/officeDocument/2006/relationships/notesSlide" Target="../notesSlides/notesSlide8.xml"/><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7.png"/><Relationship Id="rId5" Type="http://schemas.openxmlformats.org/officeDocument/2006/relationships/image" Target="../media/image4.png"/><Relationship Id="rId15" Type="http://schemas.openxmlformats.org/officeDocument/2006/relationships/image" Target="../media/image2.png"/><Relationship Id="rId10"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5.png"/><Relationship Id="rId1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18.png"/><Relationship Id="rId17" Type="http://schemas.openxmlformats.org/officeDocument/2006/relationships/image" Target="../media/image22.jpeg"/><Relationship Id="rId2" Type="http://schemas.openxmlformats.org/officeDocument/2006/relationships/notesSlide" Target="../notesSlides/notesSlide9.xml"/><Relationship Id="rId16"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7.png"/><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2">
            <a:extLst>
              <a:ext uri="{FF2B5EF4-FFF2-40B4-BE49-F238E27FC236}">
                <a16:creationId xmlns:a16="http://schemas.microsoft.com/office/drawing/2014/main" id="{6544E6E4-4E20-481D-8B06-6B1A68560383}"/>
              </a:ext>
            </a:extLst>
          </p:cNvPr>
          <p:cNvGrpSpPr>
            <a:grpSpLocks/>
          </p:cNvGrpSpPr>
          <p:nvPr/>
        </p:nvGrpSpPr>
        <p:grpSpPr bwMode="auto">
          <a:xfrm>
            <a:off x="-16096" y="1437428"/>
            <a:ext cx="18304096" cy="5386764"/>
            <a:chOff x="-3938" y="-328463"/>
            <a:chExt cx="4478184" cy="954430"/>
          </a:xfrm>
        </p:grpSpPr>
        <p:sp>
          <p:nvSpPr>
            <p:cNvPr id="3096" name="Freeform 3">
              <a:extLst>
                <a:ext uri="{FF2B5EF4-FFF2-40B4-BE49-F238E27FC236}">
                  <a16:creationId xmlns:a16="http://schemas.microsoft.com/office/drawing/2014/main" id="{C69B2C00-85E3-46DB-BF96-3D80023B0DC2}"/>
                </a:ext>
              </a:extLst>
            </p:cNvPr>
            <p:cNvSpPr>
              <a:spLocks/>
            </p:cNvSpPr>
            <p:nvPr/>
          </p:nvSpPr>
          <p:spPr bwMode="auto">
            <a:xfrm>
              <a:off x="-3938" y="-328463"/>
              <a:ext cx="4478184" cy="954430"/>
            </a:xfrm>
            <a:custGeom>
              <a:avLst/>
              <a:gdLst>
                <a:gd name="T0" fmla="*/ 0 w 4474246"/>
                <a:gd name="T1" fmla="*/ 0 h 625967"/>
                <a:gd name="T2" fmla="*/ 4474246 w 4474246"/>
                <a:gd name="T3" fmla="*/ 0 h 625967"/>
                <a:gd name="T4" fmla="*/ 4474246 w 4474246"/>
                <a:gd name="T5" fmla="*/ 625967 h 625967"/>
                <a:gd name="T6" fmla="*/ 0 w 4474246"/>
                <a:gd name="T7" fmla="*/ 625967 h 625967"/>
                <a:gd name="T8" fmla="*/ 0 w 4474246"/>
                <a:gd name="T9" fmla="*/ 0 h 6259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74246" h="625967">
                  <a:moveTo>
                    <a:pt x="0" y="0"/>
                  </a:moveTo>
                  <a:lnTo>
                    <a:pt x="4474246" y="0"/>
                  </a:lnTo>
                  <a:lnTo>
                    <a:pt x="4474246" y="625967"/>
                  </a:lnTo>
                  <a:lnTo>
                    <a:pt x="0" y="625967"/>
                  </a:lnTo>
                  <a:lnTo>
                    <a:pt x="0" y="0"/>
                  </a:lnTo>
                  <a:close/>
                </a:path>
              </a:pathLst>
            </a:custGeom>
            <a:solidFill>
              <a:srgbClr val="F99F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3075" name="Group 4">
            <a:extLst>
              <a:ext uri="{FF2B5EF4-FFF2-40B4-BE49-F238E27FC236}">
                <a16:creationId xmlns:a16="http://schemas.microsoft.com/office/drawing/2014/main" id="{78E6A5B3-BFEE-49F4-88F4-7403865DCBF6}"/>
              </a:ext>
            </a:extLst>
          </p:cNvPr>
          <p:cNvGrpSpPr>
            <a:grpSpLocks/>
          </p:cNvGrpSpPr>
          <p:nvPr/>
        </p:nvGrpSpPr>
        <p:grpSpPr bwMode="auto">
          <a:xfrm>
            <a:off x="373063" y="1635125"/>
            <a:ext cx="17818345" cy="3559885"/>
            <a:chOff x="0" y="-781096"/>
            <a:chExt cx="23757804" cy="5342381"/>
          </a:xfrm>
        </p:grpSpPr>
        <p:sp>
          <p:nvSpPr>
            <p:cNvPr id="5" name="TextBox 5">
              <a:extLst>
                <a:ext uri="{FF2B5EF4-FFF2-40B4-BE49-F238E27FC236}">
                  <a16:creationId xmlns:a16="http://schemas.microsoft.com/office/drawing/2014/main" id="{8165E3E1-5E70-472C-8C36-994E6DB5DB2A}"/>
                </a:ext>
              </a:extLst>
            </p:cNvPr>
            <p:cNvSpPr txBox="1"/>
            <p:nvPr/>
          </p:nvSpPr>
          <p:spPr>
            <a:xfrm>
              <a:off x="746139" y="-781096"/>
              <a:ext cx="23011665" cy="5342381"/>
            </a:xfrm>
            <a:prstGeom prst="rect">
              <a:avLst/>
            </a:prstGeom>
          </p:spPr>
          <p:txBody>
            <a:bodyPr wrap="square" lIns="0" tIns="0" rIns="0" bIns="0" anchor="t">
              <a:spAutoFit/>
            </a:bodyPr>
            <a:lstStyle/>
            <a:p>
              <a:pPr algn="ctr" eaLnBrk="1" fontAlgn="auto" hangingPunct="1">
                <a:lnSpc>
                  <a:spcPts val="14140"/>
                </a:lnSpc>
                <a:spcBef>
                  <a:spcPts val="0"/>
                </a:spcBef>
                <a:spcAft>
                  <a:spcPts val="0"/>
                </a:spcAft>
                <a:defRPr/>
              </a:pPr>
              <a:r>
                <a:rPr lang="en-US" sz="10450" spc="-492" dirty="0">
                  <a:solidFill>
                    <a:srgbClr val="383838"/>
                  </a:solidFill>
                  <a:latin typeface="Cabin Sketch"/>
                  <a:cs typeface="+mn-cs"/>
                </a:rPr>
                <a:t>HEALTH PROMOTION CAMPAIGN</a:t>
              </a:r>
            </a:p>
            <a:p>
              <a:pPr algn="ctr">
                <a:lnSpc>
                  <a:spcPts val="14140"/>
                </a:lnSpc>
                <a:spcBef>
                  <a:spcPts val="0"/>
                </a:spcBef>
                <a:spcAft>
                  <a:spcPts val="0"/>
                </a:spcAft>
                <a:defRPr/>
              </a:pPr>
              <a:r>
                <a:rPr lang="en-US" sz="10450" spc="-492" dirty="0">
                  <a:solidFill>
                    <a:srgbClr val="383838"/>
                  </a:solidFill>
                  <a:latin typeface="Cabin Sketch"/>
                  <a:cs typeface="+mn-cs"/>
                </a:rPr>
                <a:t>Lifestyle </a:t>
              </a:r>
              <a:r>
                <a:rPr lang="en-US" sz="10450" spc="-492" dirty="0" err="1">
                  <a:solidFill>
                    <a:srgbClr val="383838"/>
                  </a:solidFill>
                  <a:latin typeface="Cabin Sketch"/>
                  <a:cs typeface="+mn-cs"/>
                </a:rPr>
                <a:t>Behaviours</a:t>
              </a:r>
              <a:r>
                <a:rPr lang="en-US" sz="10450" spc="-492" dirty="0">
                  <a:solidFill>
                    <a:srgbClr val="383838"/>
                  </a:solidFill>
                  <a:latin typeface="Cabin Sketch"/>
                  <a:cs typeface="+mn-cs"/>
                </a:rPr>
                <a:t> </a:t>
              </a:r>
            </a:p>
          </p:txBody>
        </p:sp>
        <p:sp>
          <p:nvSpPr>
            <p:cNvPr id="3094" name="TextBox 6">
              <a:extLst>
                <a:ext uri="{FF2B5EF4-FFF2-40B4-BE49-F238E27FC236}">
                  <a16:creationId xmlns:a16="http://schemas.microsoft.com/office/drawing/2014/main" id="{37B1C5AE-56C6-4BA2-A694-F57A098098CD}"/>
                </a:ext>
              </a:extLst>
            </p:cNvPr>
            <p:cNvSpPr txBox="1">
              <a:spLocks noChangeArrowheads="1"/>
            </p:cNvSpPr>
            <p:nvPr/>
          </p:nvSpPr>
          <p:spPr bwMode="auto">
            <a:xfrm>
              <a:off x="0" y="3664529"/>
              <a:ext cx="21337903" cy="56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ts val="3363"/>
                </a:lnSpc>
                <a:spcBef>
                  <a:spcPct val="0"/>
                </a:spcBef>
                <a:buFontTx/>
                <a:buNone/>
              </a:pPr>
              <a:endParaRPr lang="en-US" altLang="en-US" sz="1800"/>
            </a:p>
          </p:txBody>
        </p:sp>
        <p:sp>
          <p:nvSpPr>
            <p:cNvPr id="3095" name="TextBox 7">
              <a:extLst>
                <a:ext uri="{FF2B5EF4-FFF2-40B4-BE49-F238E27FC236}">
                  <a16:creationId xmlns:a16="http://schemas.microsoft.com/office/drawing/2014/main" id="{2F0ED2C8-4308-412C-B835-F26B81CA9BF6}"/>
                </a:ext>
              </a:extLst>
            </p:cNvPr>
            <p:cNvSpPr txBox="1">
              <a:spLocks noChangeArrowheads="1"/>
            </p:cNvSpPr>
            <p:nvPr/>
          </p:nvSpPr>
          <p:spPr bwMode="auto">
            <a:xfrm>
              <a:off x="6" y="-66675"/>
              <a:ext cx="21213380" cy="646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ts val="4113"/>
                </a:lnSpc>
                <a:spcBef>
                  <a:spcPct val="0"/>
                </a:spcBef>
                <a:buFontTx/>
                <a:buNone/>
              </a:pPr>
              <a:endParaRPr lang="en-US" altLang="en-US" sz="1800"/>
            </a:p>
          </p:txBody>
        </p:sp>
      </p:grpSp>
      <p:sp>
        <p:nvSpPr>
          <p:cNvPr id="8" name="TextBox 8">
            <a:extLst>
              <a:ext uri="{FF2B5EF4-FFF2-40B4-BE49-F238E27FC236}">
                <a16:creationId xmlns:a16="http://schemas.microsoft.com/office/drawing/2014/main" id="{A53A5C16-C93E-4EE0-B178-2B004409B823}"/>
              </a:ext>
            </a:extLst>
          </p:cNvPr>
          <p:cNvSpPr txBox="1"/>
          <p:nvPr/>
        </p:nvSpPr>
        <p:spPr>
          <a:xfrm>
            <a:off x="3520227" y="5067961"/>
            <a:ext cx="13842128" cy="1621919"/>
          </a:xfrm>
          <a:prstGeom prst="rect">
            <a:avLst/>
          </a:prstGeom>
        </p:spPr>
        <p:txBody>
          <a:bodyPr wrap="square" lIns="0" tIns="0" rIns="0" bIns="0" anchor="t">
            <a:spAutoFit/>
          </a:bodyPr>
          <a:lstStyle/>
          <a:p>
            <a:pPr algn="ctr" eaLnBrk="1" fontAlgn="auto" hangingPunct="1">
              <a:lnSpc>
                <a:spcPts val="6719"/>
              </a:lnSpc>
              <a:spcBef>
                <a:spcPts val="0"/>
              </a:spcBef>
              <a:spcAft>
                <a:spcPts val="0"/>
              </a:spcAft>
              <a:defRPr/>
            </a:pPr>
            <a:r>
              <a:rPr lang="en-US" sz="3600" spc="240" dirty="0">
                <a:solidFill>
                  <a:srgbClr val="FFFFFF"/>
                </a:solidFill>
                <a:latin typeface="Cabin SemiBold Bold"/>
                <a:cs typeface="+mn-cs"/>
              </a:rPr>
              <a:t>Brought to you by: </a:t>
            </a:r>
          </a:p>
          <a:p>
            <a:pPr algn="ctr">
              <a:lnSpc>
                <a:spcPts val="6719"/>
              </a:lnSpc>
              <a:spcBef>
                <a:spcPts val="0"/>
              </a:spcBef>
              <a:spcAft>
                <a:spcPts val="0"/>
              </a:spcAft>
              <a:defRPr/>
            </a:pPr>
            <a:r>
              <a:rPr lang="en-US" sz="3600" spc="240" dirty="0">
                <a:solidFill>
                  <a:srgbClr val="FFFFFF"/>
                </a:solidFill>
                <a:latin typeface="Cabin SemiBold Bold"/>
                <a:cs typeface="+mn-cs"/>
              </a:rPr>
              <a:t>South East Coast &amp; London and Northwest Dietitian Network</a:t>
            </a:r>
            <a:endParaRPr lang="en-US">
              <a:cs typeface="+mn-cs"/>
            </a:endParaRPr>
          </a:p>
        </p:txBody>
      </p:sp>
      <p:pic>
        <p:nvPicPr>
          <p:cNvPr id="3077" name="Picture 9">
            <a:extLst>
              <a:ext uri="{FF2B5EF4-FFF2-40B4-BE49-F238E27FC236}">
                <a16:creationId xmlns:a16="http://schemas.microsoft.com/office/drawing/2014/main" id="{DBC0F344-A309-4CDB-8293-AA04B6BC1E54}"/>
              </a:ext>
            </a:extLst>
          </p:cNvPr>
          <p:cNvPicPr>
            <a:picLocks noChangeAspect="1"/>
          </p:cNvPicPr>
          <p:nvPr/>
        </p:nvPicPr>
        <p:blipFill>
          <a:blip r:embed="rId3">
            <a:extLst>
              <a:ext uri="{28A0092B-C50C-407E-A947-70E740481C1C}">
                <a14:useLocalDpi xmlns:a14="http://schemas.microsoft.com/office/drawing/2010/main" val="0"/>
              </a:ext>
            </a:extLst>
          </a:blip>
          <a:srcRect b="50000"/>
          <a:stretch>
            <a:fillRect/>
          </a:stretch>
        </p:blipFill>
        <p:spPr bwMode="auto">
          <a:xfrm>
            <a:off x="0" y="9883775"/>
            <a:ext cx="2909888"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0">
            <a:extLst>
              <a:ext uri="{FF2B5EF4-FFF2-40B4-BE49-F238E27FC236}">
                <a16:creationId xmlns:a16="http://schemas.microsoft.com/office/drawing/2014/main" id="{ED4B2839-48C0-40DF-AC5F-7A1975A9818B}"/>
              </a:ext>
            </a:extLst>
          </p:cNvPr>
          <p:cNvPicPr>
            <a:picLocks noChangeAspect="1"/>
          </p:cNvPicPr>
          <p:nvPr/>
        </p:nvPicPr>
        <p:blipFill>
          <a:blip r:embed="rId4">
            <a:extLst>
              <a:ext uri="{28A0092B-C50C-407E-A947-70E740481C1C}">
                <a14:useLocalDpi xmlns:a14="http://schemas.microsoft.com/office/drawing/2010/main" val="0"/>
              </a:ext>
            </a:extLst>
          </a:blip>
          <a:srcRect l="50000" t="36925" b="1363"/>
          <a:stretch>
            <a:fillRect/>
          </a:stretch>
        </p:blipFill>
        <p:spPr bwMode="auto">
          <a:xfrm>
            <a:off x="0" y="0"/>
            <a:ext cx="14541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1">
            <a:extLst>
              <a:ext uri="{FF2B5EF4-FFF2-40B4-BE49-F238E27FC236}">
                <a16:creationId xmlns:a16="http://schemas.microsoft.com/office/drawing/2014/main" id="{E0A76E96-8B6A-4BF2-93DD-43AAD31BA228}"/>
              </a:ext>
            </a:extLst>
          </p:cNvPr>
          <p:cNvPicPr>
            <a:picLocks noChangeAspect="1"/>
          </p:cNvPicPr>
          <p:nvPr/>
        </p:nvPicPr>
        <p:blipFill>
          <a:blip r:embed="rId5">
            <a:extLst>
              <a:ext uri="{28A0092B-C50C-407E-A947-70E740481C1C}">
                <a14:useLocalDpi xmlns:a14="http://schemas.microsoft.com/office/drawing/2010/main" val="0"/>
              </a:ext>
            </a:extLst>
          </a:blip>
          <a:srcRect b="38268"/>
          <a:stretch>
            <a:fillRect/>
          </a:stretch>
        </p:blipFill>
        <p:spPr bwMode="auto">
          <a:xfrm>
            <a:off x="2881313" y="9883775"/>
            <a:ext cx="235585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2">
            <a:extLst>
              <a:ext uri="{FF2B5EF4-FFF2-40B4-BE49-F238E27FC236}">
                <a16:creationId xmlns:a16="http://schemas.microsoft.com/office/drawing/2014/main" id="{D147F28A-D535-48A6-8FB0-D698B9D75062}"/>
              </a:ext>
            </a:extLst>
          </p:cNvPr>
          <p:cNvPicPr>
            <a:picLocks noChangeAspect="1"/>
          </p:cNvPicPr>
          <p:nvPr/>
        </p:nvPicPr>
        <p:blipFill>
          <a:blip r:embed="rId6">
            <a:extLst>
              <a:ext uri="{28A0092B-C50C-407E-A947-70E740481C1C}">
                <a14:useLocalDpi xmlns:a14="http://schemas.microsoft.com/office/drawing/2010/main" val="0"/>
              </a:ext>
            </a:extLst>
          </a:blip>
          <a:srcRect b="45514"/>
          <a:stretch>
            <a:fillRect/>
          </a:stretch>
        </p:blipFill>
        <p:spPr bwMode="auto">
          <a:xfrm>
            <a:off x="5233988" y="9867900"/>
            <a:ext cx="27654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3">
            <a:extLst>
              <a:ext uri="{FF2B5EF4-FFF2-40B4-BE49-F238E27FC236}">
                <a16:creationId xmlns:a16="http://schemas.microsoft.com/office/drawing/2014/main" id="{DE2CE841-BEEF-43FF-8C2B-4A6A44122CDA}"/>
              </a:ext>
            </a:extLst>
          </p:cNvPr>
          <p:cNvPicPr>
            <a:picLocks noChangeAspect="1"/>
          </p:cNvPicPr>
          <p:nvPr/>
        </p:nvPicPr>
        <p:blipFill>
          <a:blip r:embed="rId7">
            <a:extLst>
              <a:ext uri="{28A0092B-C50C-407E-A947-70E740481C1C}">
                <a14:useLocalDpi xmlns:a14="http://schemas.microsoft.com/office/drawing/2010/main" val="0"/>
              </a:ext>
            </a:extLst>
          </a:blip>
          <a:srcRect b="45792"/>
          <a:stretch>
            <a:fillRect/>
          </a:stretch>
        </p:blipFill>
        <p:spPr bwMode="auto">
          <a:xfrm>
            <a:off x="7970838" y="9872663"/>
            <a:ext cx="27559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4">
            <a:extLst>
              <a:ext uri="{FF2B5EF4-FFF2-40B4-BE49-F238E27FC236}">
                <a16:creationId xmlns:a16="http://schemas.microsoft.com/office/drawing/2014/main" id="{5E4F0BF7-3A5B-4A67-8482-A8B47D87562E}"/>
              </a:ext>
            </a:extLst>
          </p:cNvPr>
          <p:cNvPicPr>
            <a:picLocks noChangeAspect="1"/>
          </p:cNvPicPr>
          <p:nvPr/>
        </p:nvPicPr>
        <p:blipFill>
          <a:blip r:embed="rId8">
            <a:extLst>
              <a:ext uri="{28A0092B-C50C-407E-A947-70E740481C1C}">
                <a14:useLocalDpi xmlns:a14="http://schemas.microsoft.com/office/drawing/2010/main" val="0"/>
              </a:ext>
            </a:extLst>
          </a:blip>
          <a:srcRect b="41377"/>
          <a:stretch>
            <a:fillRect/>
          </a:stretch>
        </p:blipFill>
        <p:spPr bwMode="auto">
          <a:xfrm>
            <a:off x="10683875" y="9829800"/>
            <a:ext cx="2808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5">
            <a:extLst>
              <a:ext uri="{FF2B5EF4-FFF2-40B4-BE49-F238E27FC236}">
                <a16:creationId xmlns:a16="http://schemas.microsoft.com/office/drawing/2014/main" id="{70EC79BE-FF15-4866-A424-71AD29DC2D2C}"/>
              </a:ext>
            </a:extLst>
          </p:cNvPr>
          <p:cNvPicPr>
            <a:picLocks noChangeAspect="1"/>
          </p:cNvPicPr>
          <p:nvPr/>
        </p:nvPicPr>
        <p:blipFill>
          <a:blip r:embed="rId9">
            <a:extLst>
              <a:ext uri="{28A0092B-C50C-407E-A947-70E740481C1C}">
                <a14:useLocalDpi xmlns:a14="http://schemas.microsoft.com/office/drawing/2010/main" val="0"/>
              </a:ext>
            </a:extLst>
          </a:blip>
          <a:srcRect b="46486"/>
          <a:stretch>
            <a:fillRect/>
          </a:stretch>
        </p:blipFill>
        <p:spPr bwMode="auto">
          <a:xfrm>
            <a:off x="13430250" y="9859963"/>
            <a:ext cx="2876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6">
            <a:extLst>
              <a:ext uri="{FF2B5EF4-FFF2-40B4-BE49-F238E27FC236}">
                <a16:creationId xmlns:a16="http://schemas.microsoft.com/office/drawing/2014/main" id="{CADFDB77-4855-491E-956B-F9FFDD75700E}"/>
              </a:ext>
            </a:extLst>
          </p:cNvPr>
          <p:cNvPicPr>
            <a:picLocks noChangeAspect="1"/>
          </p:cNvPicPr>
          <p:nvPr/>
        </p:nvPicPr>
        <p:blipFill>
          <a:blip r:embed="rId10">
            <a:extLst>
              <a:ext uri="{28A0092B-C50C-407E-A947-70E740481C1C}">
                <a14:useLocalDpi xmlns:a14="http://schemas.microsoft.com/office/drawing/2010/main" val="0"/>
              </a:ext>
            </a:extLst>
          </a:blip>
          <a:srcRect r="15262" b="35733"/>
          <a:stretch>
            <a:fillRect/>
          </a:stretch>
        </p:blipFill>
        <p:spPr bwMode="auto">
          <a:xfrm>
            <a:off x="16259175" y="9859963"/>
            <a:ext cx="20288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7">
            <a:extLst>
              <a:ext uri="{FF2B5EF4-FFF2-40B4-BE49-F238E27FC236}">
                <a16:creationId xmlns:a16="http://schemas.microsoft.com/office/drawing/2014/main" id="{9A92B4F2-BB40-4117-9498-11ED9BC3FEC9}"/>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342456" y="7045594"/>
            <a:ext cx="2795587"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8">
            <a:extLst>
              <a:ext uri="{FF2B5EF4-FFF2-40B4-BE49-F238E27FC236}">
                <a16:creationId xmlns:a16="http://schemas.microsoft.com/office/drawing/2014/main" id="{7EF51965-8796-4CFA-9FF6-A77CC9BC1262}"/>
              </a:ext>
            </a:extLst>
          </p:cNvPr>
          <p:cNvPicPr>
            <a:picLocks noChangeAspect="1"/>
          </p:cNvPicPr>
          <p:nvPr/>
        </p:nvPicPr>
        <p:blipFill>
          <a:blip r:embed="rId5">
            <a:extLst>
              <a:ext uri="{28A0092B-C50C-407E-A947-70E740481C1C}">
                <a14:useLocalDpi xmlns:a14="http://schemas.microsoft.com/office/drawing/2010/main" val="0"/>
              </a:ext>
            </a:extLst>
          </a:blip>
          <a:srcRect t="35880"/>
          <a:stretch>
            <a:fillRect/>
          </a:stretch>
        </p:blipFill>
        <p:spPr bwMode="auto">
          <a:xfrm>
            <a:off x="1454150" y="0"/>
            <a:ext cx="28003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9">
            <a:extLst>
              <a:ext uri="{FF2B5EF4-FFF2-40B4-BE49-F238E27FC236}">
                <a16:creationId xmlns:a16="http://schemas.microsoft.com/office/drawing/2014/main" id="{9B716409-DA53-4388-BAA6-6828D85EF172}"/>
              </a:ext>
            </a:extLst>
          </p:cNvPr>
          <p:cNvPicPr>
            <a:picLocks noChangeAspect="1"/>
          </p:cNvPicPr>
          <p:nvPr/>
        </p:nvPicPr>
        <p:blipFill>
          <a:blip r:embed="rId6">
            <a:extLst>
              <a:ext uri="{28A0092B-C50C-407E-A947-70E740481C1C}">
                <a14:useLocalDpi xmlns:a14="http://schemas.microsoft.com/office/drawing/2010/main" val="0"/>
              </a:ext>
            </a:extLst>
          </a:blip>
          <a:srcRect t="33670"/>
          <a:stretch>
            <a:fillRect/>
          </a:stretch>
        </p:blipFill>
        <p:spPr bwMode="auto">
          <a:xfrm>
            <a:off x="4254500" y="0"/>
            <a:ext cx="27670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20">
            <a:extLst>
              <a:ext uri="{FF2B5EF4-FFF2-40B4-BE49-F238E27FC236}">
                <a16:creationId xmlns:a16="http://schemas.microsoft.com/office/drawing/2014/main" id="{78BB2D4A-1EE1-412F-976A-5B4C8C712AF1}"/>
              </a:ext>
            </a:extLst>
          </p:cNvPr>
          <p:cNvPicPr>
            <a:picLocks noChangeAspect="1"/>
          </p:cNvPicPr>
          <p:nvPr/>
        </p:nvPicPr>
        <p:blipFill>
          <a:blip r:embed="rId7">
            <a:extLst>
              <a:ext uri="{28A0092B-C50C-407E-A947-70E740481C1C}">
                <a14:useLocalDpi xmlns:a14="http://schemas.microsoft.com/office/drawing/2010/main" val="0"/>
              </a:ext>
            </a:extLst>
          </a:blip>
          <a:srcRect t="33380"/>
          <a:stretch>
            <a:fillRect/>
          </a:stretch>
        </p:blipFill>
        <p:spPr bwMode="auto">
          <a:xfrm>
            <a:off x="7021513" y="0"/>
            <a:ext cx="2754312"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21">
            <a:extLst>
              <a:ext uri="{FF2B5EF4-FFF2-40B4-BE49-F238E27FC236}">
                <a16:creationId xmlns:a16="http://schemas.microsoft.com/office/drawing/2014/main" id="{9EFB4D0C-D9A2-44B4-8640-098B69D07DE6}"/>
              </a:ext>
            </a:extLst>
          </p:cNvPr>
          <p:cNvPicPr>
            <a:picLocks noChangeAspect="1"/>
          </p:cNvPicPr>
          <p:nvPr/>
        </p:nvPicPr>
        <p:blipFill>
          <a:blip r:embed="rId8">
            <a:extLst>
              <a:ext uri="{28A0092B-C50C-407E-A947-70E740481C1C}">
                <a14:useLocalDpi xmlns:a14="http://schemas.microsoft.com/office/drawing/2010/main" val="0"/>
              </a:ext>
            </a:extLst>
          </a:blip>
          <a:srcRect t="33914"/>
          <a:stretch>
            <a:fillRect/>
          </a:stretch>
        </p:blipFill>
        <p:spPr bwMode="auto">
          <a:xfrm>
            <a:off x="9775825" y="0"/>
            <a:ext cx="280828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0" name="Picture 22">
            <a:extLst>
              <a:ext uri="{FF2B5EF4-FFF2-40B4-BE49-F238E27FC236}">
                <a16:creationId xmlns:a16="http://schemas.microsoft.com/office/drawing/2014/main" id="{87CA5F89-9A49-4B2A-A4B7-6FC651691721}"/>
              </a:ext>
            </a:extLst>
          </p:cNvPr>
          <p:cNvPicPr>
            <a:picLocks noChangeAspect="1"/>
          </p:cNvPicPr>
          <p:nvPr/>
        </p:nvPicPr>
        <p:blipFill>
          <a:blip r:embed="rId9">
            <a:extLst>
              <a:ext uri="{28A0092B-C50C-407E-A947-70E740481C1C}">
                <a14:useLocalDpi xmlns:a14="http://schemas.microsoft.com/office/drawing/2010/main" val="0"/>
              </a:ext>
            </a:extLst>
          </a:blip>
          <a:srcRect t="31969"/>
          <a:stretch>
            <a:fillRect/>
          </a:stretch>
        </p:blipFill>
        <p:spPr bwMode="auto">
          <a:xfrm>
            <a:off x="12584113" y="0"/>
            <a:ext cx="287655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1" name="Picture 23">
            <a:extLst>
              <a:ext uri="{FF2B5EF4-FFF2-40B4-BE49-F238E27FC236}">
                <a16:creationId xmlns:a16="http://schemas.microsoft.com/office/drawing/2014/main" id="{234186AB-4CF7-4438-B721-D61246976025}"/>
              </a:ext>
            </a:extLst>
          </p:cNvPr>
          <p:cNvPicPr>
            <a:picLocks noChangeAspect="1"/>
          </p:cNvPicPr>
          <p:nvPr/>
        </p:nvPicPr>
        <p:blipFill>
          <a:blip r:embed="rId10">
            <a:extLst>
              <a:ext uri="{28A0092B-C50C-407E-A947-70E740481C1C}">
                <a14:useLocalDpi xmlns:a14="http://schemas.microsoft.com/office/drawing/2010/main" val="0"/>
              </a:ext>
            </a:extLst>
          </a:blip>
          <a:srcRect t="28848"/>
          <a:stretch>
            <a:fillRect/>
          </a:stretch>
        </p:blipFill>
        <p:spPr bwMode="auto">
          <a:xfrm>
            <a:off x="15460663" y="0"/>
            <a:ext cx="2827337"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 name="Picture 23">
            <a:extLst>
              <a:ext uri="{FF2B5EF4-FFF2-40B4-BE49-F238E27FC236}">
                <a16:creationId xmlns:a16="http://schemas.microsoft.com/office/drawing/2014/main" id="{60293D59-7CC8-4D43-B45F-5DB9E1FCE02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341490" y="6910433"/>
            <a:ext cx="2989262" cy="29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a:extLst>
              <a:ext uri="{FF2B5EF4-FFF2-40B4-BE49-F238E27FC236}">
                <a16:creationId xmlns:a16="http://schemas.microsoft.com/office/drawing/2014/main" id="{78B3EA49-4DEA-634B-16BC-9E0EE460B964}"/>
              </a:ext>
            </a:extLst>
          </p:cNvPr>
          <p:cNvPicPr>
            <a:picLocks noChangeAspect="1"/>
          </p:cNvPicPr>
          <p:nvPr/>
        </p:nvPicPr>
        <p:blipFill>
          <a:blip r:embed="rId13">
            <a:alphaModFix amt="65000"/>
          </a:blip>
          <a:srcRect/>
          <a:stretch>
            <a:fillRect/>
          </a:stretch>
        </p:blipFill>
        <p:spPr>
          <a:xfrm>
            <a:off x="-9280" y="3168103"/>
            <a:ext cx="2401683" cy="2158513"/>
          </a:xfrm>
          <a:prstGeom prst="rect">
            <a:avLst/>
          </a:prstGeom>
        </p:spPr>
      </p:pic>
      <p:pic>
        <p:nvPicPr>
          <p:cNvPr id="6" name="Picture 7" descr="Icon&#10;&#10;Description automatically generated">
            <a:extLst>
              <a:ext uri="{FF2B5EF4-FFF2-40B4-BE49-F238E27FC236}">
                <a16:creationId xmlns:a16="http://schemas.microsoft.com/office/drawing/2014/main" id="{5AE04D3C-188A-9022-3AC6-0BD5A716F6F7}"/>
              </a:ext>
            </a:extLst>
          </p:cNvPr>
          <p:cNvPicPr>
            <a:picLocks noChangeAspect="1"/>
          </p:cNvPicPr>
          <p:nvPr/>
        </p:nvPicPr>
        <p:blipFill>
          <a:blip r:embed="rId14"/>
          <a:srcRect/>
          <a:stretch>
            <a:fillRect/>
          </a:stretch>
        </p:blipFill>
        <p:spPr>
          <a:xfrm>
            <a:off x="788816" y="3828261"/>
            <a:ext cx="960047" cy="95164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AE3CCA32-B98F-4690-B069-AFBBB0D04611}"/>
              </a:ext>
            </a:extLst>
          </p:cNvPr>
          <p:cNvSpPr txBox="1"/>
          <p:nvPr/>
        </p:nvSpPr>
        <p:spPr bwMode="auto">
          <a:xfrm>
            <a:off x="0" y="597242"/>
            <a:ext cx="18287999" cy="1808187"/>
          </a:xfrm>
          <a:prstGeom prst="rect">
            <a:avLst/>
          </a:prstGeom>
          <a:solidFill>
            <a:srgbClr val="F99FD9"/>
          </a:solidFill>
        </p:spPr>
        <p:txBody>
          <a:bodyPr wrap="square" lIns="0" tIns="0" rIns="0" bIns="0" anchor="t">
            <a:spAutoFit/>
          </a:bodyPr>
          <a:lstStyle/>
          <a:p>
            <a:pPr eaLnBrk="1" fontAlgn="auto" hangingPunct="1">
              <a:lnSpc>
                <a:spcPts val="14140"/>
              </a:lnSpc>
              <a:spcBef>
                <a:spcPts val="0"/>
              </a:spcBef>
              <a:spcAft>
                <a:spcPts val="0"/>
              </a:spcAft>
              <a:defRPr/>
            </a:pPr>
            <a:r>
              <a:rPr lang="en-GB" sz="10000" dirty="0">
                <a:latin typeface="Cabin Sketch"/>
                <a:cs typeface="+mn-cs"/>
              </a:rPr>
              <a:t>	Sleep</a:t>
            </a:r>
            <a:endParaRPr lang="en-US" sz="10000" spc="-492" dirty="0">
              <a:solidFill>
                <a:srgbClr val="383838"/>
              </a:solidFill>
              <a:latin typeface="Cabin Sketch"/>
              <a:cs typeface="+mn-cs"/>
            </a:endParaRPr>
          </a:p>
        </p:txBody>
      </p:sp>
      <p:pic>
        <p:nvPicPr>
          <p:cNvPr id="13315" name="Picture 9">
            <a:extLst>
              <a:ext uri="{FF2B5EF4-FFF2-40B4-BE49-F238E27FC236}">
                <a16:creationId xmlns:a16="http://schemas.microsoft.com/office/drawing/2014/main" id="{D1B073C1-7285-475F-914A-CDCE5F6C248A}"/>
              </a:ext>
            </a:extLst>
          </p:cNvPr>
          <p:cNvPicPr>
            <a:picLocks noChangeAspect="1"/>
          </p:cNvPicPr>
          <p:nvPr/>
        </p:nvPicPr>
        <p:blipFill>
          <a:blip r:embed="rId3">
            <a:extLst>
              <a:ext uri="{28A0092B-C50C-407E-A947-70E740481C1C}">
                <a14:useLocalDpi xmlns:a14="http://schemas.microsoft.com/office/drawing/2010/main" val="0"/>
              </a:ext>
            </a:extLst>
          </a:blip>
          <a:srcRect b="50000"/>
          <a:stretch>
            <a:fillRect/>
          </a:stretch>
        </p:blipFill>
        <p:spPr bwMode="auto">
          <a:xfrm>
            <a:off x="0" y="9883775"/>
            <a:ext cx="2909888"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11">
            <a:extLst>
              <a:ext uri="{FF2B5EF4-FFF2-40B4-BE49-F238E27FC236}">
                <a16:creationId xmlns:a16="http://schemas.microsoft.com/office/drawing/2014/main" id="{757A76A1-DA7C-4361-B443-288F934B9CDE}"/>
              </a:ext>
            </a:extLst>
          </p:cNvPr>
          <p:cNvPicPr>
            <a:picLocks noChangeAspect="1"/>
          </p:cNvPicPr>
          <p:nvPr/>
        </p:nvPicPr>
        <p:blipFill>
          <a:blip r:embed="rId4">
            <a:extLst>
              <a:ext uri="{28A0092B-C50C-407E-A947-70E740481C1C}">
                <a14:useLocalDpi xmlns:a14="http://schemas.microsoft.com/office/drawing/2010/main" val="0"/>
              </a:ext>
            </a:extLst>
          </a:blip>
          <a:srcRect b="38268"/>
          <a:stretch>
            <a:fillRect/>
          </a:stretch>
        </p:blipFill>
        <p:spPr bwMode="auto">
          <a:xfrm>
            <a:off x="2881313" y="9883775"/>
            <a:ext cx="235585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2">
            <a:extLst>
              <a:ext uri="{FF2B5EF4-FFF2-40B4-BE49-F238E27FC236}">
                <a16:creationId xmlns:a16="http://schemas.microsoft.com/office/drawing/2014/main" id="{FE0A3DEB-BD58-45EE-A4DD-401CFC83182C}"/>
              </a:ext>
            </a:extLst>
          </p:cNvPr>
          <p:cNvPicPr>
            <a:picLocks noChangeAspect="1"/>
          </p:cNvPicPr>
          <p:nvPr/>
        </p:nvPicPr>
        <p:blipFill>
          <a:blip r:embed="rId5">
            <a:extLst>
              <a:ext uri="{28A0092B-C50C-407E-A947-70E740481C1C}">
                <a14:useLocalDpi xmlns:a14="http://schemas.microsoft.com/office/drawing/2010/main" val="0"/>
              </a:ext>
            </a:extLst>
          </a:blip>
          <a:srcRect b="45514"/>
          <a:stretch>
            <a:fillRect/>
          </a:stretch>
        </p:blipFill>
        <p:spPr bwMode="auto">
          <a:xfrm>
            <a:off x="5233988" y="9867900"/>
            <a:ext cx="27654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3">
            <a:extLst>
              <a:ext uri="{FF2B5EF4-FFF2-40B4-BE49-F238E27FC236}">
                <a16:creationId xmlns:a16="http://schemas.microsoft.com/office/drawing/2014/main" id="{746D1CB0-92B3-43FA-A2AA-0A24A27DDB92}"/>
              </a:ext>
            </a:extLst>
          </p:cNvPr>
          <p:cNvPicPr>
            <a:picLocks noChangeAspect="1"/>
          </p:cNvPicPr>
          <p:nvPr/>
        </p:nvPicPr>
        <p:blipFill>
          <a:blip r:embed="rId6">
            <a:extLst>
              <a:ext uri="{28A0092B-C50C-407E-A947-70E740481C1C}">
                <a14:useLocalDpi xmlns:a14="http://schemas.microsoft.com/office/drawing/2010/main" val="0"/>
              </a:ext>
            </a:extLst>
          </a:blip>
          <a:srcRect b="45792"/>
          <a:stretch>
            <a:fillRect/>
          </a:stretch>
        </p:blipFill>
        <p:spPr bwMode="auto">
          <a:xfrm>
            <a:off x="7970838" y="9872663"/>
            <a:ext cx="27559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4">
            <a:extLst>
              <a:ext uri="{FF2B5EF4-FFF2-40B4-BE49-F238E27FC236}">
                <a16:creationId xmlns:a16="http://schemas.microsoft.com/office/drawing/2014/main" id="{93561A16-7CB4-47A7-BB12-EAF54016E4AA}"/>
              </a:ext>
            </a:extLst>
          </p:cNvPr>
          <p:cNvPicPr>
            <a:picLocks noChangeAspect="1"/>
          </p:cNvPicPr>
          <p:nvPr/>
        </p:nvPicPr>
        <p:blipFill>
          <a:blip r:embed="rId7">
            <a:extLst>
              <a:ext uri="{28A0092B-C50C-407E-A947-70E740481C1C}">
                <a14:useLocalDpi xmlns:a14="http://schemas.microsoft.com/office/drawing/2010/main" val="0"/>
              </a:ext>
            </a:extLst>
          </a:blip>
          <a:srcRect b="41377"/>
          <a:stretch>
            <a:fillRect/>
          </a:stretch>
        </p:blipFill>
        <p:spPr bwMode="auto">
          <a:xfrm>
            <a:off x="10683875" y="9829800"/>
            <a:ext cx="2808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5">
            <a:extLst>
              <a:ext uri="{FF2B5EF4-FFF2-40B4-BE49-F238E27FC236}">
                <a16:creationId xmlns:a16="http://schemas.microsoft.com/office/drawing/2014/main" id="{D67249AC-B128-4149-BC1D-7CACB56B8257}"/>
              </a:ext>
            </a:extLst>
          </p:cNvPr>
          <p:cNvPicPr>
            <a:picLocks noChangeAspect="1"/>
          </p:cNvPicPr>
          <p:nvPr/>
        </p:nvPicPr>
        <p:blipFill>
          <a:blip r:embed="rId8">
            <a:extLst>
              <a:ext uri="{28A0092B-C50C-407E-A947-70E740481C1C}">
                <a14:useLocalDpi xmlns:a14="http://schemas.microsoft.com/office/drawing/2010/main" val="0"/>
              </a:ext>
            </a:extLst>
          </a:blip>
          <a:srcRect b="46486"/>
          <a:stretch>
            <a:fillRect/>
          </a:stretch>
        </p:blipFill>
        <p:spPr bwMode="auto">
          <a:xfrm>
            <a:off x="13430250" y="9859963"/>
            <a:ext cx="2876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6">
            <a:extLst>
              <a:ext uri="{FF2B5EF4-FFF2-40B4-BE49-F238E27FC236}">
                <a16:creationId xmlns:a16="http://schemas.microsoft.com/office/drawing/2014/main" id="{CE69CFC0-1668-4DBA-A950-EEB887F45E7F}"/>
              </a:ext>
            </a:extLst>
          </p:cNvPr>
          <p:cNvPicPr>
            <a:picLocks noChangeAspect="1"/>
          </p:cNvPicPr>
          <p:nvPr/>
        </p:nvPicPr>
        <p:blipFill>
          <a:blip r:embed="rId9">
            <a:extLst>
              <a:ext uri="{28A0092B-C50C-407E-A947-70E740481C1C}">
                <a14:useLocalDpi xmlns:a14="http://schemas.microsoft.com/office/drawing/2010/main" val="0"/>
              </a:ext>
            </a:extLst>
          </a:blip>
          <a:srcRect r="15262" b="35733"/>
          <a:stretch>
            <a:fillRect/>
          </a:stretch>
        </p:blipFill>
        <p:spPr bwMode="auto">
          <a:xfrm>
            <a:off x="16259175" y="9859963"/>
            <a:ext cx="20288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3">
            <a:extLst>
              <a:ext uri="{FF2B5EF4-FFF2-40B4-BE49-F238E27FC236}">
                <a16:creationId xmlns:a16="http://schemas.microsoft.com/office/drawing/2014/main" id="{81ED8799-1CE3-499A-85B3-2D676C21025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23913" y="4197350"/>
            <a:ext cx="1001712"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9">
            <a:extLst>
              <a:ext uri="{FF2B5EF4-FFF2-40B4-BE49-F238E27FC236}">
                <a16:creationId xmlns:a16="http://schemas.microsoft.com/office/drawing/2014/main" id="{D272BC40-0381-4782-824F-97C6B8452CF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09638" y="6735763"/>
            <a:ext cx="6810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Picture 3">
            <a:extLst>
              <a:ext uri="{FF2B5EF4-FFF2-40B4-BE49-F238E27FC236}">
                <a16:creationId xmlns:a16="http://schemas.microsoft.com/office/drawing/2014/main" id="{00FE551B-6654-40B8-A80F-E25C956AE8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47054" y="5070764"/>
            <a:ext cx="1001712"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a:extLst>
              <a:ext uri="{FF2B5EF4-FFF2-40B4-BE49-F238E27FC236}">
                <a16:creationId xmlns:a16="http://schemas.microsoft.com/office/drawing/2014/main" id="{ED4B2839-48C0-40DF-AC5F-7A1975A9818B}"/>
              </a:ext>
            </a:extLst>
          </p:cNvPr>
          <p:cNvPicPr>
            <a:picLocks noChangeAspect="1"/>
          </p:cNvPicPr>
          <p:nvPr/>
        </p:nvPicPr>
        <p:blipFill>
          <a:blip r:embed="rId12">
            <a:extLst>
              <a:ext uri="{28A0092B-C50C-407E-A947-70E740481C1C}">
                <a14:useLocalDpi xmlns:a14="http://schemas.microsoft.com/office/drawing/2010/main" val="0"/>
              </a:ext>
            </a:extLst>
          </a:blip>
          <a:srcRect l="50000" t="36925" b="1363"/>
          <a:stretch>
            <a:fillRect/>
          </a:stretch>
        </p:blipFill>
        <p:spPr bwMode="auto">
          <a:xfrm>
            <a:off x="0" y="0"/>
            <a:ext cx="14541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8">
            <a:extLst>
              <a:ext uri="{FF2B5EF4-FFF2-40B4-BE49-F238E27FC236}">
                <a16:creationId xmlns:a16="http://schemas.microsoft.com/office/drawing/2014/main" id="{7EF51965-8796-4CFA-9FF6-A77CC9BC1262}"/>
              </a:ext>
            </a:extLst>
          </p:cNvPr>
          <p:cNvPicPr>
            <a:picLocks noChangeAspect="1"/>
          </p:cNvPicPr>
          <p:nvPr/>
        </p:nvPicPr>
        <p:blipFill>
          <a:blip r:embed="rId4">
            <a:extLst>
              <a:ext uri="{28A0092B-C50C-407E-A947-70E740481C1C}">
                <a14:useLocalDpi xmlns:a14="http://schemas.microsoft.com/office/drawing/2010/main" val="0"/>
              </a:ext>
            </a:extLst>
          </a:blip>
          <a:srcRect t="35880"/>
          <a:stretch>
            <a:fillRect/>
          </a:stretch>
        </p:blipFill>
        <p:spPr bwMode="auto">
          <a:xfrm>
            <a:off x="1454150" y="0"/>
            <a:ext cx="28003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9">
            <a:extLst>
              <a:ext uri="{FF2B5EF4-FFF2-40B4-BE49-F238E27FC236}">
                <a16:creationId xmlns:a16="http://schemas.microsoft.com/office/drawing/2014/main" id="{9B716409-DA53-4388-BAA6-6828D85EF172}"/>
              </a:ext>
            </a:extLst>
          </p:cNvPr>
          <p:cNvPicPr>
            <a:picLocks noChangeAspect="1"/>
          </p:cNvPicPr>
          <p:nvPr/>
        </p:nvPicPr>
        <p:blipFill>
          <a:blip r:embed="rId5">
            <a:extLst>
              <a:ext uri="{28A0092B-C50C-407E-A947-70E740481C1C}">
                <a14:useLocalDpi xmlns:a14="http://schemas.microsoft.com/office/drawing/2010/main" val="0"/>
              </a:ext>
            </a:extLst>
          </a:blip>
          <a:srcRect t="33670"/>
          <a:stretch>
            <a:fillRect/>
          </a:stretch>
        </p:blipFill>
        <p:spPr bwMode="auto">
          <a:xfrm>
            <a:off x="4254500" y="0"/>
            <a:ext cx="27670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0">
            <a:extLst>
              <a:ext uri="{FF2B5EF4-FFF2-40B4-BE49-F238E27FC236}">
                <a16:creationId xmlns:a16="http://schemas.microsoft.com/office/drawing/2014/main" id="{78BB2D4A-1EE1-412F-976A-5B4C8C712AF1}"/>
              </a:ext>
            </a:extLst>
          </p:cNvPr>
          <p:cNvPicPr>
            <a:picLocks noChangeAspect="1"/>
          </p:cNvPicPr>
          <p:nvPr/>
        </p:nvPicPr>
        <p:blipFill>
          <a:blip r:embed="rId6">
            <a:extLst>
              <a:ext uri="{28A0092B-C50C-407E-A947-70E740481C1C}">
                <a14:useLocalDpi xmlns:a14="http://schemas.microsoft.com/office/drawing/2010/main" val="0"/>
              </a:ext>
            </a:extLst>
          </a:blip>
          <a:srcRect t="33380"/>
          <a:stretch>
            <a:fillRect/>
          </a:stretch>
        </p:blipFill>
        <p:spPr bwMode="auto">
          <a:xfrm>
            <a:off x="7021513" y="0"/>
            <a:ext cx="2754312"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1">
            <a:extLst>
              <a:ext uri="{FF2B5EF4-FFF2-40B4-BE49-F238E27FC236}">
                <a16:creationId xmlns:a16="http://schemas.microsoft.com/office/drawing/2014/main" id="{9EFB4D0C-D9A2-44B4-8640-098B69D07DE6}"/>
              </a:ext>
            </a:extLst>
          </p:cNvPr>
          <p:cNvPicPr>
            <a:picLocks noChangeAspect="1"/>
          </p:cNvPicPr>
          <p:nvPr/>
        </p:nvPicPr>
        <p:blipFill>
          <a:blip r:embed="rId7">
            <a:extLst>
              <a:ext uri="{28A0092B-C50C-407E-A947-70E740481C1C}">
                <a14:useLocalDpi xmlns:a14="http://schemas.microsoft.com/office/drawing/2010/main" val="0"/>
              </a:ext>
            </a:extLst>
          </a:blip>
          <a:srcRect t="33914"/>
          <a:stretch>
            <a:fillRect/>
          </a:stretch>
        </p:blipFill>
        <p:spPr bwMode="auto">
          <a:xfrm>
            <a:off x="9775825" y="0"/>
            <a:ext cx="280828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2">
            <a:extLst>
              <a:ext uri="{FF2B5EF4-FFF2-40B4-BE49-F238E27FC236}">
                <a16:creationId xmlns:a16="http://schemas.microsoft.com/office/drawing/2014/main" id="{87CA5F89-9A49-4B2A-A4B7-6FC651691721}"/>
              </a:ext>
            </a:extLst>
          </p:cNvPr>
          <p:cNvPicPr>
            <a:picLocks noChangeAspect="1"/>
          </p:cNvPicPr>
          <p:nvPr/>
        </p:nvPicPr>
        <p:blipFill>
          <a:blip r:embed="rId8">
            <a:extLst>
              <a:ext uri="{28A0092B-C50C-407E-A947-70E740481C1C}">
                <a14:useLocalDpi xmlns:a14="http://schemas.microsoft.com/office/drawing/2010/main" val="0"/>
              </a:ext>
            </a:extLst>
          </a:blip>
          <a:srcRect t="31969"/>
          <a:stretch>
            <a:fillRect/>
          </a:stretch>
        </p:blipFill>
        <p:spPr bwMode="auto">
          <a:xfrm>
            <a:off x="12584113" y="0"/>
            <a:ext cx="287655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3">
            <a:extLst>
              <a:ext uri="{FF2B5EF4-FFF2-40B4-BE49-F238E27FC236}">
                <a16:creationId xmlns:a16="http://schemas.microsoft.com/office/drawing/2014/main" id="{234186AB-4CF7-4438-B721-D61246976025}"/>
              </a:ext>
            </a:extLst>
          </p:cNvPr>
          <p:cNvPicPr>
            <a:picLocks noChangeAspect="1"/>
          </p:cNvPicPr>
          <p:nvPr/>
        </p:nvPicPr>
        <p:blipFill>
          <a:blip r:embed="rId9">
            <a:extLst>
              <a:ext uri="{28A0092B-C50C-407E-A947-70E740481C1C}">
                <a14:useLocalDpi xmlns:a14="http://schemas.microsoft.com/office/drawing/2010/main" val="0"/>
              </a:ext>
            </a:extLst>
          </a:blip>
          <a:srcRect t="28848"/>
          <a:stretch>
            <a:fillRect/>
          </a:stretch>
        </p:blipFill>
        <p:spPr bwMode="auto">
          <a:xfrm>
            <a:off x="15460663" y="0"/>
            <a:ext cx="2827337"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7B02534-7CD2-85C7-182E-FD1139F478DD}"/>
              </a:ext>
            </a:extLst>
          </p:cNvPr>
          <p:cNvSpPr/>
          <p:nvPr/>
        </p:nvSpPr>
        <p:spPr>
          <a:xfrm>
            <a:off x="149130" y="3140760"/>
            <a:ext cx="7408441" cy="5016758"/>
          </a:xfrm>
          <a:prstGeom prst="rect">
            <a:avLst/>
          </a:prstGeom>
        </p:spPr>
        <p:txBody>
          <a:bodyPr wrap="square" lIns="91440" tIns="45720" rIns="91440" bIns="45720" anchor="t">
            <a:spAutoFit/>
          </a:bodyPr>
          <a:lstStyle/>
          <a:p>
            <a:pPr marL="457200" indent="-457200">
              <a:buFont typeface="Arial" panose="020B0604020202020204" pitchFamily="34" charset="0"/>
              <a:buChar char="•"/>
            </a:pPr>
            <a:r>
              <a:rPr lang="en-GB" sz="3200" dirty="0">
                <a:solidFill>
                  <a:srgbClr val="383838"/>
                </a:solidFill>
                <a:latin typeface="Calibri"/>
                <a:cs typeface="Arial"/>
              </a:rPr>
              <a:t>Quality sleep is essential for growth and development</a:t>
            </a:r>
          </a:p>
          <a:p>
            <a:pPr marL="457200" indent="-457200">
              <a:buFont typeface="Arial" panose="020B0604020202020204" pitchFamily="34" charset="0"/>
              <a:buChar char="•"/>
            </a:pPr>
            <a:r>
              <a:rPr lang="en-GB" sz="3200" dirty="0">
                <a:solidFill>
                  <a:srgbClr val="383838"/>
                </a:solidFill>
                <a:latin typeface="Calibri"/>
                <a:cs typeface="Arial"/>
              </a:rPr>
              <a:t>Children who sleep well do better at school, react more quickly, more developed memory, learn more effectively</a:t>
            </a:r>
          </a:p>
          <a:p>
            <a:pPr marL="457200" indent="-457200">
              <a:buFont typeface="Arial" panose="020B0604020202020204" pitchFamily="34" charset="0"/>
              <a:buChar char="•"/>
            </a:pPr>
            <a:r>
              <a:rPr lang="en-GB" sz="3200" dirty="0">
                <a:solidFill>
                  <a:srgbClr val="383838"/>
                </a:solidFill>
                <a:latin typeface="Calibri"/>
                <a:cs typeface="Arial"/>
              </a:rPr>
              <a:t>Less susceptible to cold, ailments, less irritable and better behaved </a:t>
            </a:r>
          </a:p>
          <a:p>
            <a:pPr marL="457200" indent="-457200">
              <a:buFont typeface="Arial" panose="020B0604020202020204" pitchFamily="34" charset="0"/>
              <a:buChar char="•"/>
            </a:pPr>
            <a:r>
              <a:rPr lang="en-GB" sz="3200" dirty="0">
                <a:solidFill>
                  <a:srgbClr val="383838"/>
                </a:solidFill>
                <a:latin typeface="Calibri"/>
                <a:cs typeface="Arial"/>
              </a:rPr>
              <a:t>It helps improve attention span, memory, learning and growth. </a:t>
            </a:r>
            <a:endParaRPr lang="en-GB" sz="3200" dirty="0">
              <a:solidFill>
                <a:srgbClr val="383838"/>
              </a:solidFill>
            </a:endParaRPr>
          </a:p>
        </p:txBody>
      </p:sp>
      <p:sp>
        <p:nvSpPr>
          <p:cNvPr id="7" name="Rounded Rectangle 6"/>
          <p:cNvSpPr/>
          <p:nvPr/>
        </p:nvSpPr>
        <p:spPr>
          <a:xfrm>
            <a:off x="7479762" y="2375229"/>
            <a:ext cx="10697243" cy="7540335"/>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2">
            <a:extLst>
              <a:ext uri="{FF2B5EF4-FFF2-40B4-BE49-F238E27FC236}">
                <a16:creationId xmlns:a16="http://schemas.microsoft.com/office/drawing/2014/main" id="{06837518-191C-281F-466F-9FD2CF738EFB}"/>
              </a:ext>
            </a:extLst>
          </p:cNvPr>
          <p:cNvPicPr>
            <a:picLocks noChangeAspect="1"/>
          </p:cNvPicPr>
          <p:nvPr/>
        </p:nvPicPr>
        <p:blipFill>
          <a:blip r:embed="rId13"/>
          <a:stretch>
            <a:fillRect/>
          </a:stretch>
        </p:blipFill>
        <p:spPr>
          <a:xfrm>
            <a:off x="10965051" y="4713340"/>
            <a:ext cx="5009871" cy="3384925"/>
          </a:xfrm>
          <a:prstGeom prst="rect">
            <a:avLst/>
          </a:prstGeom>
          <a:ln>
            <a:noFill/>
          </a:ln>
          <a:effectLst>
            <a:glow rad="228600">
              <a:srgbClr val="FFFF00">
                <a:alpha val="40000"/>
              </a:srgbClr>
            </a:glow>
          </a:effectLst>
        </p:spPr>
      </p:pic>
      <p:sp>
        <p:nvSpPr>
          <p:cNvPr id="3" name="Cloud 2"/>
          <p:cNvSpPr/>
          <p:nvPr/>
        </p:nvSpPr>
        <p:spPr>
          <a:xfrm>
            <a:off x="8034059" y="3847354"/>
            <a:ext cx="3296082" cy="2474923"/>
          </a:xfrm>
          <a:prstGeom prst="cloud">
            <a:avLst/>
          </a:prstGeom>
          <a:solidFill>
            <a:schemeClr val="bg1"/>
          </a:solid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14"/>
          <a:stretch>
            <a:fillRect/>
          </a:stretch>
        </p:blipFill>
        <p:spPr>
          <a:xfrm>
            <a:off x="8844782" y="6946551"/>
            <a:ext cx="3379974" cy="2417368"/>
          </a:xfrm>
          <a:prstGeom prst="rect">
            <a:avLst/>
          </a:prstGeom>
          <a:effectLst>
            <a:glow rad="228600">
              <a:schemeClr val="accent5">
                <a:satMod val="175000"/>
                <a:alpha val="40000"/>
              </a:schemeClr>
            </a:glow>
          </a:effectLst>
        </p:spPr>
      </p:pic>
      <p:pic>
        <p:nvPicPr>
          <p:cNvPr id="9" name="Picture 8"/>
          <p:cNvPicPr>
            <a:picLocks noChangeAspect="1"/>
          </p:cNvPicPr>
          <p:nvPr/>
        </p:nvPicPr>
        <p:blipFill>
          <a:blip r:embed="rId14"/>
          <a:stretch>
            <a:fillRect/>
          </a:stretch>
        </p:blipFill>
        <p:spPr>
          <a:xfrm>
            <a:off x="11921769" y="2603525"/>
            <a:ext cx="3336945" cy="2386594"/>
          </a:xfrm>
          <a:prstGeom prst="rect">
            <a:avLst/>
          </a:prstGeom>
          <a:effectLst>
            <a:glow rad="139700">
              <a:schemeClr val="accent5">
                <a:satMod val="175000"/>
                <a:alpha val="40000"/>
              </a:schemeClr>
            </a:glow>
          </a:effectLst>
        </p:spPr>
      </p:pic>
      <p:pic>
        <p:nvPicPr>
          <p:cNvPr id="10" name="Picture 9"/>
          <p:cNvPicPr>
            <a:picLocks noChangeAspect="1"/>
          </p:cNvPicPr>
          <p:nvPr/>
        </p:nvPicPr>
        <p:blipFill>
          <a:blip r:embed="rId14"/>
          <a:stretch>
            <a:fillRect/>
          </a:stretch>
        </p:blipFill>
        <p:spPr>
          <a:xfrm>
            <a:off x="14945373" y="4186301"/>
            <a:ext cx="3190533" cy="2281879"/>
          </a:xfrm>
          <a:prstGeom prst="rect">
            <a:avLst/>
          </a:prstGeom>
          <a:effectLst>
            <a:glow rad="228600">
              <a:schemeClr val="accent5">
                <a:satMod val="175000"/>
                <a:alpha val="40000"/>
              </a:schemeClr>
            </a:glow>
          </a:effectLst>
        </p:spPr>
      </p:pic>
      <p:pic>
        <p:nvPicPr>
          <p:cNvPr id="11" name="Picture 10"/>
          <p:cNvPicPr>
            <a:picLocks noChangeAspect="1"/>
          </p:cNvPicPr>
          <p:nvPr/>
        </p:nvPicPr>
        <p:blipFill>
          <a:blip r:embed="rId14"/>
          <a:stretch>
            <a:fillRect/>
          </a:stretch>
        </p:blipFill>
        <p:spPr>
          <a:xfrm>
            <a:off x="14288872" y="7197846"/>
            <a:ext cx="3372100" cy="2411737"/>
          </a:xfrm>
          <a:prstGeom prst="rect">
            <a:avLst/>
          </a:prstGeom>
          <a:effectLst>
            <a:glow rad="228600">
              <a:schemeClr val="accent5">
                <a:satMod val="175000"/>
                <a:alpha val="40000"/>
              </a:schemeClr>
            </a:glow>
          </a:effectLst>
        </p:spPr>
      </p:pic>
      <p:pic>
        <p:nvPicPr>
          <p:cNvPr id="12" name="Picture 11"/>
          <p:cNvPicPr>
            <a:picLocks noChangeAspect="1"/>
          </p:cNvPicPr>
          <p:nvPr/>
        </p:nvPicPr>
        <p:blipFill>
          <a:blip r:embed="rId15"/>
          <a:stretch>
            <a:fillRect/>
          </a:stretch>
        </p:blipFill>
        <p:spPr>
          <a:xfrm>
            <a:off x="8532873" y="4302046"/>
            <a:ext cx="744961" cy="761739"/>
          </a:xfrm>
          <a:prstGeom prst="rect">
            <a:avLst/>
          </a:prstGeom>
        </p:spPr>
      </p:pic>
      <p:sp>
        <p:nvSpPr>
          <p:cNvPr id="13" name="TextBox 12"/>
          <p:cNvSpPr txBox="1"/>
          <p:nvPr/>
        </p:nvSpPr>
        <p:spPr>
          <a:xfrm>
            <a:off x="8293849" y="5113008"/>
            <a:ext cx="1101867" cy="646331"/>
          </a:xfrm>
          <a:prstGeom prst="rect">
            <a:avLst/>
          </a:prstGeom>
          <a:noFill/>
        </p:spPr>
        <p:txBody>
          <a:bodyPr wrap="square" rtlCol="0">
            <a:spAutoFit/>
          </a:bodyPr>
          <a:lstStyle/>
          <a:p>
            <a:pPr algn="ctr"/>
            <a:r>
              <a:rPr lang="en-GB" dirty="0"/>
              <a:t>4-12 months</a:t>
            </a:r>
          </a:p>
        </p:txBody>
      </p:sp>
      <p:sp>
        <p:nvSpPr>
          <p:cNvPr id="14" name="TextBox 13"/>
          <p:cNvSpPr txBox="1"/>
          <p:nvPr/>
        </p:nvSpPr>
        <p:spPr>
          <a:xfrm>
            <a:off x="9539486" y="4296541"/>
            <a:ext cx="1322696" cy="1200329"/>
          </a:xfrm>
          <a:prstGeom prst="rect">
            <a:avLst/>
          </a:prstGeom>
          <a:noFill/>
        </p:spPr>
        <p:txBody>
          <a:bodyPr wrap="square" rtlCol="0">
            <a:spAutoFit/>
          </a:bodyPr>
          <a:lstStyle/>
          <a:p>
            <a:r>
              <a:rPr lang="en-GB" b="1" dirty="0"/>
              <a:t>12 to 16 hours sleep including naps</a:t>
            </a:r>
          </a:p>
        </p:txBody>
      </p:sp>
      <p:pic>
        <p:nvPicPr>
          <p:cNvPr id="15" name="Picture 14"/>
          <p:cNvPicPr>
            <a:picLocks noChangeAspect="1"/>
          </p:cNvPicPr>
          <p:nvPr/>
        </p:nvPicPr>
        <p:blipFill>
          <a:blip r:embed="rId16"/>
          <a:stretch>
            <a:fillRect/>
          </a:stretch>
        </p:blipFill>
        <p:spPr>
          <a:xfrm>
            <a:off x="12574281" y="3007527"/>
            <a:ext cx="803735" cy="803735"/>
          </a:xfrm>
          <a:prstGeom prst="rect">
            <a:avLst/>
          </a:prstGeom>
        </p:spPr>
      </p:pic>
      <p:sp>
        <p:nvSpPr>
          <p:cNvPr id="17" name="TextBox 16"/>
          <p:cNvSpPr txBox="1"/>
          <p:nvPr/>
        </p:nvSpPr>
        <p:spPr>
          <a:xfrm>
            <a:off x="12616001" y="3834068"/>
            <a:ext cx="762015" cy="646331"/>
          </a:xfrm>
          <a:prstGeom prst="rect">
            <a:avLst/>
          </a:prstGeom>
          <a:noFill/>
        </p:spPr>
        <p:txBody>
          <a:bodyPr wrap="square" rtlCol="0">
            <a:spAutoFit/>
          </a:bodyPr>
          <a:lstStyle/>
          <a:p>
            <a:r>
              <a:rPr lang="en-GB" dirty="0"/>
              <a:t>1-2 years</a:t>
            </a:r>
          </a:p>
        </p:txBody>
      </p:sp>
      <p:sp>
        <p:nvSpPr>
          <p:cNvPr id="18" name="TextBox 17"/>
          <p:cNvSpPr txBox="1"/>
          <p:nvPr/>
        </p:nvSpPr>
        <p:spPr>
          <a:xfrm>
            <a:off x="13573450" y="2944239"/>
            <a:ext cx="1100422" cy="1477328"/>
          </a:xfrm>
          <a:prstGeom prst="rect">
            <a:avLst/>
          </a:prstGeom>
          <a:noFill/>
        </p:spPr>
        <p:txBody>
          <a:bodyPr wrap="square" rtlCol="0">
            <a:spAutoFit/>
          </a:bodyPr>
          <a:lstStyle/>
          <a:p>
            <a:r>
              <a:rPr lang="en-GB" b="1" dirty="0">
                <a:solidFill>
                  <a:srgbClr val="383838"/>
                </a:solidFill>
              </a:rPr>
              <a:t>11 to 14 hours sleep including naps</a:t>
            </a:r>
            <a:endParaRPr lang="en-GB" b="1" dirty="0"/>
          </a:p>
        </p:txBody>
      </p:sp>
      <p:pic>
        <p:nvPicPr>
          <p:cNvPr id="27" name="Picture 26"/>
          <p:cNvPicPr>
            <a:picLocks noChangeAspect="1"/>
          </p:cNvPicPr>
          <p:nvPr/>
        </p:nvPicPr>
        <p:blipFill>
          <a:blip r:embed="rId17"/>
          <a:stretch>
            <a:fillRect/>
          </a:stretch>
        </p:blipFill>
        <p:spPr>
          <a:xfrm>
            <a:off x="15416576" y="4500496"/>
            <a:ext cx="1149974" cy="808198"/>
          </a:xfrm>
          <a:prstGeom prst="rect">
            <a:avLst/>
          </a:prstGeom>
        </p:spPr>
      </p:pic>
      <p:sp>
        <p:nvSpPr>
          <p:cNvPr id="28" name="TextBox 27"/>
          <p:cNvSpPr txBox="1"/>
          <p:nvPr/>
        </p:nvSpPr>
        <p:spPr>
          <a:xfrm>
            <a:off x="15442028" y="5366989"/>
            <a:ext cx="1053450" cy="646331"/>
          </a:xfrm>
          <a:prstGeom prst="rect">
            <a:avLst/>
          </a:prstGeom>
          <a:noFill/>
        </p:spPr>
        <p:txBody>
          <a:bodyPr wrap="square" rtlCol="0">
            <a:spAutoFit/>
          </a:bodyPr>
          <a:lstStyle/>
          <a:p>
            <a:r>
              <a:rPr lang="en-GB" dirty="0">
                <a:solidFill>
                  <a:srgbClr val="383838"/>
                </a:solidFill>
              </a:rPr>
              <a:t>3 to 5 years old</a:t>
            </a:r>
            <a:endParaRPr lang="en-GB" dirty="0"/>
          </a:p>
        </p:txBody>
      </p:sp>
      <p:sp>
        <p:nvSpPr>
          <p:cNvPr id="29" name="TextBox 28"/>
          <p:cNvSpPr txBox="1"/>
          <p:nvPr/>
        </p:nvSpPr>
        <p:spPr>
          <a:xfrm>
            <a:off x="16637962" y="4523469"/>
            <a:ext cx="1112318" cy="1477328"/>
          </a:xfrm>
          <a:prstGeom prst="rect">
            <a:avLst/>
          </a:prstGeom>
          <a:noFill/>
        </p:spPr>
        <p:txBody>
          <a:bodyPr wrap="square" rtlCol="0">
            <a:spAutoFit/>
          </a:bodyPr>
          <a:lstStyle/>
          <a:p>
            <a:r>
              <a:rPr lang="en-GB" b="1" dirty="0">
                <a:solidFill>
                  <a:srgbClr val="383838"/>
                </a:solidFill>
              </a:rPr>
              <a:t>10 to 13 hours sleep including naps</a:t>
            </a:r>
            <a:endParaRPr lang="en-GB" b="1" dirty="0"/>
          </a:p>
        </p:txBody>
      </p:sp>
      <p:pic>
        <p:nvPicPr>
          <p:cNvPr id="30" name="Picture 29"/>
          <p:cNvPicPr>
            <a:picLocks noChangeAspect="1"/>
          </p:cNvPicPr>
          <p:nvPr/>
        </p:nvPicPr>
        <p:blipFill>
          <a:blip r:embed="rId18"/>
          <a:stretch>
            <a:fillRect/>
          </a:stretch>
        </p:blipFill>
        <p:spPr>
          <a:xfrm>
            <a:off x="9348788" y="7366369"/>
            <a:ext cx="1234900" cy="802989"/>
          </a:xfrm>
          <a:prstGeom prst="rect">
            <a:avLst/>
          </a:prstGeom>
        </p:spPr>
      </p:pic>
      <p:sp>
        <p:nvSpPr>
          <p:cNvPr id="31" name="TextBox 30"/>
          <p:cNvSpPr txBox="1"/>
          <p:nvPr/>
        </p:nvSpPr>
        <p:spPr>
          <a:xfrm>
            <a:off x="9420578" y="8212221"/>
            <a:ext cx="1091319" cy="646331"/>
          </a:xfrm>
          <a:prstGeom prst="rect">
            <a:avLst/>
          </a:prstGeom>
          <a:noFill/>
        </p:spPr>
        <p:txBody>
          <a:bodyPr wrap="square" rtlCol="0">
            <a:spAutoFit/>
          </a:bodyPr>
          <a:lstStyle/>
          <a:p>
            <a:r>
              <a:rPr lang="en-GB" dirty="0">
                <a:solidFill>
                  <a:srgbClr val="383838"/>
                </a:solidFill>
              </a:rPr>
              <a:t>6 to 12 years old</a:t>
            </a:r>
            <a:endParaRPr lang="en-GB" dirty="0"/>
          </a:p>
        </p:txBody>
      </p:sp>
      <p:sp>
        <p:nvSpPr>
          <p:cNvPr id="32" name="TextBox 31"/>
          <p:cNvSpPr txBox="1"/>
          <p:nvPr/>
        </p:nvSpPr>
        <p:spPr>
          <a:xfrm>
            <a:off x="10872465" y="7596054"/>
            <a:ext cx="1282788" cy="646331"/>
          </a:xfrm>
          <a:prstGeom prst="rect">
            <a:avLst/>
          </a:prstGeom>
          <a:noFill/>
        </p:spPr>
        <p:txBody>
          <a:bodyPr wrap="square" rtlCol="0">
            <a:spAutoFit/>
          </a:bodyPr>
          <a:lstStyle/>
          <a:p>
            <a:r>
              <a:rPr lang="en-GB" b="1" dirty="0">
                <a:solidFill>
                  <a:srgbClr val="383838"/>
                </a:solidFill>
              </a:rPr>
              <a:t>9 to 12 hours</a:t>
            </a:r>
            <a:endParaRPr lang="en-GB" b="1" dirty="0"/>
          </a:p>
        </p:txBody>
      </p:sp>
      <p:pic>
        <p:nvPicPr>
          <p:cNvPr id="33" name="Picture 32"/>
          <p:cNvPicPr>
            <a:picLocks noChangeAspect="1"/>
          </p:cNvPicPr>
          <p:nvPr/>
        </p:nvPicPr>
        <p:blipFill>
          <a:blip r:embed="rId19"/>
          <a:stretch>
            <a:fillRect/>
          </a:stretch>
        </p:blipFill>
        <p:spPr>
          <a:xfrm>
            <a:off x="14868525" y="7599363"/>
            <a:ext cx="1075233" cy="982693"/>
          </a:xfrm>
          <a:prstGeom prst="rect">
            <a:avLst/>
          </a:prstGeom>
        </p:spPr>
      </p:pic>
      <p:sp>
        <p:nvSpPr>
          <p:cNvPr id="34" name="TextBox 33"/>
          <p:cNvSpPr txBox="1"/>
          <p:nvPr/>
        </p:nvSpPr>
        <p:spPr>
          <a:xfrm>
            <a:off x="14868525" y="8638193"/>
            <a:ext cx="1219200" cy="646331"/>
          </a:xfrm>
          <a:prstGeom prst="rect">
            <a:avLst/>
          </a:prstGeom>
          <a:noFill/>
        </p:spPr>
        <p:txBody>
          <a:bodyPr wrap="square" rtlCol="0">
            <a:spAutoFit/>
          </a:bodyPr>
          <a:lstStyle/>
          <a:p>
            <a:r>
              <a:rPr lang="en-GB" dirty="0">
                <a:solidFill>
                  <a:srgbClr val="383838"/>
                </a:solidFill>
              </a:rPr>
              <a:t>12-18 years old</a:t>
            </a:r>
            <a:endParaRPr lang="en-GB" dirty="0"/>
          </a:p>
        </p:txBody>
      </p:sp>
      <p:sp>
        <p:nvSpPr>
          <p:cNvPr id="35" name="TextBox 34"/>
          <p:cNvSpPr txBox="1"/>
          <p:nvPr/>
        </p:nvSpPr>
        <p:spPr>
          <a:xfrm>
            <a:off x="16197829" y="7832069"/>
            <a:ext cx="965128" cy="646331"/>
          </a:xfrm>
          <a:prstGeom prst="rect">
            <a:avLst/>
          </a:prstGeom>
          <a:noFill/>
        </p:spPr>
        <p:txBody>
          <a:bodyPr wrap="square" rtlCol="0">
            <a:spAutoFit/>
          </a:bodyPr>
          <a:lstStyle/>
          <a:p>
            <a:r>
              <a:rPr lang="en-GB" b="1" dirty="0">
                <a:solidFill>
                  <a:srgbClr val="383838"/>
                </a:solidFill>
              </a:rPr>
              <a:t>8 to 10 hours</a:t>
            </a:r>
            <a:endParaRPr lang="en-GB" b="1" dirty="0"/>
          </a:p>
        </p:txBody>
      </p:sp>
      <p:sp>
        <p:nvSpPr>
          <p:cNvPr id="36" name="5-Point Star 35"/>
          <p:cNvSpPr/>
          <p:nvPr/>
        </p:nvSpPr>
        <p:spPr>
          <a:xfrm>
            <a:off x="10297230" y="2680878"/>
            <a:ext cx="914400" cy="914400"/>
          </a:xfrm>
          <a:prstGeom prst="star5">
            <a:avLst/>
          </a:prstGeom>
          <a:solidFill>
            <a:schemeClr val="bg1"/>
          </a:solidFill>
          <a:ln>
            <a:solidFill>
              <a:schemeClr val="bg1"/>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Picture 36"/>
          <p:cNvPicPr>
            <a:picLocks noChangeAspect="1"/>
          </p:cNvPicPr>
          <p:nvPr/>
        </p:nvPicPr>
        <p:blipFill>
          <a:blip r:embed="rId20">
            <a:biLevel thresh="25000"/>
          </a:blip>
          <a:stretch>
            <a:fillRect/>
          </a:stretch>
        </p:blipFill>
        <p:spPr>
          <a:xfrm>
            <a:off x="7999413" y="6264704"/>
            <a:ext cx="987638" cy="993734"/>
          </a:xfrm>
          <a:prstGeom prst="rect">
            <a:avLst/>
          </a:prstGeom>
          <a:effectLst>
            <a:glow rad="228600">
              <a:schemeClr val="accent6">
                <a:satMod val="175000"/>
                <a:alpha val="40000"/>
              </a:schemeClr>
            </a:glow>
          </a:effectLst>
        </p:spPr>
      </p:pic>
      <p:pic>
        <p:nvPicPr>
          <p:cNvPr id="38" name="Picture 37"/>
          <p:cNvPicPr>
            <a:picLocks noChangeAspect="1"/>
          </p:cNvPicPr>
          <p:nvPr/>
        </p:nvPicPr>
        <p:blipFill>
          <a:blip r:embed="rId20">
            <a:biLevel thresh="25000"/>
          </a:blip>
          <a:stretch>
            <a:fillRect/>
          </a:stretch>
        </p:blipFill>
        <p:spPr>
          <a:xfrm>
            <a:off x="12797459" y="8482247"/>
            <a:ext cx="987638" cy="993734"/>
          </a:xfrm>
          <a:prstGeom prst="rect">
            <a:avLst/>
          </a:prstGeom>
          <a:effectLst>
            <a:glow rad="228600">
              <a:schemeClr val="accent6">
                <a:satMod val="175000"/>
                <a:alpha val="40000"/>
              </a:schemeClr>
            </a:glow>
          </a:effectLst>
        </p:spPr>
      </p:pic>
      <p:pic>
        <p:nvPicPr>
          <p:cNvPr id="40" name="Picture 39"/>
          <p:cNvPicPr>
            <a:picLocks noChangeAspect="1"/>
          </p:cNvPicPr>
          <p:nvPr/>
        </p:nvPicPr>
        <p:blipFill>
          <a:blip r:embed="rId20">
            <a:lum bright="70000" contrast="-70000"/>
          </a:blip>
          <a:stretch>
            <a:fillRect/>
          </a:stretch>
        </p:blipFill>
        <p:spPr>
          <a:xfrm>
            <a:off x="8149581" y="2694371"/>
            <a:ext cx="493819" cy="496867"/>
          </a:xfrm>
          <a:prstGeom prst="rect">
            <a:avLst/>
          </a:prstGeom>
          <a:effectLst>
            <a:glow rad="228600">
              <a:schemeClr val="accent6">
                <a:satMod val="175000"/>
                <a:alpha val="40000"/>
              </a:schemeClr>
            </a:glow>
          </a:effectLst>
        </p:spPr>
      </p:pic>
      <p:pic>
        <p:nvPicPr>
          <p:cNvPr id="41" name="Picture 40"/>
          <p:cNvPicPr>
            <a:picLocks noChangeAspect="1"/>
          </p:cNvPicPr>
          <p:nvPr/>
        </p:nvPicPr>
        <p:blipFill>
          <a:blip r:embed="rId21">
            <a:biLevel thresh="25000"/>
          </a:blip>
          <a:stretch>
            <a:fillRect/>
          </a:stretch>
        </p:blipFill>
        <p:spPr>
          <a:xfrm>
            <a:off x="7970838" y="3247347"/>
            <a:ext cx="538606" cy="493819"/>
          </a:xfrm>
          <a:prstGeom prst="rect">
            <a:avLst/>
          </a:prstGeom>
          <a:effectLst>
            <a:glow rad="228600">
              <a:schemeClr val="accent6">
                <a:satMod val="175000"/>
                <a:alpha val="40000"/>
              </a:schemeClr>
            </a:glow>
          </a:effectLst>
        </p:spPr>
      </p:pic>
      <p:pic>
        <p:nvPicPr>
          <p:cNvPr id="42" name="Picture 41"/>
          <p:cNvPicPr>
            <a:picLocks noChangeAspect="1"/>
          </p:cNvPicPr>
          <p:nvPr/>
        </p:nvPicPr>
        <p:blipFill>
          <a:blip r:embed="rId21">
            <a:biLevel thresh="25000"/>
          </a:blip>
          <a:stretch>
            <a:fillRect/>
          </a:stretch>
        </p:blipFill>
        <p:spPr>
          <a:xfrm>
            <a:off x="8650180" y="3007527"/>
            <a:ext cx="493819" cy="493819"/>
          </a:xfrm>
          <a:prstGeom prst="rect">
            <a:avLst/>
          </a:prstGeom>
          <a:effectLst>
            <a:glow rad="228600">
              <a:schemeClr val="accent6">
                <a:satMod val="175000"/>
                <a:alpha val="40000"/>
              </a:schemeClr>
            </a:glow>
          </a:effectLst>
        </p:spPr>
      </p:pic>
      <p:pic>
        <p:nvPicPr>
          <p:cNvPr id="46" name="Picture 45"/>
          <p:cNvPicPr>
            <a:picLocks noChangeAspect="1"/>
          </p:cNvPicPr>
          <p:nvPr/>
        </p:nvPicPr>
        <p:blipFill>
          <a:blip r:embed="rId21">
            <a:biLevel thresh="25000"/>
          </a:blip>
          <a:stretch>
            <a:fillRect/>
          </a:stretch>
        </p:blipFill>
        <p:spPr>
          <a:xfrm rot="930496">
            <a:off x="16994992" y="3065565"/>
            <a:ext cx="493819" cy="493819"/>
          </a:xfrm>
          <a:prstGeom prst="rect">
            <a:avLst/>
          </a:prstGeom>
          <a:effectLst>
            <a:glow rad="139700">
              <a:schemeClr val="accent6">
                <a:satMod val="175000"/>
                <a:alpha val="40000"/>
              </a:schemeClr>
            </a:glo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AE3CCA32-B98F-4690-B069-AFBBB0D04611}"/>
              </a:ext>
            </a:extLst>
          </p:cNvPr>
          <p:cNvSpPr txBox="1"/>
          <p:nvPr/>
        </p:nvSpPr>
        <p:spPr bwMode="auto">
          <a:xfrm>
            <a:off x="0" y="597242"/>
            <a:ext cx="18287999" cy="1808187"/>
          </a:xfrm>
          <a:prstGeom prst="rect">
            <a:avLst/>
          </a:prstGeom>
          <a:solidFill>
            <a:srgbClr val="F99FD9"/>
          </a:solidFill>
        </p:spPr>
        <p:txBody>
          <a:bodyPr wrap="square" lIns="0" tIns="0" rIns="0" bIns="0" anchor="t">
            <a:spAutoFit/>
          </a:bodyPr>
          <a:lstStyle/>
          <a:p>
            <a:pPr eaLnBrk="1" fontAlgn="auto" hangingPunct="1">
              <a:lnSpc>
                <a:spcPts val="14140"/>
              </a:lnSpc>
              <a:spcBef>
                <a:spcPts val="0"/>
              </a:spcBef>
              <a:spcAft>
                <a:spcPts val="0"/>
              </a:spcAft>
              <a:defRPr/>
            </a:pPr>
            <a:r>
              <a:rPr lang="en-GB" sz="10000" dirty="0">
                <a:latin typeface="Cabin Sketch"/>
                <a:cs typeface="+mn-cs"/>
              </a:rPr>
              <a:t>	Sleep-advice</a:t>
            </a:r>
            <a:endParaRPr lang="en-US" sz="10000" spc="-492" dirty="0">
              <a:solidFill>
                <a:srgbClr val="383838"/>
              </a:solidFill>
              <a:latin typeface="Cabin Sketch"/>
              <a:cs typeface="+mn-cs"/>
            </a:endParaRPr>
          </a:p>
        </p:txBody>
      </p:sp>
      <p:pic>
        <p:nvPicPr>
          <p:cNvPr id="13315" name="Picture 9">
            <a:extLst>
              <a:ext uri="{FF2B5EF4-FFF2-40B4-BE49-F238E27FC236}">
                <a16:creationId xmlns:a16="http://schemas.microsoft.com/office/drawing/2014/main" id="{D1B073C1-7285-475F-914A-CDCE5F6C248A}"/>
              </a:ext>
            </a:extLst>
          </p:cNvPr>
          <p:cNvPicPr>
            <a:picLocks noChangeAspect="1"/>
          </p:cNvPicPr>
          <p:nvPr/>
        </p:nvPicPr>
        <p:blipFill>
          <a:blip r:embed="rId3">
            <a:extLst>
              <a:ext uri="{28A0092B-C50C-407E-A947-70E740481C1C}">
                <a14:useLocalDpi xmlns:a14="http://schemas.microsoft.com/office/drawing/2010/main" val="0"/>
              </a:ext>
            </a:extLst>
          </a:blip>
          <a:srcRect b="50000"/>
          <a:stretch>
            <a:fillRect/>
          </a:stretch>
        </p:blipFill>
        <p:spPr bwMode="auto">
          <a:xfrm>
            <a:off x="0" y="9883775"/>
            <a:ext cx="2909888"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11">
            <a:extLst>
              <a:ext uri="{FF2B5EF4-FFF2-40B4-BE49-F238E27FC236}">
                <a16:creationId xmlns:a16="http://schemas.microsoft.com/office/drawing/2014/main" id="{757A76A1-DA7C-4361-B443-288F934B9CDE}"/>
              </a:ext>
            </a:extLst>
          </p:cNvPr>
          <p:cNvPicPr>
            <a:picLocks noChangeAspect="1"/>
          </p:cNvPicPr>
          <p:nvPr/>
        </p:nvPicPr>
        <p:blipFill>
          <a:blip r:embed="rId4">
            <a:extLst>
              <a:ext uri="{28A0092B-C50C-407E-A947-70E740481C1C}">
                <a14:useLocalDpi xmlns:a14="http://schemas.microsoft.com/office/drawing/2010/main" val="0"/>
              </a:ext>
            </a:extLst>
          </a:blip>
          <a:srcRect b="38268"/>
          <a:stretch>
            <a:fillRect/>
          </a:stretch>
        </p:blipFill>
        <p:spPr bwMode="auto">
          <a:xfrm>
            <a:off x="2881313" y="9883775"/>
            <a:ext cx="235585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2">
            <a:extLst>
              <a:ext uri="{FF2B5EF4-FFF2-40B4-BE49-F238E27FC236}">
                <a16:creationId xmlns:a16="http://schemas.microsoft.com/office/drawing/2014/main" id="{FE0A3DEB-BD58-45EE-A4DD-401CFC83182C}"/>
              </a:ext>
            </a:extLst>
          </p:cNvPr>
          <p:cNvPicPr>
            <a:picLocks noChangeAspect="1"/>
          </p:cNvPicPr>
          <p:nvPr/>
        </p:nvPicPr>
        <p:blipFill>
          <a:blip r:embed="rId5">
            <a:extLst>
              <a:ext uri="{28A0092B-C50C-407E-A947-70E740481C1C}">
                <a14:useLocalDpi xmlns:a14="http://schemas.microsoft.com/office/drawing/2010/main" val="0"/>
              </a:ext>
            </a:extLst>
          </a:blip>
          <a:srcRect b="45514"/>
          <a:stretch>
            <a:fillRect/>
          </a:stretch>
        </p:blipFill>
        <p:spPr bwMode="auto">
          <a:xfrm>
            <a:off x="5233988" y="9867900"/>
            <a:ext cx="27654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13">
            <a:extLst>
              <a:ext uri="{FF2B5EF4-FFF2-40B4-BE49-F238E27FC236}">
                <a16:creationId xmlns:a16="http://schemas.microsoft.com/office/drawing/2014/main" id="{746D1CB0-92B3-43FA-A2AA-0A24A27DDB92}"/>
              </a:ext>
            </a:extLst>
          </p:cNvPr>
          <p:cNvPicPr>
            <a:picLocks noChangeAspect="1"/>
          </p:cNvPicPr>
          <p:nvPr/>
        </p:nvPicPr>
        <p:blipFill>
          <a:blip r:embed="rId6">
            <a:extLst>
              <a:ext uri="{28A0092B-C50C-407E-A947-70E740481C1C}">
                <a14:useLocalDpi xmlns:a14="http://schemas.microsoft.com/office/drawing/2010/main" val="0"/>
              </a:ext>
            </a:extLst>
          </a:blip>
          <a:srcRect b="45792"/>
          <a:stretch>
            <a:fillRect/>
          </a:stretch>
        </p:blipFill>
        <p:spPr bwMode="auto">
          <a:xfrm>
            <a:off x="7970838" y="9872663"/>
            <a:ext cx="27559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14">
            <a:extLst>
              <a:ext uri="{FF2B5EF4-FFF2-40B4-BE49-F238E27FC236}">
                <a16:creationId xmlns:a16="http://schemas.microsoft.com/office/drawing/2014/main" id="{93561A16-7CB4-47A7-BB12-EAF54016E4AA}"/>
              </a:ext>
            </a:extLst>
          </p:cNvPr>
          <p:cNvPicPr>
            <a:picLocks noChangeAspect="1"/>
          </p:cNvPicPr>
          <p:nvPr/>
        </p:nvPicPr>
        <p:blipFill>
          <a:blip r:embed="rId7">
            <a:extLst>
              <a:ext uri="{28A0092B-C50C-407E-A947-70E740481C1C}">
                <a14:useLocalDpi xmlns:a14="http://schemas.microsoft.com/office/drawing/2010/main" val="0"/>
              </a:ext>
            </a:extLst>
          </a:blip>
          <a:srcRect b="41377"/>
          <a:stretch>
            <a:fillRect/>
          </a:stretch>
        </p:blipFill>
        <p:spPr bwMode="auto">
          <a:xfrm>
            <a:off x="10683875" y="9829800"/>
            <a:ext cx="2808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5">
            <a:extLst>
              <a:ext uri="{FF2B5EF4-FFF2-40B4-BE49-F238E27FC236}">
                <a16:creationId xmlns:a16="http://schemas.microsoft.com/office/drawing/2014/main" id="{D67249AC-B128-4149-BC1D-7CACB56B8257}"/>
              </a:ext>
            </a:extLst>
          </p:cNvPr>
          <p:cNvPicPr>
            <a:picLocks noChangeAspect="1"/>
          </p:cNvPicPr>
          <p:nvPr/>
        </p:nvPicPr>
        <p:blipFill>
          <a:blip r:embed="rId8">
            <a:extLst>
              <a:ext uri="{28A0092B-C50C-407E-A947-70E740481C1C}">
                <a14:useLocalDpi xmlns:a14="http://schemas.microsoft.com/office/drawing/2010/main" val="0"/>
              </a:ext>
            </a:extLst>
          </a:blip>
          <a:srcRect b="46486"/>
          <a:stretch>
            <a:fillRect/>
          </a:stretch>
        </p:blipFill>
        <p:spPr bwMode="auto">
          <a:xfrm>
            <a:off x="13430250" y="9859963"/>
            <a:ext cx="2876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6">
            <a:extLst>
              <a:ext uri="{FF2B5EF4-FFF2-40B4-BE49-F238E27FC236}">
                <a16:creationId xmlns:a16="http://schemas.microsoft.com/office/drawing/2014/main" id="{CE69CFC0-1668-4DBA-A950-EEB887F45E7F}"/>
              </a:ext>
            </a:extLst>
          </p:cNvPr>
          <p:cNvPicPr>
            <a:picLocks noChangeAspect="1"/>
          </p:cNvPicPr>
          <p:nvPr/>
        </p:nvPicPr>
        <p:blipFill>
          <a:blip r:embed="rId9">
            <a:extLst>
              <a:ext uri="{28A0092B-C50C-407E-A947-70E740481C1C}">
                <a14:useLocalDpi xmlns:a14="http://schemas.microsoft.com/office/drawing/2010/main" val="0"/>
              </a:ext>
            </a:extLst>
          </a:blip>
          <a:srcRect r="15262" b="35733"/>
          <a:stretch>
            <a:fillRect/>
          </a:stretch>
        </p:blipFill>
        <p:spPr bwMode="auto">
          <a:xfrm>
            <a:off x="16259175" y="9859963"/>
            <a:ext cx="20288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3">
            <a:extLst>
              <a:ext uri="{FF2B5EF4-FFF2-40B4-BE49-F238E27FC236}">
                <a16:creationId xmlns:a16="http://schemas.microsoft.com/office/drawing/2014/main" id="{81ED8799-1CE3-499A-85B3-2D676C21025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23913" y="4197350"/>
            <a:ext cx="1001712"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9">
            <a:extLst>
              <a:ext uri="{FF2B5EF4-FFF2-40B4-BE49-F238E27FC236}">
                <a16:creationId xmlns:a16="http://schemas.microsoft.com/office/drawing/2014/main" id="{D272BC40-0381-4782-824F-97C6B8452CF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09638" y="6735763"/>
            <a:ext cx="6810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a:extLst>
              <a:ext uri="{FF2B5EF4-FFF2-40B4-BE49-F238E27FC236}">
                <a16:creationId xmlns:a16="http://schemas.microsoft.com/office/drawing/2014/main" id="{ED4B2839-48C0-40DF-AC5F-7A1975A9818B}"/>
              </a:ext>
            </a:extLst>
          </p:cNvPr>
          <p:cNvPicPr>
            <a:picLocks noChangeAspect="1"/>
          </p:cNvPicPr>
          <p:nvPr/>
        </p:nvPicPr>
        <p:blipFill>
          <a:blip r:embed="rId12">
            <a:extLst>
              <a:ext uri="{28A0092B-C50C-407E-A947-70E740481C1C}">
                <a14:useLocalDpi xmlns:a14="http://schemas.microsoft.com/office/drawing/2010/main" val="0"/>
              </a:ext>
            </a:extLst>
          </a:blip>
          <a:srcRect l="50000" t="36925" b="1363"/>
          <a:stretch>
            <a:fillRect/>
          </a:stretch>
        </p:blipFill>
        <p:spPr bwMode="auto">
          <a:xfrm>
            <a:off x="0" y="0"/>
            <a:ext cx="14541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8">
            <a:extLst>
              <a:ext uri="{FF2B5EF4-FFF2-40B4-BE49-F238E27FC236}">
                <a16:creationId xmlns:a16="http://schemas.microsoft.com/office/drawing/2014/main" id="{7EF51965-8796-4CFA-9FF6-A77CC9BC1262}"/>
              </a:ext>
            </a:extLst>
          </p:cNvPr>
          <p:cNvPicPr>
            <a:picLocks noChangeAspect="1"/>
          </p:cNvPicPr>
          <p:nvPr/>
        </p:nvPicPr>
        <p:blipFill>
          <a:blip r:embed="rId4">
            <a:extLst>
              <a:ext uri="{28A0092B-C50C-407E-A947-70E740481C1C}">
                <a14:useLocalDpi xmlns:a14="http://schemas.microsoft.com/office/drawing/2010/main" val="0"/>
              </a:ext>
            </a:extLst>
          </a:blip>
          <a:srcRect t="35880"/>
          <a:stretch>
            <a:fillRect/>
          </a:stretch>
        </p:blipFill>
        <p:spPr bwMode="auto">
          <a:xfrm>
            <a:off x="1454150" y="0"/>
            <a:ext cx="28003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9">
            <a:extLst>
              <a:ext uri="{FF2B5EF4-FFF2-40B4-BE49-F238E27FC236}">
                <a16:creationId xmlns:a16="http://schemas.microsoft.com/office/drawing/2014/main" id="{9B716409-DA53-4388-BAA6-6828D85EF172}"/>
              </a:ext>
            </a:extLst>
          </p:cNvPr>
          <p:cNvPicPr>
            <a:picLocks noChangeAspect="1"/>
          </p:cNvPicPr>
          <p:nvPr/>
        </p:nvPicPr>
        <p:blipFill>
          <a:blip r:embed="rId5">
            <a:extLst>
              <a:ext uri="{28A0092B-C50C-407E-A947-70E740481C1C}">
                <a14:useLocalDpi xmlns:a14="http://schemas.microsoft.com/office/drawing/2010/main" val="0"/>
              </a:ext>
            </a:extLst>
          </a:blip>
          <a:srcRect t="33670"/>
          <a:stretch>
            <a:fillRect/>
          </a:stretch>
        </p:blipFill>
        <p:spPr bwMode="auto">
          <a:xfrm>
            <a:off x="4254500" y="0"/>
            <a:ext cx="27670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0">
            <a:extLst>
              <a:ext uri="{FF2B5EF4-FFF2-40B4-BE49-F238E27FC236}">
                <a16:creationId xmlns:a16="http://schemas.microsoft.com/office/drawing/2014/main" id="{78BB2D4A-1EE1-412F-976A-5B4C8C712AF1}"/>
              </a:ext>
            </a:extLst>
          </p:cNvPr>
          <p:cNvPicPr>
            <a:picLocks noChangeAspect="1"/>
          </p:cNvPicPr>
          <p:nvPr/>
        </p:nvPicPr>
        <p:blipFill>
          <a:blip r:embed="rId6">
            <a:extLst>
              <a:ext uri="{28A0092B-C50C-407E-A947-70E740481C1C}">
                <a14:useLocalDpi xmlns:a14="http://schemas.microsoft.com/office/drawing/2010/main" val="0"/>
              </a:ext>
            </a:extLst>
          </a:blip>
          <a:srcRect t="33380"/>
          <a:stretch>
            <a:fillRect/>
          </a:stretch>
        </p:blipFill>
        <p:spPr bwMode="auto">
          <a:xfrm>
            <a:off x="7021513" y="0"/>
            <a:ext cx="2754312"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1">
            <a:extLst>
              <a:ext uri="{FF2B5EF4-FFF2-40B4-BE49-F238E27FC236}">
                <a16:creationId xmlns:a16="http://schemas.microsoft.com/office/drawing/2014/main" id="{9EFB4D0C-D9A2-44B4-8640-098B69D07DE6}"/>
              </a:ext>
            </a:extLst>
          </p:cNvPr>
          <p:cNvPicPr>
            <a:picLocks noChangeAspect="1"/>
          </p:cNvPicPr>
          <p:nvPr/>
        </p:nvPicPr>
        <p:blipFill>
          <a:blip r:embed="rId7">
            <a:extLst>
              <a:ext uri="{28A0092B-C50C-407E-A947-70E740481C1C}">
                <a14:useLocalDpi xmlns:a14="http://schemas.microsoft.com/office/drawing/2010/main" val="0"/>
              </a:ext>
            </a:extLst>
          </a:blip>
          <a:srcRect t="33914"/>
          <a:stretch>
            <a:fillRect/>
          </a:stretch>
        </p:blipFill>
        <p:spPr bwMode="auto">
          <a:xfrm>
            <a:off x="9775825" y="0"/>
            <a:ext cx="280828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2">
            <a:extLst>
              <a:ext uri="{FF2B5EF4-FFF2-40B4-BE49-F238E27FC236}">
                <a16:creationId xmlns:a16="http://schemas.microsoft.com/office/drawing/2014/main" id="{87CA5F89-9A49-4B2A-A4B7-6FC651691721}"/>
              </a:ext>
            </a:extLst>
          </p:cNvPr>
          <p:cNvPicPr>
            <a:picLocks noChangeAspect="1"/>
          </p:cNvPicPr>
          <p:nvPr/>
        </p:nvPicPr>
        <p:blipFill>
          <a:blip r:embed="rId8">
            <a:extLst>
              <a:ext uri="{28A0092B-C50C-407E-A947-70E740481C1C}">
                <a14:useLocalDpi xmlns:a14="http://schemas.microsoft.com/office/drawing/2010/main" val="0"/>
              </a:ext>
            </a:extLst>
          </a:blip>
          <a:srcRect t="31969"/>
          <a:stretch>
            <a:fillRect/>
          </a:stretch>
        </p:blipFill>
        <p:spPr bwMode="auto">
          <a:xfrm>
            <a:off x="12584113" y="0"/>
            <a:ext cx="287655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3">
            <a:extLst>
              <a:ext uri="{FF2B5EF4-FFF2-40B4-BE49-F238E27FC236}">
                <a16:creationId xmlns:a16="http://schemas.microsoft.com/office/drawing/2014/main" id="{234186AB-4CF7-4438-B721-D61246976025}"/>
              </a:ext>
            </a:extLst>
          </p:cNvPr>
          <p:cNvPicPr>
            <a:picLocks noChangeAspect="1"/>
          </p:cNvPicPr>
          <p:nvPr/>
        </p:nvPicPr>
        <p:blipFill>
          <a:blip r:embed="rId9">
            <a:extLst>
              <a:ext uri="{28A0092B-C50C-407E-A947-70E740481C1C}">
                <a14:useLocalDpi xmlns:a14="http://schemas.microsoft.com/office/drawing/2010/main" val="0"/>
              </a:ext>
            </a:extLst>
          </a:blip>
          <a:srcRect t="28848"/>
          <a:stretch>
            <a:fillRect/>
          </a:stretch>
        </p:blipFill>
        <p:spPr bwMode="auto">
          <a:xfrm>
            <a:off x="15460663" y="0"/>
            <a:ext cx="2827337"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8CE1E6A-96BB-BDB6-9457-4E0165AD5157}"/>
              </a:ext>
            </a:extLst>
          </p:cNvPr>
          <p:cNvSpPr/>
          <p:nvPr/>
        </p:nvSpPr>
        <p:spPr>
          <a:xfrm>
            <a:off x="823913" y="3208557"/>
            <a:ext cx="12892087" cy="6494085"/>
          </a:xfrm>
          <a:prstGeom prst="rect">
            <a:avLst/>
          </a:prstGeom>
        </p:spPr>
        <p:txBody>
          <a:bodyPr wrap="square" lIns="91440" tIns="45720" rIns="91440" bIns="45720" anchor="t">
            <a:spAutoFit/>
          </a:bodyPr>
          <a:lstStyle/>
          <a:p>
            <a:pPr marL="457200" indent="-457200">
              <a:buFont typeface="Arial" panose="020B0604020202020204" pitchFamily="34" charset="0"/>
              <a:buChar char="•"/>
            </a:pPr>
            <a:r>
              <a:rPr lang="en-GB" sz="3200" dirty="0">
                <a:solidFill>
                  <a:srgbClr val="383838"/>
                </a:solidFill>
              </a:rPr>
              <a:t>A consistent bedtime routine helps to ensure enough sleep in the long term</a:t>
            </a:r>
          </a:p>
          <a:p>
            <a:pPr marL="457200" indent="-457200">
              <a:buFont typeface="Arial" panose="020B0604020202020204" pitchFamily="34" charset="0"/>
              <a:buChar char="•"/>
            </a:pPr>
            <a:r>
              <a:rPr lang="en-GB" sz="3200" dirty="0">
                <a:solidFill>
                  <a:srgbClr val="383838"/>
                </a:solidFill>
                <a:latin typeface="Calibri"/>
                <a:cs typeface="Arial"/>
              </a:rPr>
              <a:t>Think about the environment </a:t>
            </a:r>
          </a:p>
          <a:p>
            <a:pPr marL="914400" lvl="1" indent="-457200">
              <a:buFont typeface="Arial" panose="020B0604020202020204" pitchFamily="34" charset="0"/>
              <a:buChar char="•"/>
            </a:pPr>
            <a:r>
              <a:rPr lang="en-GB" sz="3200" dirty="0">
                <a:solidFill>
                  <a:srgbClr val="383838"/>
                </a:solidFill>
                <a:latin typeface="Calibri"/>
                <a:cs typeface="Arial"/>
              </a:rPr>
              <a:t>Relaxing </a:t>
            </a:r>
            <a:endParaRPr lang="en-GB" sz="3200" dirty="0">
              <a:solidFill>
                <a:srgbClr val="000000"/>
              </a:solidFill>
            </a:endParaRPr>
          </a:p>
          <a:p>
            <a:pPr marL="914400" lvl="1" indent="-457200">
              <a:buFont typeface="Arial" panose="020B0604020202020204" pitchFamily="34" charset="0"/>
              <a:buChar char="•"/>
            </a:pPr>
            <a:r>
              <a:rPr lang="en-GB" sz="3200" dirty="0">
                <a:solidFill>
                  <a:srgbClr val="383838"/>
                </a:solidFill>
                <a:latin typeface="Calibri"/>
                <a:cs typeface="Arial"/>
              </a:rPr>
              <a:t>no screens, dimmed lights</a:t>
            </a:r>
            <a:endParaRPr lang="en-GB" sz="3200" dirty="0"/>
          </a:p>
          <a:p>
            <a:pPr marL="914400" lvl="1" indent="-457200">
              <a:buFont typeface="Arial" panose="020B0604020202020204" pitchFamily="34" charset="0"/>
              <a:buChar char="•"/>
            </a:pPr>
            <a:r>
              <a:rPr lang="en-GB" sz="3200" dirty="0">
                <a:solidFill>
                  <a:srgbClr val="383838"/>
                </a:solidFill>
                <a:latin typeface="Calibri"/>
                <a:cs typeface="Arial"/>
              </a:rPr>
              <a:t>18 degrees is ideal </a:t>
            </a:r>
          </a:p>
          <a:p>
            <a:pPr marL="457200" indent="-457200">
              <a:buFont typeface="Arial" panose="020B0604020202020204" pitchFamily="34" charset="0"/>
              <a:buChar char="•"/>
            </a:pPr>
            <a:r>
              <a:rPr lang="en-GB" sz="3200" dirty="0">
                <a:solidFill>
                  <a:srgbClr val="383838"/>
                </a:solidFill>
              </a:rPr>
              <a:t>Activities such as jigsaws or colouring pictures or breathing exercises can help relaxation</a:t>
            </a:r>
            <a:endParaRPr lang="en-GB" sz="3200" dirty="0"/>
          </a:p>
          <a:p>
            <a:pPr marL="457200" indent="-457200">
              <a:buFont typeface="Arial" panose="020B0604020202020204" pitchFamily="34" charset="0"/>
              <a:buChar char="•"/>
            </a:pPr>
            <a:r>
              <a:rPr lang="en-GB" sz="3200" dirty="0">
                <a:solidFill>
                  <a:srgbClr val="383838"/>
                </a:solidFill>
                <a:latin typeface="Calibri"/>
                <a:cs typeface="Arial"/>
              </a:rPr>
              <a:t>Exercise is good for sleep (not too close to bedtime) </a:t>
            </a:r>
            <a:endParaRPr lang="en-GB" sz="3200" dirty="0">
              <a:latin typeface="Calibri"/>
              <a:cs typeface="Arial"/>
            </a:endParaRPr>
          </a:p>
          <a:p>
            <a:pPr marL="457200" indent="-457200">
              <a:buFont typeface="Arial" panose="020B0604020202020204" pitchFamily="34" charset="0"/>
              <a:buChar char="•"/>
            </a:pPr>
            <a:r>
              <a:rPr lang="en-GB" sz="3200" dirty="0">
                <a:solidFill>
                  <a:srgbClr val="383838"/>
                </a:solidFill>
              </a:rPr>
              <a:t>End the day on a positive note by sharing 5 great things that have happened during the day</a:t>
            </a:r>
            <a:endParaRPr lang="en-GB" sz="3200" dirty="0"/>
          </a:p>
          <a:p>
            <a:pPr marL="457200" indent="-457200">
              <a:buFont typeface="Arial" panose="020B0604020202020204" pitchFamily="34" charset="0"/>
              <a:buChar char="•"/>
            </a:pPr>
            <a:r>
              <a:rPr lang="en-GB" sz="3200" dirty="0">
                <a:solidFill>
                  <a:srgbClr val="383838"/>
                </a:solidFill>
              </a:rPr>
              <a:t>Avoid caffeine (tea, coffee, cola), large meals, and sugary treats before bedtime, opting for a healthy bedtime snack if necessary</a:t>
            </a:r>
            <a:endParaRPr lang="en-GB" sz="3200" dirty="0"/>
          </a:p>
        </p:txBody>
      </p:sp>
      <p:pic>
        <p:nvPicPr>
          <p:cNvPr id="3" name="Picture 3" descr="Graphical user interface, application, Teams&#10;&#10;Description automatically generated">
            <a:extLst>
              <a:ext uri="{FF2B5EF4-FFF2-40B4-BE49-F238E27FC236}">
                <a16:creationId xmlns:a16="http://schemas.microsoft.com/office/drawing/2014/main" id="{A6B40026-3931-FA24-5ACE-966264CC17F1}"/>
              </a:ext>
            </a:extLst>
          </p:cNvPr>
          <p:cNvPicPr>
            <a:picLocks noChangeAspect="1"/>
          </p:cNvPicPr>
          <p:nvPr/>
        </p:nvPicPr>
        <p:blipFill>
          <a:blip r:embed="rId13"/>
          <a:stretch>
            <a:fillRect/>
          </a:stretch>
        </p:blipFill>
        <p:spPr>
          <a:xfrm>
            <a:off x="13773150" y="4079421"/>
            <a:ext cx="4090307" cy="2740478"/>
          </a:xfrm>
          <a:prstGeom prst="rect">
            <a:avLst/>
          </a:prstGeom>
        </p:spPr>
      </p:pic>
    </p:spTree>
    <p:extLst>
      <p:ext uri="{BB962C8B-B14F-4D97-AF65-F5344CB8AC3E}">
        <p14:creationId xmlns:p14="http://schemas.microsoft.com/office/powerpoint/2010/main" val="1397614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C0504CCB-B89A-4E2D-A860-C1046B990FD1}"/>
              </a:ext>
            </a:extLst>
          </p:cNvPr>
          <p:cNvSpPr txBox="1"/>
          <p:nvPr/>
        </p:nvSpPr>
        <p:spPr bwMode="auto">
          <a:xfrm>
            <a:off x="0" y="526889"/>
            <a:ext cx="18288000" cy="1729576"/>
          </a:xfrm>
          <a:prstGeom prst="rect">
            <a:avLst/>
          </a:prstGeom>
          <a:solidFill>
            <a:srgbClr val="F99FD9"/>
          </a:solidFill>
        </p:spPr>
        <p:txBody>
          <a:bodyPr wrap="square" lIns="0" tIns="0" rIns="0" bIns="0">
            <a:spAutoFit/>
          </a:bodyPr>
          <a:lstStyle/>
          <a:p>
            <a:pPr eaLnBrk="1" fontAlgn="auto" hangingPunct="1">
              <a:lnSpc>
                <a:spcPts val="14140"/>
              </a:lnSpc>
              <a:spcBef>
                <a:spcPts val="0"/>
              </a:spcBef>
              <a:spcAft>
                <a:spcPts val="0"/>
              </a:spcAft>
              <a:defRPr/>
            </a:pPr>
            <a:r>
              <a:rPr lang="en-GB" sz="10000" dirty="0">
                <a:latin typeface="Cabin Sketch" panose="020B0604020202020204" charset="0"/>
                <a:cs typeface="+mn-cs"/>
              </a:rPr>
              <a:t>	Mealtime routines</a:t>
            </a:r>
            <a:endParaRPr lang="en-US" sz="10000" spc="-492" dirty="0">
              <a:solidFill>
                <a:srgbClr val="383838"/>
              </a:solidFill>
              <a:latin typeface="Cabin SemiBold" panose="020B0604020202020204" charset="0"/>
              <a:cs typeface="+mn-cs"/>
            </a:endParaRPr>
          </a:p>
        </p:txBody>
      </p:sp>
      <p:pic>
        <p:nvPicPr>
          <p:cNvPr id="15363" name="Picture 9">
            <a:extLst>
              <a:ext uri="{FF2B5EF4-FFF2-40B4-BE49-F238E27FC236}">
                <a16:creationId xmlns:a16="http://schemas.microsoft.com/office/drawing/2014/main" id="{DE52FCFE-E8DD-4FA7-A1A2-ADD40AB30844}"/>
              </a:ext>
            </a:extLst>
          </p:cNvPr>
          <p:cNvPicPr>
            <a:picLocks noChangeAspect="1"/>
          </p:cNvPicPr>
          <p:nvPr/>
        </p:nvPicPr>
        <p:blipFill>
          <a:blip r:embed="rId3">
            <a:extLst>
              <a:ext uri="{28A0092B-C50C-407E-A947-70E740481C1C}">
                <a14:useLocalDpi xmlns:a14="http://schemas.microsoft.com/office/drawing/2010/main" val="0"/>
              </a:ext>
            </a:extLst>
          </a:blip>
          <a:srcRect b="50000"/>
          <a:stretch>
            <a:fillRect/>
          </a:stretch>
        </p:blipFill>
        <p:spPr bwMode="auto">
          <a:xfrm>
            <a:off x="0" y="9883775"/>
            <a:ext cx="2909888"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11">
            <a:extLst>
              <a:ext uri="{FF2B5EF4-FFF2-40B4-BE49-F238E27FC236}">
                <a16:creationId xmlns:a16="http://schemas.microsoft.com/office/drawing/2014/main" id="{6E5DC7E0-2D80-4326-9B73-895059DA3888}"/>
              </a:ext>
            </a:extLst>
          </p:cNvPr>
          <p:cNvPicPr>
            <a:picLocks noChangeAspect="1"/>
          </p:cNvPicPr>
          <p:nvPr/>
        </p:nvPicPr>
        <p:blipFill>
          <a:blip r:embed="rId4">
            <a:extLst>
              <a:ext uri="{28A0092B-C50C-407E-A947-70E740481C1C}">
                <a14:useLocalDpi xmlns:a14="http://schemas.microsoft.com/office/drawing/2010/main" val="0"/>
              </a:ext>
            </a:extLst>
          </a:blip>
          <a:srcRect b="38268"/>
          <a:stretch>
            <a:fillRect/>
          </a:stretch>
        </p:blipFill>
        <p:spPr bwMode="auto">
          <a:xfrm>
            <a:off x="2881313" y="9883775"/>
            <a:ext cx="235585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12">
            <a:extLst>
              <a:ext uri="{FF2B5EF4-FFF2-40B4-BE49-F238E27FC236}">
                <a16:creationId xmlns:a16="http://schemas.microsoft.com/office/drawing/2014/main" id="{11FCC14D-9F51-4117-8467-D9E547439623}"/>
              </a:ext>
            </a:extLst>
          </p:cNvPr>
          <p:cNvPicPr>
            <a:picLocks noChangeAspect="1"/>
          </p:cNvPicPr>
          <p:nvPr/>
        </p:nvPicPr>
        <p:blipFill>
          <a:blip r:embed="rId5">
            <a:extLst>
              <a:ext uri="{28A0092B-C50C-407E-A947-70E740481C1C}">
                <a14:useLocalDpi xmlns:a14="http://schemas.microsoft.com/office/drawing/2010/main" val="0"/>
              </a:ext>
            </a:extLst>
          </a:blip>
          <a:srcRect b="45514"/>
          <a:stretch>
            <a:fillRect/>
          </a:stretch>
        </p:blipFill>
        <p:spPr bwMode="auto">
          <a:xfrm>
            <a:off x="5233988" y="9867900"/>
            <a:ext cx="27654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13">
            <a:extLst>
              <a:ext uri="{FF2B5EF4-FFF2-40B4-BE49-F238E27FC236}">
                <a16:creationId xmlns:a16="http://schemas.microsoft.com/office/drawing/2014/main" id="{2FC9C3F9-2D5D-481B-832F-F083A49F6324}"/>
              </a:ext>
            </a:extLst>
          </p:cNvPr>
          <p:cNvPicPr>
            <a:picLocks noChangeAspect="1"/>
          </p:cNvPicPr>
          <p:nvPr/>
        </p:nvPicPr>
        <p:blipFill>
          <a:blip r:embed="rId6">
            <a:extLst>
              <a:ext uri="{28A0092B-C50C-407E-A947-70E740481C1C}">
                <a14:useLocalDpi xmlns:a14="http://schemas.microsoft.com/office/drawing/2010/main" val="0"/>
              </a:ext>
            </a:extLst>
          </a:blip>
          <a:srcRect b="45792"/>
          <a:stretch>
            <a:fillRect/>
          </a:stretch>
        </p:blipFill>
        <p:spPr bwMode="auto">
          <a:xfrm>
            <a:off x="7970838" y="9872663"/>
            <a:ext cx="27559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4">
            <a:extLst>
              <a:ext uri="{FF2B5EF4-FFF2-40B4-BE49-F238E27FC236}">
                <a16:creationId xmlns:a16="http://schemas.microsoft.com/office/drawing/2014/main" id="{6F779281-E5C1-4320-A218-B2D6842E8F0C}"/>
              </a:ext>
            </a:extLst>
          </p:cNvPr>
          <p:cNvPicPr>
            <a:picLocks noChangeAspect="1"/>
          </p:cNvPicPr>
          <p:nvPr/>
        </p:nvPicPr>
        <p:blipFill>
          <a:blip r:embed="rId7">
            <a:extLst>
              <a:ext uri="{28A0092B-C50C-407E-A947-70E740481C1C}">
                <a14:useLocalDpi xmlns:a14="http://schemas.microsoft.com/office/drawing/2010/main" val="0"/>
              </a:ext>
            </a:extLst>
          </a:blip>
          <a:srcRect b="41377"/>
          <a:stretch>
            <a:fillRect/>
          </a:stretch>
        </p:blipFill>
        <p:spPr bwMode="auto">
          <a:xfrm>
            <a:off x="10683875" y="9829800"/>
            <a:ext cx="2808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5">
            <a:extLst>
              <a:ext uri="{FF2B5EF4-FFF2-40B4-BE49-F238E27FC236}">
                <a16:creationId xmlns:a16="http://schemas.microsoft.com/office/drawing/2014/main" id="{7C7EB144-7224-4E77-B395-88B6CAE421A3}"/>
              </a:ext>
            </a:extLst>
          </p:cNvPr>
          <p:cNvPicPr>
            <a:picLocks noChangeAspect="1"/>
          </p:cNvPicPr>
          <p:nvPr/>
        </p:nvPicPr>
        <p:blipFill>
          <a:blip r:embed="rId8">
            <a:extLst>
              <a:ext uri="{28A0092B-C50C-407E-A947-70E740481C1C}">
                <a14:useLocalDpi xmlns:a14="http://schemas.microsoft.com/office/drawing/2010/main" val="0"/>
              </a:ext>
            </a:extLst>
          </a:blip>
          <a:srcRect b="46486"/>
          <a:stretch>
            <a:fillRect/>
          </a:stretch>
        </p:blipFill>
        <p:spPr bwMode="auto">
          <a:xfrm>
            <a:off x="13430250" y="9859963"/>
            <a:ext cx="2876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6">
            <a:extLst>
              <a:ext uri="{FF2B5EF4-FFF2-40B4-BE49-F238E27FC236}">
                <a16:creationId xmlns:a16="http://schemas.microsoft.com/office/drawing/2014/main" id="{22BFC1A7-4E9B-4A76-918D-2469FD1582CA}"/>
              </a:ext>
            </a:extLst>
          </p:cNvPr>
          <p:cNvPicPr>
            <a:picLocks noChangeAspect="1"/>
          </p:cNvPicPr>
          <p:nvPr/>
        </p:nvPicPr>
        <p:blipFill>
          <a:blip r:embed="rId9">
            <a:extLst>
              <a:ext uri="{28A0092B-C50C-407E-A947-70E740481C1C}">
                <a14:useLocalDpi xmlns:a14="http://schemas.microsoft.com/office/drawing/2010/main" val="0"/>
              </a:ext>
            </a:extLst>
          </a:blip>
          <a:srcRect r="15262" b="35733"/>
          <a:stretch>
            <a:fillRect/>
          </a:stretch>
        </p:blipFill>
        <p:spPr bwMode="auto">
          <a:xfrm>
            <a:off x="16259175" y="9859963"/>
            <a:ext cx="20288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3">
            <a:extLst>
              <a:ext uri="{FF2B5EF4-FFF2-40B4-BE49-F238E27FC236}">
                <a16:creationId xmlns:a16="http://schemas.microsoft.com/office/drawing/2014/main" id="{DB2C0432-A738-470D-8988-9696665F951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50963" y="5057775"/>
            <a:ext cx="1001712"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4">
            <a:extLst>
              <a:ext uri="{FF2B5EF4-FFF2-40B4-BE49-F238E27FC236}">
                <a16:creationId xmlns:a16="http://schemas.microsoft.com/office/drawing/2014/main" id="{A5981F61-92C9-4BAB-AE8B-0E4C0559AC9C}"/>
              </a:ext>
            </a:extLst>
          </p:cNvPr>
          <p:cNvSpPr>
            <a:spLocks noGrp="1"/>
          </p:cNvSpPr>
          <p:nvPr/>
        </p:nvSpPr>
        <p:spPr>
          <a:xfrm>
            <a:off x="732746" y="2566398"/>
            <a:ext cx="9732281" cy="6748790"/>
          </a:xfrm>
          <a:prstGeom prst="rect">
            <a:avLst/>
          </a:prstGeom>
        </p:spPr>
        <p:txBody>
          <a:bodyPr lIns="91440" tIns="45720" rIns="91440" bIns="45720" anchor="t">
            <a:normAutofit fontScale="925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defRPr/>
            </a:pPr>
            <a:endParaRPr lang="en-GB" sz="3200" b="1" dirty="0">
              <a:ea typeface="+mn-lt"/>
              <a:cs typeface="+mn-lt"/>
            </a:endParaRPr>
          </a:p>
          <a:p>
            <a:pPr>
              <a:defRPr/>
            </a:pPr>
            <a:r>
              <a:rPr lang="en-GB" sz="3200" dirty="0">
                <a:ea typeface="+mn-lt"/>
                <a:cs typeface="+mn-lt"/>
              </a:rPr>
              <a:t>Having mealtime routines where the family eats together and distractions are minimal and allowing children some autonomy in terms of food choice and intake have shown to impact positively in fussiness. </a:t>
            </a:r>
          </a:p>
          <a:p>
            <a:pPr>
              <a:defRPr/>
            </a:pPr>
            <a:r>
              <a:rPr lang="en-GB" sz="3200" dirty="0">
                <a:ea typeface="+mn-lt"/>
                <a:cs typeface="+mn-lt"/>
              </a:rPr>
              <a:t>Everyone learns by example. Encouraging parents to also have good Your good food choices and eating habits will encourage children to try new foods and enjoy eating.</a:t>
            </a:r>
            <a:endParaRPr lang="en-GB" sz="3200">
              <a:ea typeface="+mn-lt"/>
              <a:cs typeface="+mn-lt"/>
            </a:endParaRPr>
          </a:p>
          <a:p>
            <a:pPr>
              <a:defRPr/>
            </a:pPr>
            <a:endParaRPr lang="en-GB" sz="3200" dirty="0">
              <a:cs typeface="Calibri"/>
            </a:endParaRPr>
          </a:p>
          <a:p>
            <a:pPr>
              <a:buFont typeface="Arial"/>
              <a:buChar char="•"/>
              <a:defRPr/>
            </a:pPr>
            <a:r>
              <a:rPr lang="en-GB" sz="3200" dirty="0">
                <a:cs typeface="Calibri"/>
              </a:rPr>
              <a:t>Have meal times at a </a:t>
            </a:r>
            <a:r>
              <a:rPr lang="en-GB" sz="3200" u="sng" dirty="0">
                <a:cs typeface="Calibri"/>
              </a:rPr>
              <a:t>similar time every day.</a:t>
            </a:r>
            <a:r>
              <a:rPr lang="en-GB" sz="3200" dirty="0">
                <a:cs typeface="Calibri"/>
              </a:rPr>
              <a:t> </a:t>
            </a:r>
            <a:endParaRPr lang="en-GB" sz="3200" dirty="0">
              <a:ea typeface="+mn-lt"/>
              <a:cs typeface="+mn-lt"/>
            </a:endParaRPr>
          </a:p>
          <a:p>
            <a:pPr>
              <a:buFont typeface="Arial"/>
              <a:buChar char="•"/>
              <a:defRPr/>
            </a:pPr>
            <a:r>
              <a:rPr lang="en-GB" sz="3200" dirty="0">
                <a:cs typeface="Calibri"/>
              </a:rPr>
              <a:t>Leave at least 2 hours but </a:t>
            </a:r>
            <a:r>
              <a:rPr lang="en-GB" sz="3200" u="sng" dirty="0">
                <a:cs typeface="Calibri"/>
              </a:rPr>
              <a:t>ideally 3-4 hours between meals</a:t>
            </a:r>
            <a:endParaRPr lang="en-GB" sz="3200" dirty="0">
              <a:ea typeface="+mn-lt"/>
              <a:cs typeface="+mn-lt"/>
            </a:endParaRPr>
          </a:p>
          <a:p>
            <a:pPr>
              <a:buFont typeface="Arial"/>
              <a:buChar char="•"/>
              <a:defRPr/>
            </a:pPr>
            <a:r>
              <a:rPr lang="en-GB" sz="3200" dirty="0">
                <a:cs typeface="Calibri"/>
              </a:rPr>
              <a:t>Avoid grazing</a:t>
            </a:r>
            <a:endParaRPr lang="en-GB" sz="3200" dirty="0">
              <a:ea typeface="+mn-lt"/>
              <a:cs typeface="+mn-lt"/>
            </a:endParaRPr>
          </a:p>
          <a:p>
            <a:pPr>
              <a:buFont typeface="Arial"/>
              <a:buChar char="•"/>
              <a:defRPr/>
            </a:pPr>
            <a:r>
              <a:rPr lang="en-GB" sz="3200" dirty="0">
                <a:cs typeface="Calibri"/>
              </a:rPr>
              <a:t>Make meal times happy, relaxed and sociable. Encourage families to c</a:t>
            </a:r>
            <a:r>
              <a:rPr lang="en-GB" sz="3200" u="sng" dirty="0">
                <a:cs typeface="Calibri"/>
              </a:rPr>
              <a:t>hat </a:t>
            </a:r>
            <a:r>
              <a:rPr lang="en-GB" sz="3200" dirty="0">
                <a:cs typeface="Calibri"/>
              </a:rPr>
              <a:t>about their day; what did they learn at school? Give examples of some ice breaker activities</a:t>
            </a:r>
            <a:endParaRPr lang="en-GB" dirty="0"/>
          </a:p>
          <a:p>
            <a:pPr>
              <a:defRPr/>
            </a:pPr>
            <a:endParaRPr lang="en-GB" dirty="0">
              <a:cs typeface="Calibri"/>
            </a:endParaRPr>
          </a:p>
          <a:p>
            <a:pPr>
              <a:defRPr/>
            </a:pPr>
            <a:endParaRPr lang="en-GB" dirty="0">
              <a:cs typeface="Calibri"/>
            </a:endParaRPr>
          </a:p>
        </p:txBody>
      </p:sp>
      <p:pic>
        <p:nvPicPr>
          <p:cNvPr id="16" name="Picture 10">
            <a:extLst>
              <a:ext uri="{FF2B5EF4-FFF2-40B4-BE49-F238E27FC236}">
                <a16:creationId xmlns:a16="http://schemas.microsoft.com/office/drawing/2014/main" id="{ED4B2839-48C0-40DF-AC5F-7A1975A9818B}"/>
              </a:ext>
            </a:extLst>
          </p:cNvPr>
          <p:cNvPicPr>
            <a:picLocks noChangeAspect="1"/>
          </p:cNvPicPr>
          <p:nvPr/>
        </p:nvPicPr>
        <p:blipFill>
          <a:blip r:embed="rId11">
            <a:extLst>
              <a:ext uri="{28A0092B-C50C-407E-A947-70E740481C1C}">
                <a14:useLocalDpi xmlns:a14="http://schemas.microsoft.com/office/drawing/2010/main" val="0"/>
              </a:ext>
            </a:extLst>
          </a:blip>
          <a:srcRect l="50000" t="36925" b="1363"/>
          <a:stretch>
            <a:fillRect/>
          </a:stretch>
        </p:blipFill>
        <p:spPr bwMode="auto">
          <a:xfrm>
            <a:off x="0" y="0"/>
            <a:ext cx="14541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8">
            <a:extLst>
              <a:ext uri="{FF2B5EF4-FFF2-40B4-BE49-F238E27FC236}">
                <a16:creationId xmlns:a16="http://schemas.microsoft.com/office/drawing/2014/main" id="{7EF51965-8796-4CFA-9FF6-A77CC9BC1262}"/>
              </a:ext>
            </a:extLst>
          </p:cNvPr>
          <p:cNvPicPr>
            <a:picLocks noChangeAspect="1"/>
          </p:cNvPicPr>
          <p:nvPr/>
        </p:nvPicPr>
        <p:blipFill>
          <a:blip r:embed="rId4">
            <a:extLst>
              <a:ext uri="{28A0092B-C50C-407E-A947-70E740481C1C}">
                <a14:useLocalDpi xmlns:a14="http://schemas.microsoft.com/office/drawing/2010/main" val="0"/>
              </a:ext>
            </a:extLst>
          </a:blip>
          <a:srcRect t="35880"/>
          <a:stretch>
            <a:fillRect/>
          </a:stretch>
        </p:blipFill>
        <p:spPr bwMode="auto">
          <a:xfrm>
            <a:off x="1454150" y="0"/>
            <a:ext cx="28003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9">
            <a:extLst>
              <a:ext uri="{FF2B5EF4-FFF2-40B4-BE49-F238E27FC236}">
                <a16:creationId xmlns:a16="http://schemas.microsoft.com/office/drawing/2014/main" id="{9B716409-DA53-4388-BAA6-6828D85EF172}"/>
              </a:ext>
            </a:extLst>
          </p:cNvPr>
          <p:cNvPicPr>
            <a:picLocks noChangeAspect="1"/>
          </p:cNvPicPr>
          <p:nvPr/>
        </p:nvPicPr>
        <p:blipFill>
          <a:blip r:embed="rId5">
            <a:extLst>
              <a:ext uri="{28A0092B-C50C-407E-A947-70E740481C1C}">
                <a14:useLocalDpi xmlns:a14="http://schemas.microsoft.com/office/drawing/2010/main" val="0"/>
              </a:ext>
            </a:extLst>
          </a:blip>
          <a:srcRect t="33670"/>
          <a:stretch>
            <a:fillRect/>
          </a:stretch>
        </p:blipFill>
        <p:spPr bwMode="auto">
          <a:xfrm>
            <a:off x="4254500" y="0"/>
            <a:ext cx="27670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0">
            <a:extLst>
              <a:ext uri="{FF2B5EF4-FFF2-40B4-BE49-F238E27FC236}">
                <a16:creationId xmlns:a16="http://schemas.microsoft.com/office/drawing/2014/main" id="{78BB2D4A-1EE1-412F-976A-5B4C8C712AF1}"/>
              </a:ext>
            </a:extLst>
          </p:cNvPr>
          <p:cNvPicPr>
            <a:picLocks noChangeAspect="1"/>
          </p:cNvPicPr>
          <p:nvPr/>
        </p:nvPicPr>
        <p:blipFill>
          <a:blip r:embed="rId6">
            <a:extLst>
              <a:ext uri="{28A0092B-C50C-407E-A947-70E740481C1C}">
                <a14:useLocalDpi xmlns:a14="http://schemas.microsoft.com/office/drawing/2010/main" val="0"/>
              </a:ext>
            </a:extLst>
          </a:blip>
          <a:srcRect t="33380"/>
          <a:stretch>
            <a:fillRect/>
          </a:stretch>
        </p:blipFill>
        <p:spPr bwMode="auto">
          <a:xfrm>
            <a:off x="7021513" y="0"/>
            <a:ext cx="2754312"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1">
            <a:extLst>
              <a:ext uri="{FF2B5EF4-FFF2-40B4-BE49-F238E27FC236}">
                <a16:creationId xmlns:a16="http://schemas.microsoft.com/office/drawing/2014/main" id="{9EFB4D0C-D9A2-44B4-8640-098B69D07DE6}"/>
              </a:ext>
            </a:extLst>
          </p:cNvPr>
          <p:cNvPicPr>
            <a:picLocks noChangeAspect="1"/>
          </p:cNvPicPr>
          <p:nvPr/>
        </p:nvPicPr>
        <p:blipFill>
          <a:blip r:embed="rId7">
            <a:extLst>
              <a:ext uri="{28A0092B-C50C-407E-A947-70E740481C1C}">
                <a14:useLocalDpi xmlns:a14="http://schemas.microsoft.com/office/drawing/2010/main" val="0"/>
              </a:ext>
            </a:extLst>
          </a:blip>
          <a:srcRect t="33914"/>
          <a:stretch>
            <a:fillRect/>
          </a:stretch>
        </p:blipFill>
        <p:spPr bwMode="auto">
          <a:xfrm>
            <a:off x="9775825" y="0"/>
            <a:ext cx="280828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2">
            <a:extLst>
              <a:ext uri="{FF2B5EF4-FFF2-40B4-BE49-F238E27FC236}">
                <a16:creationId xmlns:a16="http://schemas.microsoft.com/office/drawing/2014/main" id="{87CA5F89-9A49-4B2A-A4B7-6FC651691721}"/>
              </a:ext>
            </a:extLst>
          </p:cNvPr>
          <p:cNvPicPr>
            <a:picLocks noChangeAspect="1"/>
          </p:cNvPicPr>
          <p:nvPr/>
        </p:nvPicPr>
        <p:blipFill>
          <a:blip r:embed="rId8">
            <a:extLst>
              <a:ext uri="{28A0092B-C50C-407E-A947-70E740481C1C}">
                <a14:useLocalDpi xmlns:a14="http://schemas.microsoft.com/office/drawing/2010/main" val="0"/>
              </a:ext>
            </a:extLst>
          </a:blip>
          <a:srcRect t="31969"/>
          <a:stretch>
            <a:fillRect/>
          </a:stretch>
        </p:blipFill>
        <p:spPr bwMode="auto">
          <a:xfrm>
            <a:off x="12584113" y="0"/>
            <a:ext cx="287655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3">
            <a:extLst>
              <a:ext uri="{FF2B5EF4-FFF2-40B4-BE49-F238E27FC236}">
                <a16:creationId xmlns:a16="http://schemas.microsoft.com/office/drawing/2014/main" id="{234186AB-4CF7-4438-B721-D61246976025}"/>
              </a:ext>
            </a:extLst>
          </p:cNvPr>
          <p:cNvPicPr>
            <a:picLocks noChangeAspect="1"/>
          </p:cNvPicPr>
          <p:nvPr/>
        </p:nvPicPr>
        <p:blipFill>
          <a:blip r:embed="rId9">
            <a:extLst>
              <a:ext uri="{28A0092B-C50C-407E-A947-70E740481C1C}">
                <a14:useLocalDpi xmlns:a14="http://schemas.microsoft.com/office/drawing/2010/main" val="0"/>
              </a:ext>
            </a:extLst>
          </a:blip>
          <a:srcRect t="28848"/>
          <a:stretch>
            <a:fillRect/>
          </a:stretch>
        </p:blipFill>
        <p:spPr bwMode="auto">
          <a:xfrm>
            <a:off x="15460663" y="0"/>
            <a:ext cx="2827337"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3080781-D377-E7FB-2419-CCFD7B8B4098}"/>
              </a:ext>
            </a:extLst>
          </p:cNvPr>
          <p:cNvSpPr txBox="1"/>
          <p:nvPr/>
        </p:nvSpPr>
        <p:spPr>
          <a:xfrm>
            <a:off x="397328" y="8942614"/>
            <a:ext cx="146902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solidFill>
                <a:srgbClr val="212121"/>
              </a:solidFill>
              <a:latin typeface="BlinkMacSystemFont"/>
              <a:cs typeface="Arial"/>
            </a:endParaRPr>
          </a:p>
        </p:txBody>
      </p:sp>
      <p:pic>
        <p:nvPicPr>
          <p:cNvPr id="3" name="Picture 3" descr="A picture containing text, vector graphics&#10;&#10;Description automatically generated">
            <a:extLst>
              <a:ext uri="{FF2B5EF4-FFF2-40B4-BE49-F238E27FC236}">
                <a16:creationId xmlns:a16="http://schemas.microsoft.com/office/drawing/2014/main" id="{65121BB5-8CCF-2E8E-B811-205DF63E625E}"/>
              </a:ext>
            </a:extLst>
          </p:cNvPr>
          <p:cNvPicPr>
            <a:picLocks noChangeAspect="1"/>
          </p:cNvPicPr>
          <p:nvPr/>
        </p:nvPicPr>
        <p:blipFill>
          <a:blip r:embed="rId12"/>
          <a:stretch>
            <a:fillRect/>
          </a:stretch>
        </p:blipFill>
        <p:spPr>
          <a:xfrm>
            <a:off x="11551415" y="3647045"/>
            <a:ext cx="6008914" cy="3317842"/>
          </a:xfrm>
          <a:prstGeom prst="rect">
            <a:avLst/>
          </a:prstGeom>
        </p:spPr>
      </p:pic>
    </p:spTree>
    <p:extLst>
      <p:ext uri="{BB962C8B-B14F-4D97-AF65-F5344CB8AC3E}">
        <p14:creationId xmlns:p14="http://schemas.microsoft.com/office/powerpoint/2010/main" val="473620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C0504CCB-B89A-4E2D-A860-C1046B990FD1}"/>
              </a:ext>
            </a:extLst>
          </p:cNvPr>
          <p:cNvSpPr txBox="1"/>
          <p:nvPr/>
        </p:nvSpPr>
        <p:spPr bwMode="auto">
          <a:xfrm>
            <a:off x="0" y="526889"/>
            <a:ext cx="18288000" cy="1729576"/>
          </a:xfrm>
          <a:prstGeom prst="rect">
            <a:avLst/>
          </a:prstGeom>
          <a:solidFill>
            <a:srgbClr val="F99FD9"/>
          </a:solidFill>
        </p:spPr>
        <p:txBody>
          <a:bodyPr wrap="square" lIns="0" tIns="0" rIns="0" bIns="0" anchor="t">
            <a:spAutoFit/>
          </a:bodyPr>
          <a:lstStyle/>
          <a:p>
            <a:pPr eaLnBrk="1" fontAlgn="auto" hangingPunct="1">
              <a:lnSpc>
                <a:spcPts val="14140"/>
              </a:lnSpc>
              <a:spcBef>
                <a:spcPts val="0"/>
              </a:spcBef>
              <a:spcAft>
                <a:spcPts val="0"/>
              </a:spcAft>
              <a:defRPr/>
            </a:pPr>
            <a:r>
              <a:rPr lang="en-GB" sz="10000" dirty="0">
                <a:latin typeface="Cabin Sketch"/>
                <a:cs typeface="+mn-cs"/>
              </a:rPr>
              <a:t>	Mealtimes – Fussy eaters </a:t>
            </a:r>
            <a:endParaRPr lang="en-US" sz="10000" spc="-492" dirty="0">
              <a:solidFill>
                <a:srgbClr val="383838"/>
              </a:solidFill>
              <a:latin typeface="Cabin SemiBold" panose="020B0604020202020204" charset="0"/>
              <a:cs typeface="+mn-cs"/>
            </a:endParaRPr>
          </a:p>
        </p:txBody>
      </p:sp>
      <p:pic>
        <p:nvPicPr>
          <p:cNvPr id="15363" name="Picture 9">
            <a:extLst>
              <a:ext uri="{FF2B5EF4-FFF2-40B4-BE49-F238E27FC236}">
                <a16:creationId xmlns:a16="http://schemas.microsoft.com/office/drawing/2014/main" id="{DE52FCFE-E8DD-4FA7-A1A2-ADD40AB30844}"/>
              </a:ext>
            </a:extLst>
          </p:cNvPr>
          <p:cNvPicPr>
            <a:picLocks noChangeAspect="1"/>
          </p:cNvPicPr>
          <p:nvPr/>
        </p:nvPicPr>
        <p:blipFill>
          <a:blip r:embed="rId3">
            <a:extLst>
              <a:ext uri="{28A0092B-C50C-407E-A947-70E740481C1C}">
                <a14:useLocalDpi xmlns:a14="http://schemas.microsoft.com/office/drawing/2010/main" val="0"/>
              </a:ext>
            </a:extLst>
          </a:blip>
          <a:srcRect b="50000"/>
          <a:stretch>
            <a:fillRect/>
          </a:stretch>
        </p:blipFill>
        <p:spPr bwMode="auto">
          <a:xfrm>
            <a:off x="0" y="9883775"/>
            <a:ext cx="2909888"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11">
            <a:extLst>
              <a:ext uri="{FF2B5EF4-FFF2-40B4-BE49-F238E27FC236}">
                <a16:creationId xmlns:a16="http://schemas.microsoft.com/office/drawing/2014/main" id="{6E5DC7E0-2D80-4326-9B73-895059DA3888}"/>
              </a:ext>
            </a:extLst>
          </p:cNvPr>
          <p:cNvPicPr>
            <a:picLocks noChangeAspect="1"/>
          </p:cNvPicPr>
          <p:nvPr/>
        </p:nvPicPr>
        <p:blipFill>
          <a:blip r:embed="rId4">
            <a:extLst>
              <a:ext uri="{28A0092B-C50C-407E-A947-70E740481C1C}">
                <a14:useLocalDpi xmlns:a14="http://schemas.microsoft.com/office/drawing/2010/main" val="0"/>
              </a:ext>
            </a:extLst>
          </a:blip>
          <a:srcRect b="38268"/>
          <a:stretch>
            <a:fillRect/>
          </a:stretch>
        </p:blipFill>
        <p:spPr bwMode="auto">
          <a:xfrm>
            <a:off x="2881313" y="9883775"/>
            <a:ext cx="235585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12">
            <a:extLst>
              <a:ext uri="{FF2B5EF4-FFF2-40B4-BE49-F238E27FC236}">
                <a16:creationId xmlns:a16="http://schemas.microsoft.com/office/drawing/2014/main" id="{11FCC14D-9F51-4117-8467-D9E547439623}"/>
              </a:ext>
            </a:extLst>
          </p:cNvPr>
          <p:cNvPicPr>
            <a:picLocks noChangeAspect="1"/>
          </p:cNvPicPr>
          <p:nvPr/>
        </p:nvPicPr>
        <p:blipFill>
          <a:blip r:embed="rId5">
            <a:extLst>
              <a:ext uri="{28A0092B-C50C-407E-A947-70E740481C1C}">
                <a14:useLocalDpi xmlns:a14="http://schemas.microsoft.com/office/drawing/2010/main" val="0"/>
              </a:ext>
            </a:extLst>
          </a:blip>
          <a:srcRect b="45514"/>
          <a:stretch>
            <a:fillRect/>
          </a:stretch>
        </p:blipFill>
        <p:spPr bwMode="auto">
          <a:xfrm>
            <a:off x="5233988" y="9867900"/>
            <a:ext cx="27654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13">
            <a:extLst>
              <a:ext uri="{FF2B5EF4-FFF2-40B4-BE49-F238E27FC236}">
                <a16:creationId xmlns:a16="http://schemas.microsoft.com/office/drawing/2014/main" id="{2FC9C3F9-2D5D-481B-832F-F083A49F6324}"/>
              </a:ext>
            </a:extLst>
          </p:cNvPr>
          <p:cNvPicPr>
            <a:picLocks noChangeAspect="1"/>
          </p:cNvPicPr>
          <p:nvPr/>
        </p:nvPicPr>
        <p:blipFill>
          <a:blip r:embed="rId6">
            <a:extLst>
              <a:ext uri="{28A0092B-C50C-407E-A947-70E740481C1C}">
                <a14:useLocalDpi xmlns:a14="http://schemas.microsoft.com/office/drawing/2010/main" val="0"/>
              </a:ext>
            </a:extLst>
          </a:blip>
          <a:srcRect b="45792"/>
          <a:stretch>
            <a:fillRect/>
          </a:stretch>
        </p:blipFill>
        <p:spPr bwMode="auto">
          <a:xfrm>
            <a:off x="7970838" y="9872663"/>
            <a:ext cx="27559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4">
            <a:extLst>
              <a:ext uri="{FF2B5EF4-FFF2-40B4-BE49-F238E27FC236}">
                <a16:creationId xmlns:a16="http://schemas.microsoft.com/office/drawing/2014/main" id="{6F779281-E5C1-4320-A218-B2D6842E8F0C}"/>
              </a:ext>
            </a:extLst>
          </p:cNvPr>
          <p:cNvPicPr>
            <a:picLocks noChangeAspect="1"/>
          </p:cNvPicPr>
          <p:nvPr/>
        </p:nvPicPr>
        <p:blipFill>
          <a:blip r:embed="rId7">
            <a:extLst>
              <a:ext uri="{28A0092B-C50C-407E-A947-70E740481C1C}">
                <a14:useLocalDpi xmlns:a14="http://schemas.microsoft.com/office/drawing/2010/main" val="0"/>
              </a:ext>
            </a:extLst>
          </a:blip>
          <a:srcRect b="41377"/>
          <a:stretch>
            <a:fillRect/>
          </a:stretch>
        </p:blipFill>
        <p:spPr bwMode="auto">
          <a:xfrm>
            <a:off x="10683875" y="9829800"/>
            <a:ext cx="2808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5">
            <a:extLst>
              <a:ext uri="{FF2B5EF4-FFF2-40B4-BE49-F238E27FC236}">
                <a16:creationId xmlns:a16="http://schemas.microsoft.com/office/drawing/2014/main" id="{7C7EB144-7224-4E77-B395-88B6CAE421A3}"/>
              </a:ext>
            </a:extLst>
          </p:cNvPr>
          <p:cNvPicPr>
            <a:picLocks noChangeAspect="1"/>
          </p:cNvPicPr>
          <p:nvPr/>
        </p:nvPicPr>
        <p:blipFill>
          <a:blip r:embed="rId8">
            <a:extLst>
              <a:ext uri="{28A0092B-C50C-407E-A947-70E740481C1C}">
                <a14:useLocalDpi xmlns:a14="http://schemas.microsoft.com/office/drawing/2010/main" val="0"/>
              </a:ext>
            </a:extLst>
          </a:blip>
          <a:srcRect b="46486"/>
          <a:stretch>
            <a:fillRect/>
          </a:stretch>
        </p:blipFill>
        <p:spPr bwMode="auto">
          <a:xfrm>
            <a:off x="13430250" y="9859963"/>
            <a:ext cx="2876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6">
            <a:extLst>
              <a:ext uri="{FF2B5EF4-FFF2-40B4-BE49-F238E27FC236}">
                <a16:creationId xmlns:a16="http://schemas.microsoft.com/office/drawing/2014/main" id="{22BFC1A7-4E9B-4A76-918D-2469FD1582CA}"/>
              </a:ext>
            </a:extLst>
          </p:cNvPr>
          <p:cNvPicPr>
            <a:picLocks noChangeAspect="1"/>
          </p:cNvPicPr>
          <p:nvPr/>
        </p:nvPicPr>
        <p:blipFill>
          <a:blip r:embed="rId9">
            <a:extLst>
              <a:ext uri="{28A0092B-C50C-407E-A947-70E740481C1C}">
                <a14:useLocalDpi xmlns:a14="http://schemas.microsoft.com/office/drawing/2010/main" val="0"/>
              </a:ext>
            </a:extLst>
          </a:blip>
          <a:srcRect r="15262" b="35733"/>
          <a:stretch>
            <a:fillRect/>
          </a:stretch>
        </p:blipFill>
        <p:spPr bwMode="auto">
          <a:xfrm>
            <a:off x="16259175" y="9859963"/>
            <a:ext cx="20288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3">
            <a:extLst>
              <a:ext uri="{FF2B5EF4-FFF2-40B4-BE49-F238E27FC236}">
                <a16:creationId xmlns:a16="http://schemas.microsoft.com/office/drawing/2014/main" id="{DB2C0432-A738-470D-8988-9696665F951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50963" y="5057775"/>
            <a:ext cx="1001712"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4">
            <a:extLst>
              <a:ext uri="{FF2B5EF4-FFF2-40B4-BE49-F238E27FC236}">
                <a16:creationId xmlns:a16="http://schemas.microsoft.com/office/drawing/2014/main" id="{A5981F61-92C9-4BAB-AE8B-0E4C0559AC9C}"/>
              </a:ext>
            </a:extLst>
          </p:cNvPr>
          <p:cNvSpPr>
            <a:spLocks noGrp="1"/>
          </p:cNvSpPr>
          <p:nvPr/>
        </p:nvSpPr>
        <p:spPr>
          <a:xfrm>
            <a:off x="569461" y="2783354"/>
            <a:ext cx="10113281" cy="6855946"/>
          </a:xfrm>
          <a:prstGeom prst="rect">
            <a:avLst/>
          </a:prstGeom>
        </p:spPr>
        <p:txBody>
          <a:bodyPr lIns="91440" tIns="45720" rIns="91440" bIns="45720" anchor="t">
            <a:normAutofit fontScale="925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defRPr/>
            </a:pPr>
            <a:endParaRPr lang="en-GB" sz="4000" dirty="0"/>
          </a:p>
          <a:p>
            <a:pPr>
              <a:defRPr/>
            </a:pPr>
            <a:r>
              <a:rPr lang="en-GB" sz="4000" dirty="0">
                <a:ea typeface="+mn-lt"/>
                <a:cs typeface="+mn-lt"/>
              </a:rPr>
              <a:t>Encourage preparing meals as a family – BDA-Let’s get cooking resource</a:t>
            </a:r>
            <a:endParaRPr lang="en-GB" sz="4000">
              <a:cs typeface="Calibri"/>
            </a:endParaRPr>
          </a:p>
          <a:p>
            <a:pPr>
              <a:defRPr/>
            </a:pPr>
            <a:r>
              <a:rPr lang="en-GB" sz="4000" dirty="0">
                <a:ea typeface="+mn-lt"/>
                <a:cs typeface="+mn-lt"/>
              </a:rPr>
              <a:t>Motivate parents to involve everyone in meal time decisions. Giving each family member their choice of meal one per week </a:t>
            </a:r>
            <a:endParaRPr lang="en-GB" sz="4000" dirty="0">
              <a:cs typeface="Calibri"/>
            </a:endParaRPr>
          </a:p>
          <a:p>
            <a:pPr>
              <a:defRPr/>
            </a:pPr>
            <a:r>
              <a:rPr lang="en-GB" sz="4000" dirty="0">
                <a:ea typeface="+mn-lt"/>
                <a:cs typeface="+mn-lt"/>
              </a:rPr>
              <a:t>Praise should be given for trying new things but don't pressure to finish everything</a:t>
            </a:r>
            <a:endParaRPr lang="en-GB" sz="4000" dirty="0"/>
          </a:p>
          <a:p>
            <a:pPr>
              <a:defRPr/>
            </a:pPr>
            <a:r>
              <a:rPr lang="en-GB" sz="4000" dirty="0">
                <a:ea typeface="+mn-lt"/>
                <a:cs typeface="+mn-lt"/>
              </a:rPr>
              <a:t>Ignore fussy eating as much as possible </a:t>
            </a:r>
            <a:endParaRPr lang="en-GB" sz="4000" dirty="0"/>
          </a:p>
          <a:p>
            <a:pPr>
              <a:defRPr/>
            </a:pPr>
            <a:r>
              <a:rPr lang="en-GB" sz="4000" dirty="0">
                <a:ea typeface="+mn-lt"/>
                <a:cs typeface="+mn-lt"/>
              </a:rPr>
              <a:t>If a meal is refused, avoid offering fatty, sugary or salty foods. This can lead to fussier eating because the young person knows they will have another option</a:t>
            </a:r>
            <a:endParaRPr lang="en-GB" sz="4000" dirty="0"/>
          </a:p>
          <a:p>
            <a:pPr>
              <a:defRPr/>
            </a:pPr>
            <a:endParaRPr lang="en-GB" sz="3200" dirty="0">
              <a:cs typeface="Calibri"/>
            </a:endParaRPr>
          </a:p>
          <a:p>
            <a:pPr marL="457200" lvl="1" indent="0">
              <a:buFont typeface="Arial" pitchFamily="34" charset="0"/>
              <a:buNone/>
              <a:defRPr/>
            </a:pPr>
            <a:endParaRPr lang="en-GB" sz="2000" dirty="0"/>
          </a:p>
          <a:p>
            <a:pPr>
              <a:defRPr/>
            </a:pPr>
            <a:endParaRPr lang="en-GB" sz="2000" dirty="0"/>
          </a:p>
          <a:p>
            <a:pPr>
              <a:defRPr/>
            </a:pPr>
            <a:endParaRPr lang="en-GB" dirty="0"/>
          </a:p>
          <a:p>
            <a:pPr>
              <a:defRPr/>
            </a:pPr>
            <a:endParaRPr lang="en-GB" dirty="0"/>
          </a:p>
        </p:txBody>
      </p:sp>
      <p:pic>
        <p:nvPicPr>
          <p:cNvPr id="16" name="Picture 10">
            <a:extLst>
              <a:ext uri="{FF2B5EF4-FFF2-40B4-BE49-F238E27FC236}">
                <a16:creationId xmlns:a16="http://schemas.microsoft.com/office/drawing/2014/main" id="{ED4B2839-48C0-40DF-AC5F-7A1975A9818B}"/>
              </a:ext>
            </a:extLst>
          </p:cNvPr>
          <p:cNvPicPr>
            <a:picLocks noChangeAspect="1"/>
          </p:cNvPicPr>
          <p:nvPr/>
        </p:nvPicPr>
        <p:blipFill>
          <a:blip r:embed="rId11">
            <a:extLst>
              <a:ext uri="{28A0092B-C50C-407E-A947-70E740481C1C}">
                <a14:useLocalDpi xmlns:a14="http://schemas.microsoft.com/office/drawing/2010/main" val="0"/>
              </a:ext>
            </a:extLst>
          </a:blip>
          <a:srcRect l="50000" t="36925" b="1363"/>
          <a:stretch>
            <a:fillRect/>
          </a:stretch>
        </p:blipFill>
        <p:spPr bwMode="auto">
          <a:xfrm>
            <a:off x="0" y="0"/>
            <a:ext cx="14541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8">
            <a:extLst>
              <a:ext uri="{FF2B5EF4-FFF2-40B4-BE49-F238E27FC236}">
                <a16:creationId xmlns:a16="http://schemas.microsoft.com/office/drawing/2014/main" id="{7EF51965-8796-4CFA-9FF6-A77CC9BC1262}"/>
              </a:ext>
            </a:extLst>
          </p:cNvPr>
          <p:cNvPicPr>
            <a:picLocks noChangeAspect="1"/>
          </p:cNvPicPr>
          <p:nvPr/>
        </p:nvPicPr>
        <p:blipFill>
          <a:blip r:embed="rId4">
            <a:extLst>
              <a:ext uri="{28A0092B-C50C-407E-A947-70E740481C1C}">
                <a14:useLocalDpi xmlns:a14="http://schemas.microsoft.com/office/drawing/2010/main" val="0"/>
              </a:ext>
            </a:extLst>
          </a:blip>
          <a:srcRect t="35880"/>
          <a:stretch>
            <a:fillRect/>
          </a:stretch>
        </p:blipFill>
        <p:spPr bwMode="auto">
          <a:xfrm>
            <a:off x="1454150" y="0"/>
            <a:ext cx="28003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9">
            <a:extLst>
              <a:ext uri="{FF2B5EF4-FFF2-40B4-BE49-F238E27FC236}">
                <a16:creationId xmlns:a16="http://schemas.microsoft.com/office/drawing/2014/main" id="{9B716409-DA53-4388-BAA6-6828D85EF172}"/>
              </a:ext>
            </a:extLst>
          </p:cNvPr>
          <p:cNvPicPr>
            <a:picLocks noChangeAspect="1"/>
          </p:cNvPicPr>
          <p:nvPr/>
        </p:nvPicPr>
        <p:blipFill>
          <a:blip r:embed="rId5">
            <a:extLst>
              <a:ext uri="{28A0092B-C50C-407E-A947-70E740481C1C}">
                <a14:useLocalDpi xmlns:a14="http://schemas.microsoft.com/office/drawing/2010/main" val="0"/>
              </a:ext>
            </a:extLst>
          </a:blip>
          <a:srcRect t="33670"/>
          <a:stretch>
            <a:fillRect/>
          </a:stretch>
        </p:blipFill>
        <p:spPr bwMode="auto">
          <a:xfrm>
            <a:off x="4254500" y="0"/>
            <a:ext cx="27670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0">
            <a:extLst>
              <a:ext uri="{FF2B5EF4-FFF2-40B4-BE49-F238E27FC236}">
                <a16:creationId xmlns:a16="http://schemas.microsoft.com/office/drawing/2014/main" id="{78BB2D4A-1EE1-412F-976A-5B4C8C712AF1}"/>
              </a:ext>
            </a:extLst>
          </p:cNvPr>
          <p:cNvPicPr>
            <a:picLocks noChangeAspect="1"/>
          </p:cNvPicPr>
          <p:nvPr/>
        </p:nvPicPr>
        <p:blipFill>
          <a:blip r:embed="rId6">
            <a:extLst>
              <a:ext uri="{28A0092B-C50C-407E-A947-70E740481C1C}">
                <a14:useLocalDpi xmlns:a14="http://schemas.microsoft.com/office/drawing/2010/main" val="0"/>
              </a:ext>
            </a:extLst>
          </a:blip>
          <a:srcRect t="33380"/>
          <a:stretch>
            <a:fillRect/>
          </a:stretch>
        </p:blipFill>
        <p:spPr bwMode="auto">
          <a:xfrm>
            <a:off x="7021513" y="0"/>
            <a:ext cx="2754312"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1">
            <a:extLst>
              <a:ext uri="{FF2B5EF4-FFF2-40B4-BE49-F238E27FC236}">
                <a16:creationId xmlns:a16="http://schemas.microsoft.com/office/drawing/2014/main" id="{9EFB4D0C-D9A2-44B4-8640-098B69D07DE6}"/>
              </a:ext>
            </a:extLst>
          </p:cNvPr>
          <p:cNvPicPr>
            <a:picLocks noChangeAspect="1"/>
          </p:cNvPicPr>
          <p:nvPr/>
        </p:nvPicPr>
        <p:blipFill>
          <a:blip r:embed="rId7">
            <a:extLst>
              <a:ext uri="{28A0092B-C50C-407E-A947-70E740481C1C}">
                <a14:useLocalDpi xmlns:a14="http://schemas.microsoft.com/office/drawing/2010/main" val="0"/>
              </a:ext>
            </a:extLst>
          </a:blip>
          <a:srcRect t="33914"/>
          <a:stretch>
            <a:fillRect/>
          </a:stretch>
        </p:blipFill>
        <p:spPr bwMode="auto">
          <a:xfrm>
            <a:off x="9775825" y="0"/>
            <a:ext cx="280828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2">
            <a:extLst>
              <a:ext uri="{FF2B5EF4-FFF2-40B4-BE49-F238E27FC236}">
                <a16:creationId xmlns:a16="http://schemas.microsoft.com/office/drawing/2014/main" id="{87CA5F89-9A49-4B2A-A4B7-6FC651691721}"/>
              </a:ext>
            </a:extLst>
          </p:cNvPr>
          <p:cNvPicPr>
            <a:picLocks noChangeAspect="1"/>
          </p:cNvPicPr>
          <p:nvPr/>
        </p:nvPicPr>
        <p:blipFill>
          <a:blip r:embed="rId8">
            <a:extLst>
              <a:ext uri="{28A0092B-C50C-407E-A947-70E740481C1C}">
                <a14:useLocalDpi xmlns:a14="http://schemas.microsoft.com/office/drawing/2010/main" val="0"/>
              </a:ext>
            </a:extLst>
          </a:blip>
          <a:srcRect t="31969"/>
          <a:stretch>
            <a:fillRect/>
          </a:stretch>
        </p:blipFill>
        <p:spPr bwMode="auto">
          <a:xfrm>
            <a:off x="12584113" y="0"/>
            <a:ext cx="287655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3">
            <a:extLst>
              <a:ext uri="{FF2B5EF4-FFF2-40B4-BE49-F238E27FC236}">
                <a16:creationId xmlns:a16="http://schemas.microsoft.com/office/drawing/2014/main" id="{234186AB-4CF7-4438-B721-D61246976025}"/>
              </a:ext>
            </a:extLst>
          </p:cNvPr>
          <p:cNvPicPr>
            <a:picLocks noChangeAspect="1"/>
          </p:cNvPicPr>
          <p:nvPr/>
        </p:nvPicPr>
        <p:blipFill>
          <a:blip r:embed="rId9">
            <a:extLst>
              <a:ext uri="{28A0092B-C50C-407E-A947-70E740481C1C}">
                <a14:useLocalDpi xmlns:a14="http://schemas.microsoft.com/office/drawing/2010/main" val="0"/>
              </a:ext>
            </a:extLst>
          </a:blip>
          <a:srcRect t="28848"/>
          <a:stretch>
            <a:fillRect/>
          </a:stretch>
        </p:blipFill>
        <p:spPr bwMode="auto">
          <a:xfrm>
            <a:off x="15460663" y="0"/>
            <a:ext cx="2827337"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a:extLst>
              <a:ext uri="{FF2B5EF4-FFF2-40B4-BE49-F238E27FC236}">
                <a16:creationId xmlns:a16="http://schemas.microsoft.com/office/drawing/2014/main" id="{B4AC6E0B-C28F-9427-B230-6A0399B8C432}"/>
              </a:ext>
            </a:extLst>
          </p:cNvPr>
          <p:cNvPicPr>
            <a:picLocks noChangeAspect="1"/>
          </p:cNvPicPr>
          <p:nvPr/>
        </p:nvPicPr>
        <p:blipFill>
          <a:blip r:embed="rId12"/>
          <a:stretch>
            <a:fillRect/>
          </a:stretch>
        </p:blipFill>
        <p:spPr>
          <a:xfrm>
            <a:off x="10725150" y="3358243"/>
            <a:ext cx="6702878" cy="445497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BB44CEF6-DBE4-43F6-82AB-C47623BF2609}"/>
              </a:ext>
            </a:extLst>
          </p:cNvPr>
          <p:cNvGrpSpPr/>
          <p:nvPr/>
        </p:nvGrpSpPr>
        <p:grpSpPr>
          <a:xfrm>
            <a:off x="-1" y="509588"/>
            <a:ext cx="18288001" cy="1772274"/>
            <a:chOff x="300174" y="-466167"/>
            <a:chExt cx="3426704" cy="521320"/>
          </a:xfrm>
          <a:solidFill>
            <a:srgbClr val="F99FD9"/>
          </a:solidFill>
        </p:grpSpPr>
        <p:sp>
          <p:nvSpPr>
            <p:cNvPr id="5" name="Freeform 3">
              <a:extLst>
                <a:ext uri="{FF2B5EF4-FFF2-40B4-BE49-F238E27FC236}">
                  <a16:creationId xmlns:a16="http://schemas.microsoft.com/office/drawing/2014/main" id="{75D1CA3C-2006-403D-B4C2-7A473FC06E47}"/>
                </a:ext>
              </a:extLst>
            </p:cNvPr>
            <p:cNvSpPr/>
            <p:nvPr/>
          </p:nvSpPr>
          <p:spPr>
            <a:xfrm>
              <a:off x="300174" y="-466167"/>
              <a:ext cx="3426704" cy="521320"/>
            </a:xfrm>
            <a:custGeom>
              <a:avLst/>
              <a:gdLst/>
              <a:ahLst/>
              <a:cxnLst/>
              <a:rect l="l" t="t" r="r" b="b"/>
              <a:pathLst>
                <a:path w="4474246" h="625967">
                  <a:moveTo>
                    <a:pt x="0" y="0"/>
                  </a:moveTo>
                  <a:lnTo>
                    <a:pt x="4474246" y="0"/>
                  </a:lnTo>
                  <a:lnTo>
                    <a:pt x="4474246" y="625967"/>
                  </a:lnTo>
                  <a:lnTo>
                    <a:pt x="0" y="625967"/>
                  </a:lnTo>
                  <a:close/>
                </a:path>
              </a:pathLst>
            </a:custGeom>
            <a:grpFill/>
          </p:spPr>
          <p:txBody>
            <a:bodyPr lIns="91440" tIns="45720" rIns="91440" bIns="45720" anchor="t"/>
            <a:lstStyle/>
            <a:p>
              <a:pPr>
                <a:defRPr/>
              </a:pPr>
              <a:r>
                <a:rPr lang="en-GB" sz="10000" dirty="0">
                  <a:latin typeface="Cabin Sketch"/>
                  <a:cs typeface="Arial"/>
                </a:rPr>
                <a:t>Resources</a:t>
              </a:r>
              <a:r>
                <a:rPr lang="en-GB" sz="9600" dirty="0">
                  <a:latin typeface="Cabin Sketch"/>
                  <a:cs typeface="Arial"/>
                </a:rPr>
                <a:t> </a:t>
              </a:r>
              <a:endParaRPr lang="en-US" dirty="0"/>
            </a:p>
          </p:txBody>
        </p:sp>
      </p:grpSp>
      <p:pic>
        <p:nvPicPr>
          <p:cNvPr id="19" name="Picture 10">
            <a:extLst>
              <a:ext uri="{FF2B5EF4-FFF2-40B4-BE49-F238E27FC236}">
                <a16:creationId xmlns:a16="http://schemas.microsoft.com/office/drawing/2014/main" id="{ED4B2839-48C0-40DF-AC5F-7A1975A9818B}"/>
              </a:ext>
            </a:extLst>
          </p:cNvPr>
          <p:cNvPicPr>
            <a:picLocks noChangeAspect="1"/>
          </p:cNvPicPr>
          <p:nvPr/>
        </p:nvPicPr>
        <p:blipFill>
          <a:blip r:embed="rId3">
            <a:extLst>
              <a:ext uri="{28A0092B-C50C-407E-A947-70E740481C1C}">
                <a14:useLocalDpi xmlns:a14="http://schemas.microsoft.com/office/drawing/2010/main" val="0"/>
              </a:ext>
            </a:extLst>
          </a:blip>
          <a:srcRect l="50000" t="36925" b="1363"/>
          <a:stretch>
            <a:fillRect/>
          </a:stretch>
        </p:blipFill>
        <p:spPr bwMode="auto">
          <a:xfrm>
            <a:off x="0" y="0"/>
            <a:ext cx="14541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8">
            <a:extLst>
              <a:ext uri="{FF2B5EF4-FFF2-40B4-BE49-F238E27FC236}">
                <a16:creationId xmlns:a16="http://schemas.microsoft.com/office/drawing/2014/main" id="{7EF51965-8796-4CFA-9FF6-A77CC9BC1262}"/>
              </a:ext>
            </a:extLst>
          </p:cNvPr>
          <p:cNvPicPr>
            <a:picLocks noChangeAspect="1"/>
          </p:cNvPicPr>
          <p:nvPr/>
        </p:nvPicPr>
        <p:blipFill>
          <a:blip r:embed="rId4">
            <a:extLst>
              <a:ext uri="{28A0092B-C50C-407E-A947-70E740481C1C}">
                <a14:useLocalDpi xmlns:a14="http://schemas.microsoft.com/office/drawing/2010/main" val="0"/>
              </a:ext>
            </a:extLst>
          </a:blip>
          <a:srcRect t="35880"/>
          <a:stretch>
            <a:fillRect/>
          </a:stretch>
        </p:blipFill>
        <p:spPr bwMode="auto">
          <a:xfrm>
            <a:off x="1454150" y="0"/>
            <a:ext cx="28003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9">
            <a:extLst>
              <a:ext uri="{FF2B5EF4-FFF2-40B4-BE49-F238E27FC236}">
                <a16:creationId xmlns:a16="http://schemas.microsoft.com/office/drawing/2014/main" id="{9B716409-DA53-4388-BAA6-6828D85EF172}"/>
              </a:ext>
            </a:extLst>
          </p:cNvPr>
          <p:cNvPicPr>
            <a:picLocks noChangeAspect="1"/>
          </p:cNvPicPr>
          <p:nvPr/>
        </p:nvPicPr>
        <p:blipFill>
          <a:blip r:embed="rId5">
            <a:extLst>
              <a:ext uri="{28A0092B-C50C-407E-A947-70E740481C1C}">
                <a14:useLocalDpi xmlns:a14="http://schemas.microsoft.com/office/drawing/2010/main" val="0"/>
              </a:ext>
            </a:extLst>
          </a:blip>
          <a:srcRect t="33670"/>
          <a:stretch>
            <a:fillRect/>
          </a:stretch>
        </p:blipFill>
        <p:spPr bwMode="auto">
          <a:xfrm>
            <a:off x="4254500" y="0"/>
            <a:ext cx="27670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0">
            <a:extLst>
              <a:ext uri="{FF2B5EF4-FFF2-40B4-BE49-F238E27FC236}">
                <a16:creationId xmlns:a16="http://schemas.microsoft.com/office/drawing/2014/main" id="{78BB2D4A-1EE1-412F-976A-5B4C8C712AF1}"/>
              </a:ext>
            </a:extLst>
          </p:cNvPr>
          <p:cNvPicPr>
            <a:picLocks noChangeAspect="1"/>
          </p:cNvPicPr>
          <p:nvPr/>
        </p:nvPicPr>
        <p:blipFill>
          <a:blip r:embed="rId6">
            <a:extLst>
              <a:ext uri="{28A0092B-C50C-407E-A947-70E740481C1C}">
                <a14:useLocalDpi xmlns:a14="http://schemas.microsoft.com/office/drawing/2010/main" val="0"/>
              </a:ext>
            </a:extLst>
          </a:blip>
          <a:srcRect t="33380"/>
          <a:stretch>
            <a:fillRect/>
          </a:stretch>
        </p:blipFill>
        <p:spPr bwMode="auto">
          <a:xfrm>
            <a:off x="7021513" y="0"/>
            <a:ext cx="2754312"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1">
            <a:extLst>
              <a:ext uri="{FF2B5EF4-FFF2-40B4-BE49-F238E27FC236}">
                <a16:creationId xmlns:a16="http://schemas.microsoft.com/office/drawing/2014/main" id="{9EFB4D0C-D9A2-44B4-8640-098B69D07DE6}"/>
              </a:ext>
            </a:extLst>
          </p:cNvPr>
          <p:cNvPicPr>
            <a:picLocks noChangeAspect="1"/>
          </p:cNvPicPr>
          <p:nvPr/>
        </p:nvPicPr>
        <p:blipFill>
          <a:blip r:embed="rId7">
            <a:extLst>
              <a:ext uri="{28A0092B-C50C-407E-A947-70E740481C1C}">
                <a14:useLocalDpi xmlns:a14="http://schemas.microsoft.com/office/drawing/2010/main" val="0"/>
              </a:ext>
            </a:extLst>
          </a:blip>
          <a:srcRect t="33914"/>
          <a:stretch>
            <a:fillRect/>
          </a:stretch>
        </p:blipFill>
        <p:spPr bwMode="auto">
          <a:xfrm>
            <a:off x="9775825" y="0"/>
            <a:ext cx="280828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2">
            <a:extLst>
              <a:ext uri="{FF2B5EF4-FFF2-40B4-BE49-F238E27FC236}">
                <a16:creationId xmlns:a16="http://schemas.microsoft.com/office/drawing/2014/main" id="{87CA5F89-9A49-4B2A-A4B7-6FC651691721}"/>
              </a:ext>
            </a:extLst>
          </p:cNvPr>
          <p:cNvPicPr>
            <a:picLocks noChangeAspect="1"/>
          </p:cNvPicPr>
          <p:nvPr/>
        </p:nvPicPr>
        <p:blipFill>
          <a:blip r:embed="rId8">
            <a:extLst>
              <a:ext uri="{28A0092B-C50C-407E-A947-70E740481C1C}">
                <a14:useLocalDpi xmlns:a14="http://schemas.microsoft.com/office/drawing/2010/main" val="0"/>
              </a:ext>
            </a:extLst>
          </a:blip>
          <a:srcRect t="31969"/>
          <a:stretch>
            <a:fillRect/>
          </a:stretch>
        </p:blipFill>
        <p:spPr bwMode="auto">
          <a:xfrm>
            <a:off x="12584113" y="0"/>
            <a:ext cx="287655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3">
            <a:extLst>
              <a:ext uri="{FF2B5EF4-FFF2-40B4-BE49-F238E27FC236}">
                <a16:creationId xmlns:a16="http://schemas.microsoft.com/office/drawing/2014/main" id="{234186AB-4CF7-4438-B721-D61246976025}"/>
              </a:ext>
            </a:extLst>
          </p:cNvPr>
          <p:cNvPicPr>
            <a:picLocks noChangeAspect="1"/>
          </p:cNvPicPr>
          <p:nvPr/>
        </p:nvPicPr>
        <p:blipFill>
          <a:blip r:embed="rId9">
            <a:extLst>
              <a:ext uri="{28A0092B-C50C-407E-A947-70E740481C1C}">
                <a14:useLocalDpi xmlns:a14="http://schemas.microsoft.com/office/drawing/2010/main" val="0"/>
              </a:ext>
            </a:extLst>
          </a:blip>
          <a:srcRect t="28848"/>
          <a:stretch>
            <a:fillRect/>
          </a:stretch>
        </p:blipFill>
        <p:spPr bwMode="auto">
          <a:xfrm>
            <a:off x="15460663" y="0"/>
            <a:ext cx="2827337"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9">
            <a:extLst>
              <a:ext uri="{FF2B5EF4-FFF2-40B4-BE49-F238E27FC236}">
                <a16:creationId xmlns:a16="http://schemas.microsoft.com/office/drawing/2014/main" id="{D1B073C1-7285-475F-914A-CDCE5F6C248A}"/>
              </a:ext>
            </a:extLst>
          </p:cNvPr>
          <p:cNvPicPr>
            <a:picLocks noChangeAspect="1"/>
          </p:cNvPicPr>
          <p:nvPr/>
        </p:nvPicPr>
        <p:blipFill>
          <a:blip r:embed="rId10">
            <a:extLst>
              <a:ext uri="{28A0092B-C50C-407E-A947-70E740481C1C}">
                <a14:useLocalDpi xmlns:a14="http://schemas.microsoft.com/office/drawing/2010/main" val="0"/>
              </a:ext>
            </a:extLst>
          </a:blip>
          <a:srcRect b="50000"/>
          <a:stretch>
            <a:fillRect/>
          </a:stretch>
        </p:blipFill>
        <p:spPr bwMode="auto">
          <a:xfrm>
            <a:off x="0" y="9883775"/>
            <a:ext cx="2909888"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1">
            <a:extLst>
              <a:ext uri="{FF2B5EF4-FFF2-40B4-BE49-F238E27FC236}">
                <a16:creationId xmlns:a16="http://schemas.microsoft.com/office/drawing/2014/main" id="{757A76A1-DA7C-4361-B443-288F934B9CDE}"/>
              </a:ext>
            </a:extLst>
          </p:cNvPr>
          <p:cNvPicPr>
            <a:picLocks noChangeAspect="1"/>
          </p:cNvPicPr>
          <p:nvPr/>
        </p:nvPicPr>
        <p:blipFill>
          <a:blip r:embed="rId4">
            <a:extLst>
              <a:ext uri="{28A0092B-C50C-407E-A947-70E740481C1C}">
                <a14:useLocalDpi xmlns:a14="http://schemas.microsoft.com/office/drawing/2010/main" val="0"/>
              </a:ext>
            </a:extLst>
          </a:blip>
          <a:srcRect b="38268"/>
          <a:stretch>
            <a:fillRect/>
          </a:stretch>
        </p:blipFill>
        <p:spPr bwMode="auto">
          <a:xfrm>
            <a:off x="2881313" y="9883775"/>
            <a:ext cx="235585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2">
            <a:extLst>
              <a:ext uri="{FF2B5EF4-FFF2-40B4-BE49-F238E27FC236}">
                <a16:creationId xmlns:a16="http://schemas.microsoft.com/office/drawing/2014/main" id="{FE0A3DEB-BD58-45EE-A4DD-401CFC83182C}"/>
              </a:ext>
            </a:extLst>
          </p:cNvPr>
          <p:cNvPicPr>
            <a:picLocks noChangeAspect="1"/>
          </p:cNvPicPr>
          <p:nvPr/>
        </p:nvPicPr>
        <p:blipFill>
          <a:blip r:embed="rId5">
            <a:extLst>
              <a:ext uri="{28A0092B-C50C-407E-A947-70E740481C1C}">
                <a14:useLocalDpi xmlns:a14="http://schemas.microsoft.com/office/drawing/2010/main" val="0"/>
              </a:ext>
            </a:extLst>
          </a:blip>
          <a:srcRect b="45514"/>
          <a:stretch>
            <a:fillRect/>
          </a:stretch>
        </p:blipFill>
        <p:spPr bwMode="auto">
          <a:xfrm>
            <a:off x="5233988" y="9867900"/>
            <a:ext cx="27654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3">
            <a:extLst>
              <a:ext uri="{FF2B5EF4-FFF2-40B4-BE49-F238E27FC236}">
                <a16:creationId xmlns:a16="http://schemas.microsoft.com/office/drawing/2014/main" id="{746D1CB0-92B3-43FA-A2AA-0A24A27DDB92}"/>
              </a:ext>
            </a:extLst>
          </p:cNvPr>
          <p:cNvPicPr>
            <a:picLocks noChangeAspect="1"/>
          </p:cNvPicPr>
          <p:nvPr/>
        </p:nvPicPr>
        <p:blipFill>
          <a:blip r:embed="rId6">
            <a:extLst>
              <a:ext uri="{28A0092B-C50C-407E-A947-70E740481C1C}">
                <a14:useLocalDpi xmlns:a14="http://schemas.microsoft.com/office/drawing/2010/main" val="0"/>
              </a:ext>
            </a:extLst>
          </a:blip>
          <a:srcRect b="45792"/>
          <a:stretch>
            <a:fillRect/>
          </a:stretch>
        </p:blipFill>
        <p:spPr bwMode="auto">
          <a:xfrm>
            <a:off x="7970838" y="9872663"/>
            <a:ext cx="27559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4">
            <a:extLst>
              <a:ext uri="{FF2B5EF4-FFF2-40B4-BE49-F238E27FC236}">
                <a16:creationId xmlns:a16="http://schemas.microsoft.com/office/drawing/2014/main" id="{93561A16-7CB4-47A7-BB12-EAF54016E4AA}"/>
              </a:ext>
            </a:extLst>
          </p:cNvPr>
          <p:cNvPicPr>
            <a:picLocks noChangeAspect="1"/>
          </p:cNvPicPr>
          <p:nvPr/>
        </p:nvPicPr>
        <p:blipFill>
          <a:blip r:embed="rId7">
            <a:extLst>
              <a:ext uri="{28A0092B-C50C-407E-A947-70E740481C1C}">
                <a14:useLocalDpi xmlns:a14="http://schemas.microsoft.com/office/drawing/2010/main" val="0"/>
              </a:ext>
            </a:extLst>
          </a:blip>
          <a:srcRect b="41377"/>
          <a:stretch>
            <a:fillRect/>
          </a:stretch>
        </p:blipFill>
        <p:spPr bwMode="auto">
          <a:xfrm>
            <a:off x="10683875" y="9829800"/>
            <a:ext cx="2808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5">
            <a:extLst>
              <a:ext uri="{FF2B5EF4-FFF2-40B4-BE49-F238E27FC236}">
                <a16:creationId xmlns:a16="http://schemas.microsoft.com/office/drawing/2014/main" id="{D67249AC-B128-4149-BC1D-7CACB56B8257}"/>
              </a:ext>
            </a:extLst>
          </p:cNvPr>
          <p:cNvPicPr>
            <a:picLocks noChangeAspect="1"/>
          </p:cNvPicPr>
          <p:nvPr/>
        </p:nvPicPr>
        <p:blipFill>
          <a:blip r:embed="rId8">
            <a:extLst>
              <a:ext uri="{28A0092B-C50C-407E-A947-70E740481C1C}">
                <a14:useLocalDpi xmlns:a14="http://schemas.microsoft.com/office/drawing/2010/main" val="0"/>
              </a:ext>
            </a:extLst>
          </a:blip>
          <a:srcRect b="46486"/>
          <a:stretch>
            <a:fillRect/>
          </a:stretch>
        </p:blipFill>
        <p:spPr bwMode="auto">
          <a:xfrm>
            <a:off x="13430250" y="9859963"/>
            <a:ext cx="2876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6">
            <a:extLst>
              <a:ext uri="{FF2B5EF4-FFF2-40B4-BE49-F238E27FC236}">
                <a16:creationId xmlns:a16="http://schemas.microsoft.com/office/drawing/2014/main" id="{CE69CFC0-1668-4DBA-A950-EEB887F45E7F}"/>
              </a:ext>
            </a:extLst>
          </p:cNvPr>
          <p:cNvPicPr>
            <a:picLocks noChangeAspect="1"/>
          </p:cNvPicPr>
          <p:nvPr/>
        </p:nvPicPr>
        <p:blipFill>
          <a:blip r:embed="rId9">
            <a:extLst>
              <a:ext uri="{28A0092B-C50C-407E-A947-70E740481C1C}">
                <a14:useLocalDpi xmlns:a14="http://schemas.microsoft.com/office/drawing/2010/main" val="0"/>
              </a:ext>
            </a:extLst>
          </a:blip>
          <a:srcRect r="15262" b="35733"/>
          <a:stretch>
            <a:fillRect/>
          </a:stretch>
        </p:blipFill>
        <p:spPr bwMode="auto">
          <a:xfrm>
            <a:off x="16259175" y="9859963"/>
            <a:ext cx="20288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724053" y="2226836"/>
            <a:ext cx="16388043" cy="9448740"/>
          </a:xfrm>
          <a:prstGeom prst="rect">
            <a:avLst/>
          </a:prstGeom>
        </p:spPr>
        <p:txBody>
          <a:bodyPr wrap="square" lIns="91440" tIns="45720" rIns="91440" bIns="45720" anchor="t">
            <a:spAutoFit/>
          </a:bodyPr>
          <a:lstStyle/>
          <a:p>
            <a:r>
              <a:rPr lang="en-GB" sz="3200" dirty="0">
                <a:latin typeface="Calibri"/>
                <a:cs typeface="Arial"/>
              </a:rPr>
              <a:t>Mealtime routines </a:t>
            </a:r>
          </a:p>
          <a:p>
            <a:pPr marL="285750" indent="-285750">
              <a:buFont typeface="Arial" panose="020B0604020202020204" pitchFamily="34" charset="0"/>
              <a:buChar char="•"/>
            </a:pPr>
            <a:r>
              <a:rPr lang="en-GB" sz="3200" dirty="0">
                <a:latin typeface="Calibri"/>
                <a:cs typeface="Arial"/>
                <a:hlinkClick r:id="rId11"/>
              </a:rPr>
              <a:t>https://www.bda.uk.com/food-health/lets-get-cooking/cooking-at-home.html</a:t>
            </a:r>
            <a:endParaRPr lang="en-GB"/>
          </a:p>
          <a:p>
            <a:pPr marL="285750" indent="-285750">
              <a:buFont typeface="Arial" panose="020B0604020202020204" pitchFamily="34" charset="0"/>
              <a:buChar char="•"/>
            </a:pPr>
            <a:r>
              <a:rPr lang="en-GB" sz="3200" dirty="0">
                <a:latin typeface="Calibri"/>
                <a:cs typeface="Arial"/>
              </a:rPr>
              <a:t>Fussy eating </a:t>
            </a:r>
            <a:r>
              <a:rPr lang="en-GB" sz="3200">
                <a:latin typeface="Calibri"/>
                <a:cs typeface="Arial"/>
              </a:rPr>
              <a:t>Webinar: </a:t>
            </a:r>
            <a:r>
              <a:rPr lang="en-GB" sz="3200" dirty="0">
                <a:latin typeface="Calibri"/>
                <a:cs typeface="Calibri"/>
                <a:hlinkClick r:id="rId12"/>
              </a:rPr>
              <a:t>https://youtu.be/5XkbqPybn1Q</a:t>
            </a:r>
            <a:endParaRPr lang="en-GB" sz="3200" dirty="0"/>
          </a:p>
          <a:p>
            <a:pPr marL="285750" indent="-285750">
              <a:buFont typeface="Arial" panose="020B0604020202020204" pitchFamily="34" charset="0"/>
              <a:buChar char="•"/>
            </a:pPr>
            <a:r>
              <a:rPr lang="en-GB" sz="3200" dirty="0">
                <a:cs typeface="Calibri"/>
              </a:rPr>
              <a:t>https://www.nhs.uk/conditions/baby/weaning-and-feeding/fussy-eaters/</a:t>
            </a:r>
          </a:p>
          <a:p>
            <a:pPr marL="285750" indent="-285750">
              <a:buFont typeface="Arial" panose="020B0604020202020204" pitchFamily="34" charset="0"/>
              <a:buChar char="•"/>
            </a:pPr>
            <a:r>
              <a:rPr lang="en-GB" sz="3200" dirty="0">
                <a:latin typeface="Calibri"/>
                <a:cs typeface="Calibri"/>
                <a:hlinkClick r:id="rId13"/>
              </a:rPr>
              <a:t>https://www.cdc.gov/nutrition/infantandtoddlernutrition/mealtime/mealtime-routines-and-tips.html</a:t>
            </a:r>
            <a:endParaRPr lang="en-GB" sz="3200" dirty="0">
              <a:cs typeface="Calibri"/>
              <a:hlinkClick r:id="rId13"/>
            </a:endParaRPr>
          </a:p>
          <a:p>
            <a:pPr marL="285750" indent="-285750">
              <a:buFont typeface="Arial" panose="020B0604020202020204" pitchFamily="34" charset="0"/>
              <a:buChar char="•"/>
            </a:pPr>
            <a:endParaRPr lang="en-GB" sz="3200" dirty="0">
              <a:latin typeface="Calibri"/>
              <a:cs typeface="Calibri"/>
            </a:endParaRPr>
          </a:p>
          <a:p>
            <a:r>
              <a:rPr lang="en-GB" sz="3200" dirty="0">
                <a:latin typeface="Calibri"/>
                <a:cs typeface="Arial"/>
              </a:rPr>
              <a:t>Sleep</a:t>
            </a:r>
            <a:endParaRPr lang="en-GB" sz="3200" dirty="0"/>
          </a:p>
          <a:p>
            <a:pPr marL="457200" indent="-457200">
              <a:buFont typeface="Arial"/>
              <a:buChar char="•"/>
            </a:pPr>
            <a:r>
              <a:rPr lang="en-GB" sz="3200" dirty="0">
                <a:latin typeface="Calibri"/>
                <a:cs typeface="Arial"/>
              </a:rPr>
              <a:t>Children: </a:t>
            </a:r>
            <a:r>
              <a:rPr lang="en-GB" sz="3200" dirty="0">
                <a:latin typeface="Calibri"/>
                <a:cs typeface="Calibri"/>
                <a:hlinkClick r:id="rId14"/>
              </a:rPr>
              <a:t>Children - The Sleep Charity</a:t>
            </a:r>
            <a:endParaRPr lang="en-GB" sz="3200" dirty="0">
              <a:latin typeface="Calibri"/>
              <a:cs typeface="Arial"/>
            </a:endParaRPr>
          </a:p>
          <a:p>
            <a:pPr marL="457200" indent="-457200">
              <a:buFont typeface="Arial"/>
              <a:buChar char="•"/>
            </a:pPr>
            <a:r>
              <a:rPr lang="en-GB" sz="3200" dirty="0">
                <a:latin typeface="Calibri"/>
                <a:cs typeface="Arial"/>
              </a:rPr>
              <a:t>Adults: </a:t>
            </a:r>
            <a:r>
              <a:rPr lang="en-GB" sz="3200" dirty="0">
                <a:latin typeface="Calibri"/>
                <a:cs typeface="Calibri"/>
                <a:hlinkClick r:id="rId15"/>
              </a:rPr>
              <a:t>Sleep and tiredness - NHS (www.nhs.uk)</a:t>
            </a:r>
            <a:endParaRPr lang="en-GB" sz="3200" dirty="0">
              <a:latin typeface="Calibri"/>
              <a:cs typeface="Arial"/>
            </a:endParaRPr>
          </a:p>
          <a:p>
            <a:pPr marL="457200" indent="-457200">
              <a:buFont typeface="Arial"/>
              <a:buChar char="•"/>
            </a:pPr>
            <a:r>
              <a:rPr lang="en-GB" sz="3200" dirty="0">
                <a:latin typeface="Calibri"/>
                <a:cs typeface="Calibri"/>
              </a:rPr>
              <a:t>Sleep well: </a:t>
            </a:r>
            <a:r>
              <a:rPr lang="en-GB" sz="3200" dirty="0">
                <a:latin typeface="Calibri"/>
                <a:cs typeface="Calibri"/>
                <a:hlinkClick r:id="rId16"/>
              </a:rPr>
              <a:t>Sleeping well | Royal College of Psychiatrists (rcpsych.ac.uk)</a:t>
            </a:r>
            <a:endParaRPr lang="en-GB" sz="3200" dirty="0">
              <a:latin typeface="Calibri"/>
              <a:cs typeface="Calibri"/>
            </a:endParaRPr>
          </a:p>
          <a:p>
            <a:endParaRPr lang="en-GB" sz="3200" dirty="0">
              <a:latin typeface="Calibri"/>
              <a:cs typeface="Arial"/>
            </a:endParaRPr>
          </a:p>
          <a:p>
            <a:r>
              <a:rPr lang="en-GB" sz="3200" dirty="0">
                <a:latin typeface="Calibri"/>
                <a:cs typeface="Arial"/>
              </a:rPr>
              <a:t>Sedentary Behaviour </a:t>
            </a:r>
          </a:p>
          <a:p>
            <a:pPr marL="457200" indent="-457200">
              <a:buFont typeface="Arial"/>
              <a:buChar char="•"/>
            </a:pPr>
            <a:r>
              <a:rPr lang="en-GB" sz="3200" u="sng" dirty="0">
                <a:latin typeface="Calibri"/>
                <a:cs typeface="Calibri"/>
                <a:hlinkClick r:id="rId17"/>
              </a:rPr>
              <a:t>https://www.nhs.uk/live-well/exercise/why-sitting-too-much-is-bad-for-us/</a:t>
            </a:r>
            <a:endParaRPr lang="en-GB" sz="3200">
              <a:latin typeface="Calibri"/>
              <a:cs typeface="Calibri"/>
            </a:endParaRPr>
          </a:p>
          <a:p>
            <a:pPr marL="457200" indent="-457200">
              <a:buFont typeface="Arial"/>
              <a:buChar char="•"/>
            </a:pPr>
            <a:r>
              <a:rPr lang="en-GB" sz="3200" dirty="0">
                <a:latin typeface="Calibri"/>
                <a:cs typeface="Arial"/>
              </a:rPr>
              <a:t>NHS: </a:t>
            </a:r>
            <a:r>
              <a:rPr lang="en-GB" sz="3200" dirty="0">
                <a:latin typeface="Calibri"/>
                <a:cs typeface="Calibri"/>
                <a:hlinkClick r:id="rId18"/>
              </a:rPr>
              <a:t>https://www.nhs.uk/live-well/exercise/exercise-health-benefits/</a:t>
            </a:r>
            <a:endParaRPr lang="en-GB" sz="3200"/>
          </a:p>
          <a:p>
            <a:pPr marL="457200" indent="-457200">
              <a:buFont typeface="Arial"/>
              <a:buChar char="•"/>
            </a:pPr>
            <a:r>
              <a:rPr lang="en-GB" sz="3200" dirty="0">
                <a:latin typeface="Calibri"/>
                <a:cs typeface="Calibri"/>
                <a:hlinkClick r:id="rId19"/>
              </a:rPr>
              <a:t>https://movingmedicine.ac.uk/consultation-guides/patient-info-finder/</a:t>
            </a:r>
            <a:endParaRPr lang="en-GB" sz="3200" dirty="0">
              <a:cs typeface="Calibri"/>
              <a:hlinkClick r:id="rId19"/>
            </a:endParaRPr>
          </a:p>
          <a:p>
            <a:pPr marL="457200" indent="-457200">
              <a:buFont typeface="Arial"/>
              <a:buChar char="•"/>
            </a:pPr>
            <a:endParaRPr lang="en-GB" sz="3200" dirty="0">
              <a:cs typeface="Calibri"/>
            </a:endParaRPr>
          </a:p>
          <a:p>
            <a:endParaRPr lang="en-GB" sz="3200" dirty="0">
              <a:cs typeface="Calibri"/>
            </a:endParaRPr>
          </a:p>
          <a:p>
            <a:pPr marL="457200" indent="-457200">
              <a:buFont typeface="Arial"/>
              <a:buChar char="•"/>
            </a:pPr>
            <a:endParaRPr lang="en-GB" sz="3200" dirty="0"/>
          </a:p>
        </p:txBody>
      </p:sp>
      <p:grpSp>
        <p:nvGrpSpPr>
          <p:cNvPr id="33" name="Group 2">
            <a:extLst>
              <a:ext uri="{FF2B5EF4-FFF2-40B4-BE49-F238E27FC236}">
                <a16:creationId xmlns:a16="http://schemas.microsoft.com/office/drawing/2014/main" id="{BB44CEF6-DBE4-43F6-82AB-C47623BF2609}"/>
              </a:ext>
            </a:extLst>
          </p:cNvPr>
          <p:cNvGrpSpPr/>
          <p:nvPr/>
        </p:nvGrpSpPr>
        <p:grpSpPr>
          <a:xfrm>
            <a:off x="-1" y="413335"/>
            <a:ext cx="18288001" cy="1772274"/>
            <a:chOff x="300174" y="-466167"/>
            <a:chExt cx="3426704" cy="521320"/>
          </a:xfrm>
          <a:solidFill>
            <a:srgbClr val="F99FD9"/>
          </a:solidFill>
        </p:grpSpPr>
        <p:sp>
          <p:nvSpPr>
            <p:cNvPr id="34" name="Freeform 3">
              <a:extLst>
                <a:ext uri="{FF2B5EF4-FFF2-40B4-BE49-F238E27FC236}">
                  <a16:creationId xmlns:a16="http://schemas.microsoft.com/office/drawing/2014/main" id="{75D1CA3C-2006-403D-B4C2-7A473FC06E47}"/>
                </a:ext>
              </a:extLst>
            </p:cNvPr>
            <p:cNvSpPr/>
            <p:nvPr/>
          </p:nvSpPr>
          <p:spPr>
            <a:xfrm>
              <a:off x="300174" y="-466167"/>
              <a:ext cx="3426704" cy="521320"/>
            </a:xfrm>
            <a:custGeom>
              <a:avLst/>
              <a:gdLst/>
              <a:ahLst/>
              <a:cxnLst/>
              <a:rect l="l" t="t" r="r" b="b"/>
              <a:pathLst>
                <a:path w="4474246" h="625967">
                  <a:moveTo>
                    <a:pt x="0" y="0"/>
                  </a:moveTo>
                  <a:lnTo>
                    <a:pt x="4474246" y="0"/>
                  </a:lnTo>
                  <a:lnTo>
                    <a:pt x="4474246" y="625967"/>
                  </a:lnTo>
                  <a:lnTo>
                    <a:pt x="0" y="625967"/>
                  </a:lnTo>
                  <a:close/>
                </a:path>
              </a:pathLst>
            </a:custGeom>
            <a:grpFill/>
          </p:spPr>
          <p:txBody>
            <a:bodyPr lIns="91440" tIns="45720" rIns="91440" bIns="45720" anchor="t"/>
            <a:lstStyle/>
            <a:p>
              <a:pPr>
                <a:defRPr/>
              </a:pPr>
              <a:r>
                <a:rPr lang="en-GB" sz="10000" dirty="0">
                  <a:latin typeface="Cabin Sketch"/>
                  <a:cs typeface="Arial"/>
                </a:rPr>
                <a:t>Resources &amp; references </a:t>
              </a:r>
              <a:r>
                <a:rPr lang="en-GB" sz="9600" dirty="0">
                  <a:latin typeface="Cabin Sketch"/>
                  <a:cs typeface="Arial"/>
                </a:rPr>
                <a:t> </a:t>
              </a:r>
              <a:endParaRPr lang="en-US" dirty="0"/>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D302B0B1-176D-4457-B43B-93F70FCC5058}"/>
              </a:ext>
            </a:extLst>
          </p:cNvPr>
          <p:cNvGrpSpPr/>
          <p:nvPr/>
        </p:nvGrpSpPr>
        <p:grpSpPr>
          <a:xfrm>
            <a:off x="0" y="702893"/>
            <a:ext cx="18287999" cy="1676398"/>
            <a:chOff x="-5098" y="-574237"/>
            <a:chExt cx="3598039" cy="493118"/>
          </a:xfrm>
          <a:solidFill>
            <a:srgbClr val="F99FD9"/>
          </a:solidFill>
        </p:grpSpPr>
        <p:sp>
          <p:nvSpPr>
            <p:cNvPr id="3" name="Freeform 3">
              <a:extLst>
                <a:ext uri="{FF2B5EF4-FFF2-40B4-BE49-F238E27FC236}">
                  <a16:creationId xmlns:a16="http://schemas.microsoft.com/office/drawing/2014/main" id="{9A8B0716-8BF9-4CDA-8940-E82553001C1A}"/>
                </a:ext>
              </a:extLst>
            </p:cNvPr>
            <p:cNvSpPr/>
            <p:nvPr/>
          </p:nvSpPr>
          <p:spPr>
            <a:xfrm>
              <a:off x="-5098" y="-574237"/>
              <a:ext cx="3598039" cy="493118"/>
            </a:xfrm>
            <a:custGeom>
              <a:avLst/>
              <a:gdLst/>
              <a:ahLst/>
              <a:cxnLst/>
              <a:rect l="l" t="t" r="r" b="b"/>
              <a:pathLst>
                <a:path w="4474246" h="625967">
                  <a:moveTo>
                    <a:pt x="0" y="0"/>
                  </a:moveTo>
                  <a:lnTo>
                    <a:pt x="4474246" y="0"/>
                  </a:lnTo>
                  <a:lnTo>
                    <a:pt x="4474246" y="625967"/>
                  </a:lnTo>
                  <a:lnTo>
                    <a:pt x="0" y="625967"/>
                  </a:lnTo>
                  <a:close/>
                </a:path>
              </a:pathLst>
            </a:custGeom>
            <a:grpFill/>
          </p:spPr>
        </p:sp>
      </p:grpSp>
      <p:grpSp>
        <p:nvGrpSpPr>
          <p:cNvPr id="7171" name="Group 4">
            <a:extLst>
              <a:ext uri="{FF2B5EF4-FFF2-40B4-BE49-F238E27FC236}">
                <a16:creationId xmlns:a16="http://schemas.microsoft.com/office/drawing/2014/main" id="{657AD7E1-0A1D-4E4D-831A-18195034F4DB}"/>
              </a:ext>
            </a:extLst>
          </p:cNvPr>
          <p:cNvGrpSpPr>
            <a:grpSpLocks/>
          </p:cNvGrpSpPr>
          <p:nvPr/>
        </p:nvGrpSpPr>
        <p:grpSpPr bwMode="auto">
          <a:xfrm>
            <a:off x="190095" y="419102"/>
            <a:ext cx="17870488" cy="2829718"/>
            <a:chOff x="-198583" y="-2642348"/>
            <a:chExt cx="23828365" cy="3221942"/>
          </a:xfrm>
        </p:grpSpPr>
        <p:sp>
          <p:nvSpPr>
            <p:cNvPr id="5" name="TextBox 5">
              <a:extLst>
                <a:ext uri="{FF2B5EF4-FFF2-40B4-BE49-F238E27FC236}">
                  <a16:creationId xmlns:a16="http://schemas.microsoft.com/office/drawing/2014/main" id="{DB6F0ED9-5EE4-4C29-8F6F-83CE68C2302B}"/>
                </a:ext>
              </a:extLst>
            </p:cNvPr>
            <p:cNvSpPr txBox="1"/>
            <p:nvPr/>
          </p:nvSpPr>
          <p:spPr>
            <a:xfrm>
              <a:off x="-198583" y="-2642348"/>
              <a:ext cx="23828365" cy="2058818"/>
            </a:xfrm>
            <a:prstGeom prst="rect">
              <a:avLst/>
            </a:prstGeom>
          </p:spPr>
          <p:txBody>
            <a:bodyPr lIns="0" tIns="0" rIns="0" bIns="0">
              <a:spAutoFit/>
            </a:bodyPr>
            <a:lstStyle/>
            <a:p>
              <a:pPr eaLnBrk="1" fontAlgn="auto" hangingPunct="1">
                <a:lnSpc>
                  <a:spcPts val="14140"/>
                </a:lnSpc>
                <a:spcBef>
                  <a:spcPts val="0"/>
                </a:spcBef>
                <a:spcAft>
                  <a:spcPts val="0"/>
                </a:spcAft>
                <a:defRPr/>
              </a:pPr>
              <a:r>
                <a:rPr lang="en-US" sz="10000" spc="-492" dirty="0">
                  <a:solidFill>
                    <a:srgbClr val="383838"/>
                  </a:solidFill>
                  <a:latin typeface="Cabin Sketch"/>
                  <a:cs typeface="+mn-cs"/>
                </a:rPr>
                <a:t>	What is a healthy lifestyle?</a:t>
              </a:r>
            </a:p>
          </p:txBody>
        </p:sp>
        <p:sp>
          <p:nvSpPr>
            <p:cNvPr id="7184" name="TextBox 7">
              <a:extLst>
                <a:ext uri="{FF2B5EF4-FFF2-40B4-BE49-F238E27FC236}">
                  <a16:creationId xmlns:a16="http://schemas.microsoft.com/office/drawing/2014/main" id="{97FE0421-93EF-4897-91EB-7DAE8C4054BF}"/>
                </a:ext>
              </a:extLst>
            </p:cNvPr>
            <p:cNvSpPr txBox="1">
              <a:spLocks noChangeArrowheads="1"/>
            </p:cNvSpPr>
            <p:nvPr/>
          </p:nvSpPr>
          <p:spPr bwMode="auto">
            <a:xfrm>
              <a:off x="6" y="-66675"/>
              <a:ext cx="21213380" cy="646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ts val="4113"/>
                </a:lnSpc>
                <a:spcBef>
                  <a:spcPct val="0"/>
                </a:spcBef>
                <a:buFontTx/>
                <a:buNone/>
              </a:pPr>
              <a:endParaRPr lang="en-US" altLang="en-US" sz="1800"/>
            </a:p>
          </p:txBody>
        </p:sp>
      </p:grpSp>
      <p:pic>
        <p:nvPicPr>
          <p:cNvPr id="7172" name="Picture 9">
            <a:extLst>
              <a:ext uri="{FF2B5EF4-FFF2-40B4-BE49-F238E27FC236}">
                <a16:creationId xmlns:a16="http://schemas.microsoft.com/office/drawing/2014/main" id="{E00C349E-F7F3-4E0D-96EA-B94688D188DC}"/>
              </a:ext>
            </a:extLst>
          </p:cNvPr>
          <p:cNvPicPr>
            <a:picLocks noChangeAspect="1"/>
          </p:cNvPicPr>
          <p:nvPr/>
        </p:nvPicPr>
        <p:blipFill>
          <a:blip r:embed="rId3">
            <a:extLst>
              <a:ext uri="{28A0092B-C50C-407E-A947-70E740481C1C}">
                <a14:useLocalDpi xmlns:a14="http://schemas.microsoft.com/office/drawing/2010/main" val="0"/>
              </a:ext>
            </a:extLst>
          </a:blip>
          <a:srcRect b="50000"/>
          <a:stretch>
            <a:fillRect/>
          </a:stretch>
        </p:blipFill>
        <p:spPr bwMode="auto">
          <a:xfrm>
            <a:off x="0" y="9883775"/>
            <a:ext cx="2909888"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11">
            <a:extLst>
              <a:ext uri="{FF2B5EF4-FFF2-40B4-BE49-F238E27FC236}">
                <a16:creationId xmlns:a16="http://schemas.microsoft.com/office/drawing/2014/main" id="{03F15F15-4EDC-4E73-9EE9-44FB14BBF533}"/>
              </a:ext>
            </a:extLst>
          </p:cNvPr>
          <p:cNvPicPr>
            <a:picLocks noChangeAspect="1"/>
          </p:cNvPicPr>
          <p:nvPr/>
        </p:nvPicPr>
        <p:blipFill>
          <a:blip r:embed="rId4">
            <a:extLst>
              <a:ext uri="{28A0092B-C50C-407E-A947-70E740481C1C}">
                <a14:useLocalDpi xmlns:a14="http://schemas.microsoft.com/office/drawing/2010/main" val="0"/>
              </a:ext>
            </a:extLst>
          </a:blip>
          <a:srcRect b="38268"/>
          <a:stretch>
            <a:fillRect/>
          </a:stretch>
        </p:blipFill>
        <p:spPr bwMode="auto">
          <a:xfrm>
            <a:off x="2881313" y="9883775"/>
            <a:ext cx="235585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12">
            <a:extLst>
              <a:ext uri="{FF2B5EF4-FFF2-40B4-BE49-F238E27FC236}">
                <a16:creationId xmlns:a16="http://schemas.microsoft.com/office/drawing/2014/main" id="{AC81BB34-3739-446B-AD07-7F87C26D5EB4}"/>
              </a:ext>
            </a:extLst>
          </p:cNvPr>
          <p:cNvPicPr>
            <a:picLocks noChangeAspect="1"/>
          </p:cNvPicPr>
          <p:nvPr/>
        </p:nvPicPr>
        <p:blipFill>
          <a:blip r:embed="rId5">
            <a:extLst>
              <a:ext uri="{28A0092B-C50C-407E-A947-70E740481C1C}">
                <a14:useLocalDpi xmlns:a14="http://schemas.microsoft.com/office/drawing/2010/main" val="0"/>
              </a:ext>
            </a:extLst>
          </a:blip>
          <a:srcRect b="45514"/>
          <a:stretch>
            <a:fillRect/>
          </a:stretch>
        </p:blipFill>
        <p:spPr bwMode="auto">
          <a:xfrm>
            <a:off x="5233988" y="9867900"/>
            <a:ext cx="27654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13">
            <a:extLst>
              <a:ext uri="{FF2B5EF4-FFF2-40B4-BE49-F238E27FC236}">
                <a16:creationId xmlns:a16="http://schemas.microsoft.com/office/drawing/2014/main" id="{0B3E1568-E3AB-4E7F-82C4-3201472FD306}"/>
              </a:ext>
            </a:extLst>
          </p:cNvPr>
          <p:cNvPicPr>
            <a:picLocks noChangeAspect="1"/>
          </p:cNvPicPr>
          <p:nvPr/>
        </p:nvPicPr>
        <p:blipFill>
          <a:blip r:embed="rId6">
            <a:extLst>
              <a:ext uri="{28A0092B-C50C-407E-A947-70E740481C1C}">
                <a14:useLocalDpi xmlns:a14="http://schemas.microsoft.com/office/drawing/2010/main" val="0"/>
              </a:ext>
            </a:extLst>
          </a:blip>
          <a:srcRect b="45792"/>
          <a:stretch>
            <a:fillRect/>
          </a:stretch>
        </p:blipFill>
        <p:spPr bwMode="auto">
          <a:xfrm>
            <a:off x="7970838" y="9872663"/>
            <a:ext cx="27559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14">
            <a:extLst>
              <a:ext uri="{FF2B5EF4-FFF2-40B4-BE49-F238E27FC236}">
                <a16:creationId xmlns:a16="http://schemas.microsoft.com/office/drawing/2014/main" id="{C2C683D9-1D7D-4D4A-A66D-6EDC89FD1C67}"/>
              </a:ext>
            </a:extLst>
          </p:cNvPr>
          <p:cNvPicPr>
            <a:picLocks noChangeAspect="1"/>
          </p:cNvPicPr>
          <p:nvPr/>
        </p:nvPicPr>
        <p:blipFill>
          <a:blip r:embed="rId7">
            <a:extLst>
              <a:ext uri="{28A0092B-C50C-407E-A947-70E740481C1C}">
                <a14:useLocalDpi xmlns:a14="http://schemas.microsoft.com/office/drawing/2010/main" val="0"/>
              </a:ext>
            </a:extLst>
          </a:blip>
          <a:srcRect b="41377"/>
          <a:stretch>
            <a:fillRect/>
          </a:stretch>
        </p:blipFill>
        <p:spPr bwMode="auto">
          <a:xfrm>
            <a:off x="10683875" y="9829800"/>
            <a:ext cx="2808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5">
            <a:extLst>
              <a:ext uri="{FF2B5EF4-FFF2-40B4-BE49-F238E27FC236}">
                <a16:creationId xmlns:a16="http://schemas.microsoft.com/office/drawing/2014/main" id="{8195F669-F2D2-43A7-9EBB-A67EB0BBF964}"/>
              </a:ext>
            </a:extLst>
          </p:cNvPr>
          <p:cNvPicPr>
            <a:picLocks noChangeAspect="1"/>
          </p:cNvPicPr>
          <p:nvPr/>
        </p:nvPicPr>
        <p:blipFill>
          <a:blip r:embed="rId8">
            <a:extLst>
              <a:ext uri="{28A0092B-C50C-407E-A947-70E740481C1C}">
                <a14:useLocalDpi xmlns:a14="http://schemas.microsoft.com/office/drawing/2010/main" val="0"/>
              </a:ext>
            </a:extLst>
          </a:blip>
          <a:srcRect b="46486"/>
          <a:stretch>
            <a:fillRect/>
          </a:stretch>
        </p:blipFill>
        <p:spPr bwMode="auto">
          <a:xfrm>
            <a:off x="13430250" y="9859963"/>
            <a:ext cx="2876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6">
            <a:extLst>
              <a:ext uri="{FF2B5EF4-FFF2-40B4-BE49-F238E27FC236}">
                <a16:creationId xmlns:a16="http://schemas.microsoft.com/office/drawing/2014/main" id="{F46CDB3D-ED21-487D-9386-E292532F4414}"/>
              </a:ext>
            </a:extLst>
          </p:cNvPr>
          <p:cNvPicPr>
            <a:picLocks noChangeAspect="1"/>
          </p:cNvPicPr>
          <p:nvPr/>
        </p:nvPicPr>
        <p:blipFill>
          <a:blip r:embed="rId9">
            <a:extLst>
              <a:ext uri="{28A0092B-C50C-407E-A947-70E740481C1C}">
                <a14:useLocalDpi xmlns:a14="http://schemas.microsoft.com/office/drawing/2010/main" val="0"/>
              </a:ext>
            </a:extLst>
          </a:blip>
          <a:srcRect r="15262" b="35733"/>
          <a:stretch>
            <a:fillRect/>
          </a:stretch>
        </p:blipFill>
        <p:spPr bwMode="auto">
          <a:xfrm>
            <a:off x="16259175" y="9859963"/>
            <a:ext cx="20288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9BC441AB-1AD6-48DE-A2FC-EBB1C4CD76CE}"/>
              </a:ext>
            </a:extLst>
          </p:cNvPr>
          <p:cNvSpPr txBox="1"/>
          <p:nvPr/>
        </p:nvSpPr>
        <p:spPr>
          <a:xfrm>
            <a:off x="2899140" y="2478632"/>
            <a:ext cx="14397893" cy="7417415"/>
          </a:xfrm>
          <a:prstGeom prst="rect">
            <a:avLst/>
          </a:prstGeom>
          <a:noFill/>
        </p:spPr>
        <p:txBody>
          <a:bodyPr wrap="square" lIns="91440" tIns="45720" rIns="91440" bIns="45720" anchor="t">
            <a:spAutoFit/>
          </a:bodyPr>
          <a:lstStyle/>
          <a:p>
            <a:pPr marL="457200" indent="-457200">
              <a:buFont typeface="Arial"/>
              <a:buChar char="•"/>
              <a:defRPr/>
            </a:pPr>
            <a:r>
              <a:rPr lang="en-GB" sz="2800" dirty="0">
                <a:latin typeface="Calibri"/>
                <a:cs typeface="Arial"/>
              </a:rPr>
              <a:t>The most important behaviours associated with children’s and adolescents’ health status are</a:t>
            </a:r>
            <a:endParaRPr lang="en-US" dirty="0"/>
          </a:p>
          <a:p>
            <a:pPr marL="914400" lvl="1" indent="-457200">
              <a:buFont typeface="Arial"/>
              <a:buChar char="•"/>
              <a:defRPr/>
            </a:pPr>
            <a:r>
              <a:rPr lang="en-GB" sz="2800" dirty="0">
                <a:latin typeface="Calibri"/>
                <a:cs typeface="Arial"/>
              </a:rPr>
              <a:t>Daily physical activity</a:t>
            </a:r>
          </a:p>
          <a:p>
            <a:pPr marL="914400" lvl="1" indent="-457200">
              <a:buFont typeface="Arial"/>
              <a:buChar char="•"/>
              <a:defRPr/>
            </a:pPr>
            <a:r>
              <a:rPr lang="en-GB" sz="2800" dirty="0">
                <a:latin typeface="Calibri"/>
                <a:cs typeface="Arial"/>
              </a:rPr>
              <a:t>Spending less than two hours in screen-based sedentary time</a:t>
            </a:r>
            <a:endParaRPr lang="en-GB" sz="2800" dirty="0"/>
          </a:p>
          <a:p>
            <a:pPr marL="914400" lvl="1" indent="-457200">
              <a:buFont typeface="Arial"/>
              <a:buChar char="•"/>
              <a:defRPr/>
            </a:pPr>
            <a:r>
              <a:rPr lang="en-GB" sz="2800" dirty="0">
                <a:latin typeface="Calibri"/>
                <a:cs typeface="Arial"/>
              </a:rPr>
              <a:t>Having a healthy diet</a:t>
            </a:r>
            <a:endParaRPr lang="en-GB" dirty="0"/>
          </a:p>
          <a:p>
            <a:pPr marL="914400" lvl="1" indent="-457200">
              <a:buFont typeface="Arial"/>
              <a:buChar char="•"/>
              <a:defRPr/>
            </a:pPr>
            <a:r>
              <a:rPr lang="en-GB" sz="2800" dirty="0">
                <a:latin typeface="Calibri"/>
                <a:cs typeface="Arial"/>
              </a:rPr>
              <a:t>Abstaining from alcohol and tobacco consumption</a:t>
            </a:r>
            <a:endParaRPr lang="en-GB"/>
          </a:p>
          <a:p>
            <a:pPr lvl="1" algn="r">
              <a:defRPr/>
            </a:pPr>
            <a:r>
              <a:rPr lang="en-GB" sz="2800" dirty="0">
                <a:latin typeface="+mn-lt"/>
                <a:cs typeface="Calibri"/>
              </a:rPr>
              <a:t>https://www.ncbi.nlm.nih.gov/pmc/articles/PMC6765801/</a:t>
            </a:r>
            <a:endParaRPr lang="en-GB" sz="2800" dirty="0">
              <a:latin typeface="+mn-lt"/>
              <a:cs typeface="Arial"/>
            </a:endParaRPr>
          </a:p>
          <a:p>
            <a:pPr marL="457200" indent="-457200">
              <a:buFont typeface="Arial"/>
              <a:buChar char="•"/>
              <a:defRPr/>
            </a:pPr>
            <a:endParaRPr lang="en-GB" sz="2800" dirty="0">
              <a:latin typeface="+mn-lt"/>
              <a:cs typeface="Calibri"/>
            </a:endParaRPr>
          </a:p>
          <a:p>
            <a:pPr marL="457200" indent="-457200">
              <a:buFont typeface="Arial"/>
              <a:buChar char="•"/>
              <a:defRPr/>
            </a:pPr>
            <a:r>
              <a:rPr lang="en-GB" sz="2800" dirty="0">
                <a:latin typeface="+mn-lt"/>
                <a:cs typeface="Calibri"/>
              </a:rPr>
              <a:t>One of the theories of behaviour change (self-determination theory) encourages the following aspects to achieve behaviour change: </a:t>
            </a:r>
          </a:p>
          <a:p>
            <a:pPr marL="914400" lvl="1" indent="-457200">
              <a:buFont typeface="Arial"/>
              <a:buChar char="•"/>
              <a:defRPr/>
            </a:pPr>
            <a:r>
              <a:rPr lang="en-GB" sz="2800" dirty="0">
                <a:latin typeface="Calibri"/>
                <a:cs typeface="Calibri"/>
              </a:rPr>
              <a:t>Competence: feel skilled/able to follow a task and being recognised when they achieve</a:t>
            </a:r>
            <a:endParaRPr lang="en-GB" sz="2800" dirty="0">
              <a:cs typeface="Calibri"/>
            </a:endParaRPr>
          </a:p>
          <a:p>
            <a:pPr marL="914400" lvl="1" indent="-457200">
              <a:buFont typeface="Arial"/>
              <a:buChar char="•"/>
              <a:defRPr/>
            </a:pPr>
            <a:r>
              <a:rPr lang="en-GB" sz="2800" dirty="0">
                <a:latin typeface="Calibri"/>
                <a:cs typeface="Calibri"/>
              </a:rPr>
              <a:t>Autonomy: feel that they have control of their lives (letting them decide how best to work around their goals according to their schedules and lifestyle)</a:t>
            </a:r>
          </a:p>
          <a:p>
            <a:pPr marL="914400" lvl="1" indent="-457200">
              <a:buFont typeface="Arial"/>
              <a:buChar char="•"/>
              <a:defRPr/>
            </a:pPr>
            <a:r>
              <a:rPr lang="en-GB" sz="2800" dirty="0">
                <a:latin typeface="Calibri"/>
                <a:cs typeface="Calibri"/>
              </a:rPr>
              <a:t>Relatedness (impacted by the relationship between HCP and patients)</a:t>
            </a:r>
          </a:p>
          <a:p>
            <a:pPr marL="457200" indent="-457200">
              <a:buFont typeface="Arial"/>
              <a:buChar char="•"/>
              <a:defRPr/>
            </a:pPr>
            <a:endParaRPr lang="en-GB" sz="2800" dirty="0">
              <a:latin typeface="Calibri"/>
              <a:cs typeface="Arial"/>
            </a:endParaRPr>
          </a:p>
          <a:p>
            <a:pPr marL="457200" indent="-457200">
              <a:buFont typeface="Arial"/>
              <a:buChar char="•"/>
              <a:defRPr/>
            </a:pPr>
            <a:r>
              <a:rPr lang="en-GB" sz="2800" dirty="0">
                <a:latin typeface="Calibri"/>
                <a:cs typeface="Arial"/>
              </a:rPr>
              <a:t>Significant individuals (e.g., teachers or parents) take on a primary role in supporting children’s and adolescents’ psychological needs, contributing to their motivation for various activities. This maybe their diabetes team as well </a:t>
            </a:r>
          </a:p>
        </p:txBody>
      </p:sp>
      <p:pic>
        <p:nvPicPr>
          <p:cNvPr id="19" name="Picture 10">
            <a:extLst>
              <a:ext uri="{FF2B5EF4-FFF2-40B4-BE49-F238E27FC236}">
                <a16:creationId xmlns:a16="http://schemas.microsoft.com/office/drawing/2014/main" id="{DF21F139-88E6-4457-A947-2A951FF8EF20}"/>
              </a:ext>
            </a:extLst>
          </p:cNvPr>
          <p:cNvPicPr>
            <a:picLocks noChangeAspect="1"/>
          </p:cNvPicPr>
          <p:nvPr/>
        </p:nvPicPr>
        <p:blipFill>
          <a:blip r:embed="rId10">
            <a:extLst>
              <a:ext uri="{28A0092B-C50C-407E-A947-70E740481C1C}">
                <a14:useLocalDpi xmlns:a14="http://schemas.microsoft.com/office/drawing/2010/main" val="0"/>
              </a:ext>
            </a:extLst>
          </a:blip>
          <a:srcRect l="50000" t="36925" b="1363"/>
          <a:stretch>
            <a:fillRect/>
          </a:stretch>
        </p:blipFill>
        <p:spPr bwMode="auto">
          <a:xfrm>
            <a:off x="0" y="0"/>
            <a:ext cx="14541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8">
            <a:extLst>
              <a:ext uri="{FF2B5EF4-FFF2-40B4-BE49-F238E27FC236}">
                <a16:creationId xmlns:a16="http://schemas.microsoft.com/office/drawing/2014/main" id="{7EF51965-8796-4CFA-9FF6-A77CC9BC1262}"/>
              </a:ext>
            </a:extLst>
          </p:cNvPr>
          <p:cNvPicPr>
            <a:picLocks noChangeAspect="1"/>
          </p:cNvPicPr>
          <p:nvPr/>
        </p:nvPicPr>
        <p:blipFill>
          <a:blip r:embed="rId4">
            <a:extLst>
              <a:ext uri="{28A0092B-C50C-407E-A947-70E740481C1C}">
                <a14:useLocalDpi xmlns:a14="http://schemas.microsoft.com/office/drawing/2010/main" val="0"/>
              </a:ext>
            </a:extLst>
          </a:blip>
          <a:srcRect t="35880"/>
          <a:stretch>
            <a:fillRect/>
          </a:stretch>
        </p:blipFill>
        <p:spPr bwMode="auto">
          <a:xfrm>
            <a:off x="1454150" y="0"/>
            <a:ext cx="28003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9">
            <a:extLst>
              <a:ext uri="{FF2B5EF4-FFF2-40B4-BE49-F238E27FC236}">
                <a16:creationId xmlns:a16="http://schemas.microsoft.com/office/drawing/2014/main" id="{9B716409-DA53-4388-BAA6-6828D85EF172}"/>
              </a:ext>
            </a:extLst>
          </p:cNvPr>
          <p:cNvPicPr>
            <a:picLocks noChangeAspect="1"/>
          </p:cNvPicPr>
          <p:nvPr/>
        </p:nvPicPr>
        <p:blipFill>
          <a:blip r:embed="rId5">
            <a:extLst>
              <a:ext uri="{28A0092B-C50C-407E-A947-70E740481C1C}">
                <a14:useLocalDpi xmlns:a14="http://schemas.microsoft.com/office/drawing/2010/main" val="0"/>
              </a:ext>
            </a:extLst>
          </a:blip>
          <a:srcRect t="33670"/>
          <a:stretch>
            <a:fillRect/>
          </a:stretch>
        </p:blipFill>
        <p:spPr bwMode="auto">
          <a:xfrm>
            <a:off x="4254500" y="0"/>
            <a:ext cx="27670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0">
            <a:extLst>
              <a:ext uri="{FF2B5EF4-FFF2-40B4-BE49-F238E27FC236}">
                <a16:creationId xmlns:a16="http://schemas.microsoft.com/office/drawing/2014/main" id="{78BB2D4A-1EE1-412F-976A-5B4C8C712AF1}"/>
              </a:ext>
            </a:extLst>
          </p:cNvPr>
          <p:cNvPicPr>
            <a:picLocks noChangeAspect="1"/>
          </p:cNvPicPr>
          <p:nvPr/>
        </p:nvPicPr>
        <p:blipFill>
          <a:blip r:embed="rId6">
            <a:extLst>
              <a:ext uri="{28A0092B-C50C-407E-A947-70E740481C1C}">
                <a14:useLocalDpi xmlns:a14="http://schemas.microsoft.com/office/drawing/2010/main" val="0"/>
              </a:ext>
            </a:extLst>
          </a:blip>
          <a:srcRect t="33380"/>
          <a:stretch>
            <a:fillRect/>
          </a:stretch>
        </p:blipFill>
        <p:spPr bwMode="auto">
          <a:xfrm>
            <a:off x="7021513" y="0"/>
            <a:ext cx="2754312"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1">
            <a:extLst>
              <a:ext uri="{FF2B5EF4-FFF2-40B4-BE49-F238E27FC236}">
                <a16:creationId xmlns:a16="http://schemas.microsoft.com/office/drawing/2014/main" id="{9EFB4D0C-D9A2-44B4-8640-098B69D07DE6}"/>
              </a:ext>
            </a:extLst>
          </p:cNvPr>
          <p:cNvPicPr>
            <a:picLocks noChangeAspect="1"/>
          </p:cNvPicPr>
          <p:nvPr/>
        </p:nvPicPr>
        <p:blipFill>
          <a:blip r:embed="rId7">
            <a:extLst>
              <a:ext uri="{28A0092B-C50C-407E-A947-70E740481C1C}">
                <a14:useLocalDpi xmlns:a14="http://schemas.microsoft.com/office/drawing/2010/main" val="0"/>
              </a:ext>
            </a:extLst>
          </a:blip>
          <a:srcRect t="33914"/>
          <a:stretch>
            <a:fillRect/>
          </a:stretch>
        </p:blipFill>
        <p:spPr bwMode="auto">
          <a:xfrm>
            <a:off x="9775825" y="0"/>
            <a:ext cx="280828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2">
            <a:extLst>
              <a:ext uri="{FF2B5EF4-FFF2-40B4-BE49-F238E27FC236}">
                <a16:creationId xmlns:a16="http://schemas.microsoft.com/office/drawing/2014/main" id="{87CA5F89-9A49-4B2A-A4B7-6FC651691721}"/>
              </a:ext>
            </a:extLst>
          </p:cNvPr>
          <p:cNvPicPr>
            <a:picLocks noChangeAspect="1"/>
          </p:cNvPicPr>
          <p:nvPr/>
        </p:nvPicPr>
        <p:blipFill>
          <a:blip r:embed="rId8">
            <a:extLst>
              <a:ext uri="{28A0092B-C50C-407E-A947-70E740481C1C}">
                <a14:useLocalDpi xmlns:a14="http://schemas.microsoft.com/office/drawing/2010/main" val="0"/>
              </a:ext>
            </a:extLst>
          </a:blip>
          <a:srcRect t="31969"/>
          <a:stretch>
            <a:fillRect/>
          </a:stretch>
        </p:blipFill>
        <p:spPr bwMode="auto">
          <a:xfrm>
            <a:off x="12584113" y="0"/>
            <a:ext cx="287655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3">
            <a:extLst>
              <a:ext uri="{FF2B5EF4-FFF2-40B4-BE49-F238E27FC236}">
                <a16:creationId xmlns:a16="http://schemas.microsoft.com/office/drawing/2014/main" id="{234186AB-4CF7-4438-B721-D61246976025}"/>
              </a:ext>
            </a:extLst>
          </p:cNvPr>
          <p:cNvPicPr>
            <a:picLocks noChangeAspect="1"/>
          </p:cNvPicPr>
          <p:nvPr/>
        </p:nvPicPr>
        <p:blipFill>
          <a:blip r:embed="rId9">
            <a:extLst>
              <a:ext uri="{28A0092B-C50C-407E-A947-70E740481C1C}">
                <a14:useLocalDpi xmlns:a14="http://schemas.microsoft.com/office/drawing/2010/main" val="0"/>
              </a:ext>
            </a:extLst>
          </a:blip>
          <a:srcRect t="28848"/>
          <a:stretch>
            <a:fillRect/>
          </a:stretch>
        </p:blipFill>
        <p:spPr bwMode="auto">
          <a:xfrm>
            <a:off x="15460663" y="0"/>
            <a:ext cx="2827337"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
            <a:extLst>
              <a:ext uri="{FF2B5EF4-FFF2-40B4-BE49-F238E27FC236}">
                <a16:creationId xmlns:a16="http://schemas.microsoft.com/office/drawing/2014/main" id="{4BFBC4C8-123D-D758-31AA-E56A5D523DA8}"/>
              </a:ext>
            </a:extLst>
          </p:cNvPr>
          <p:cNvPicPr>
            <a:picLocks noChangeAspect="1"/>
          </p:cNvPicPr>
          <p:nvPr/>
        </p:nvPicPr>
        <p:blipFill>
          <a:blip r:embed="rId11">
            <a:alphaModFix amt="65000"/>
          </a:blip>
          <a:srcRect/>
          <a:stretch>
            <a:fillRect/>
          </a:stretch>
        </p:blipFill>
        <p:spPr>
          <a:xfrm>
            <a:off x="377086" y="5116032"/>
            <a:ext cx="2401683" cy="2158513"/>
          </a:xfrm>
          <a:prstGeom prst="rect">
            <a:avLst/>
          </a:prstGeom>
        </p:spPr>
      </p:pic>
      <p:pic>
        <p:nvPicPr>
          <p:cNvPr id="28" name="Picture 7">
            <a:extLst>
              <a:ext uri="{FF2B5EF4-FFF2-40B4-BE49-F238E27FC236}">
                <a16:creationId xmlns:a16="http://schemas.microsoft.com/office/drawing/2014/main" id="{71FB224A-10D7-3432-08F8-BF6BEEA2FB5E}"/>
              </a:ext>
            </a:extLst>
          </p:cNvPr>
          <p:cNvPicPr>
            <a:picLocks noChangeAspect="1"/>
          </p:cNvPicPr>
          <p:nvPr/>
        </p:nvPicPr>
        <p:blipFill>
          <a:blip r:embed="rId12"/>
          <a:srcRect/>
          <a:stretch>
            <a:fillRect/>
          </a:stretch>
        </p:blipFill>
        <p:spPr>
          <a:xfrm>
            <a:off x="1175183" y="5776190"/>
            <a:ext cx="960047" cy="95164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D302B0B1-176D-4457-B43B-93F70FCC5058}"/>
              </a:ext>
            </a:extLst>
          </p:cNvPr>
          <p:cNvGrpSpPr/>
          <p:nvPr/>
        </p:nvGrpSpPr>
        <p:grpSpPr>
          <a:xfrm>
            <a:off x="0" y="702893"/>
            <a:ext cx="18287999" cy="1676398"/>
            <a:chOff x="-5098" y="-574237"/>
            <a:chExt cx="3598039" cy="493118"/>
          </a:xfrm>
          <a:solidFill>
            <a:srgbClr val="F99FD9"/>
          </a:solidFill>
        </p:grpSpPr>
        <p:sp>
          <p:nvSpPr>
            <p:cNvPr id="3" name="Freeform 3">
              <a:extLst>
                <a:ext uri="{FF2B5EF4-FFF2-40B4-BE49-F238E27FC236}">
                  <a16:creationId xmlns:a16="http://schemas.microsoft.com/office/drawing/2014/main" id="{9A8B0716-8BF9-4CDA-8940-E82553001C1A}"/>
                </a:ext>
              </a:extLst>
            </p:cNvPr>
            <p:cNvSpPr/>
            <p:nvPr/>
          </p:nvSpPr>
          <p:spPr>
            <a:xfrm>
              <a:off x="-5098" y="-574237"/>
              <a:ext cx="3598039" cy="493118"/>
            </a:xfrm>
            <a:custGeom>
              <a:avLst/>
              <a:gdLst/>
              <a:ahLst/>
              <a:cxnLst/>
              <a:rect l="l" t="t" r="r" b="b"/>
              <a:pathLst>
                <a:path w="4474246" h="625967">
                  <a:moveTo>
                    <a:pt x="0" y="0"/>
                  </a:moveTo>
                  <a:lnTo>
                    <a:pt x="4474246" y="0"/>
                  </a:lnTo>
                  <a:lnTo>
                    <a:pt x="4474246" y="625967"/>
                  </a:lnTo>
                  <a:lnTo>
                    <a:pt x="0" y="625967"/>
                  </a:lnTo>
                  <a:close/>
                </a:path>
              </a:pathLst>
            </a:custGeom>
            <a:grpFill/>
          </p:spPr>
        </p:sp>
      </p:grpSp>
      <p:grpSp>
        <p:nvGrpSpPr>
          <p:cNvPr id="7171" name="Group 4">
            <a:extLst>
              <a:ext uri="{FF2B5EF4-FFF2-40B4-BE49-F238E27FC236}">
                <a16:creationId xmlns:a16="http://schemas.microsoft.com/office/drawing/2014/main" id="{657AD7E1-0A1D-4E4D-831A-18195034F4DB}"/>
              </a:ext>
            </a:extLst>
          </p:cNvPr>
          <p:cNvGrpSpPr>
            <a:grpSpLocks/>
          </p:cNvGrpSpPr>
          <p:nvPr/>
        </p:nvGrpSpPr>
        <p:grpSpPr bwMode="auto">
          <a:xfrm>
            <a:off x="190095" y="419102"/>
            <a:ext cx="17870488" cy="2829718"/>
            <a:chOff x="-198583" y="-2642348"/>
            <a:chExt cx="23828365" cy="3221942"/>
          </a:xfrm>
        </p:grpSpPr>
        <p:sp>
          <p:nvSpPr>
            <p:cNvPr id="5" name="TextBox 5">
              <a:extLst>
                <a:ext uri="{FF2B5EF4-FFF2-40B4-BE49-F238E27FC236}">
                  <a16:creationId xmlns:a16="http://schemas.microsoft.com/office/drawing/2014/main" id="{DB6F0ED9-5EE4-4C29-8F6F-83CE68C2302B}"/>
                </a:ext>
              </a:extLst>
            </p:cNvPr>
            <p:cNvSpPr txBox="1"/>
            <p:nvPr/>
          </p:nvSpPr>
          <p:spPr>
            <a:xfrm>
              <a:off x="-198583" y="-2642348"/>
              <a:ext cx="23828365" cy="2058818"/>
            </a:xfrm>
            <a:prstGeom prst="rect">
              <a:avLst/>
            </a:prstGeom>
          </p:spPr>
          <p:txBody>
            <a:bodyPr lIns="0" tIns="0" rIns="0" bIns="0">
              <a:spAutoFit/>
            </a:bodyPr>
            <a:lstStyle/>
            <a:p>
              <a:pPr eaLnBrk="1" fontAlgn="auto" hangingPunct="1">
                <a:lnSpc>
                  <a:spcPts val="14140"/>
                </a:lnSpc>
                <a:spcBef>
                  <a:spcPts val="0"/>
                </a:spcBef>
                <a:spcAft>
                  <a:spcPts val="0"/>
                </a:spcAft>
                <a:defRPr/>
              </a:pPr>
              <a:r>
                <a:rPr lang="en-US" sz="10000" spc="-492" dirty="0">
                  <a:solidFill>
                    <a:srgbClr val="383838"/>
                  </a:solidFill>
                  <a:latin typeface="Cabin Sketch"/>
                  <a:cs typeface="+mn-cs"/>
                </a:rPr>
                <a:t>	What is a healthy lifestyle?</a:t>
              </a:r>
            </a:p>
          </p:txBody>
        </p:sp>
        <p:sp>
          <p:nvSpPr>
            <p:cNvPr id="7184" name="TextBox 7">
              <a:extLst>
                <a:ext uri="{FF2B5EF4-FFF2-40B4-BE49-F238E27FC236}">
                  <a16:creationId xmlns:a16="http://schemas.microsoft.com/office/drawing/2014/main" id="{97FE0421-93EF-4897-91EB-7DAE8C4054BF}"/>
                </a:ext>
              </a:extLst>
            </p:cNvPr>
            <p:cNvSpPr txBox="1">
              <a:spLocks noChangeArrowheads="1"/>
            </p:cNvSpPr>
            <p:nvPr/>
          </p:nvSpPr>
          <p:spPr bwMode="auto">
            <a:xfrm>
              <a:off x="6" y="-66675"/>
              <a:ext cx="21213380" cy="646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ts val="4113"/>
                </a:lnSpc>
                <a:spcBef>
                  <a:spcPct val="0"/>
                </a:spcBef>
                <a:buFontTx/>
                <a:buNone/>
              </a:pPr>
              <a:endParaRPr lang="en-US" altLang="en-US" sz="1800"/>
            </a:p>
          </p:txBody>
        </p:sp>
      </p:grpSp>
      <p:pic>
        <p:nvPicPr>
          <p:cNvPr id="7172" name="Picture 9">
            <a:extLst>
              <a:ext uri="{FF2B5EF4-FFF2-40B4-BE49-F238E27FC236}">
                <a16:creationId xmlns:a16="http://schemas.microsoft.com/office/drawing/2014/main" id="{E00C349E-F7F3-4E0D-96EA-B94688D188DC}"/>
              </a:ext>
            </a:extLst>
          </p:cNvPr>
          <p:cNvPicPr>
            <a:picLocks noChangeAspect="1"/>
          </p:cNvPicPr>
          <p:nvPr/>
        </p:nvPicPr>
        <p:blipFill>
          <a:blip r:embed="rId3">
            <a:extLst>
              <a:ext uri="{28A0092B-C50C-407E-A947-70E740481C1C}">
                <a14:useLocalDpi xmlns:a14="http://schemas.microsoft.com/office/drawing/2010/main" val="0"/>
              </a:ext>
            </a:extLst>
          </a:blip>
          <a:srcRect b="50000"/>
          <a:stretch>
            <a:fillRect/>
          </a:stretch>
        </p:blipFill>
        <p:spPr bwMode="auto">
          <a:xfrm>
            <a:off x="0" y="9883775"/>
            <a:ext cx="2909888"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11">
            <a:extLst>
              <a:ext uri="{FF2B5EF4-FFF2-40B4-BE49-F238E27FC236}">
                <a16:creationId xmlns:a16="http://schemas.microsoft.com/office/drawing/2014/main" id="{03F15F15-4EDC-4E73-9EE9-44FB14BBF533}"/>
              </a:ext>
            </a:extLst>
          </p:cNvPr>
          <p:cNvPicPr>
            <a:picLocks noChangeAspect="1"/>
          </p:cNvPicPr>
          <p:nvPr/>
        </p:nvPicPr>
        <p:blipFill>
          <a:blip r:embed="rId4">
            <a:extLst>
              <a:ext uri="{28A0092B-C50C-407E-A947-70E740481C1C}">
                <a14:useLocalDpi xmlns:a14="http://schemas.microsoft.com/office/drawing/2010/main" val="0"/>
              </a:ext>
            </a:extLst>
          </a:blip>
          <a:srcRect b="38268"/>
          <a:stretch>
            <a:fillRect/>
          </a:stretch>
        </p:blipFill>
        <p:spPr bwMode="auto">
          <a:xfrm>
            <a:off x="2881313" y="9883775"/>
            <a:ext cx="235585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12">
            <a:extLst>
              <a:ext uri="{FF2B5EF4-FFF2-40B4-BE49-F238E27FC236}">
                <a16:creationId xmlns:a16="http://schemas.microsoft.com/office/drawing/2014/main" id="{AC81BB34-3739-446B-AD07-7F87C26D5EB4}"/>
              </a:ext>
            </a:extLst>
          </p:cNvPr>
          <p:cNvPicPr>
            <a:picLocks noChangeAspect="1"/>
          </p:cNvPicPr>
          <p:nvPr/>
        </p:nvPicPr>
        <p:blipFill>
          <a:blip r:embed="rId5">
            <a:extLst>
              <a:ext uri="{28A0092B-C50C-407E-A947-70E740481C1C}">
                <a14:useLocalDpi xmlns:a14="http://schemas.microsoft.com/office/drawing/2010/main" val="0"/>
              </a:ext>
            </a:extLst>
          </a:blip>
          <a:srcRect b="45514"/>
          <a:stretch>
            <a:fillRect/>
          </a:stretch>
        </p:blipFill>
        <p:spPr bwMode="auto">
          <a:xfrm>
            <a:off x="5233988" y="9867900"/>
            <a:ext cx="27654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13">
            <a:extLst>
              <a:ext uri="{FF2B5EF4-FFF2-40B4-BE49-F238E27FC236}">
                <a16:creationId xmlns:a16="http://schemas.microsoft.com/office/drawing/2014/main" id="{0B3E1568-E3AB-4E7F-82C4-3201472FD306}"/>
              </a:ext>
            </a:extLst>
          </p:cNvPr>
          <p:cNvPicPr>
            <a:picLocks noChangeAspect="1"/>
          </p:cNvPicPr>
          <p:nvPr/>
        </p:nvPicPr>
        <p:blipFill>
          <a:blip r:embed="rId6">
            <a:extLst>
              <a:ext uri="{28A0092B-C50C-407E-A947-70E740481C1C}">
                <a14:useLocalDpi xmlns:a14="http://schemas.microsoft.com/office/drawing/2010/main" val="0"/>
              </a:ext>
            </a:extLst>
          </a:blip>
          <a:srcRect b="45792"/>
          <a:stretch>
            <a:fillRect/>
          </a:stretch>
        </p:blipFill>
        <p:spPr bwMode="auto">
          <a:xfrm>
            <a:off x="7970838" y="9872663"/>
            <a:ext cx="27559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14">
            <a:extLst>
              <a:ext uri="{FF2B5EF4-FFF2-40B4-BE49-F238E27FC236}">
                <a16:creationId xmlns:a16="http://schemas.microsoft.com/office/drawing/2014/main" id="{C2C683D9-1D7D-4D4A-A66D-6EDC89FD1C67}"/>
              </a:ext>
            </a:extLst>
          </p:cNvPr>
          <p:cNvPicPr>
            <a:picLocks noChangeAspect="1"/>
          </p:cNvPicPr>
          <p:nvPr/>
        </p:nvPicPr>
        <p:blipFill>
          <a:blip r:embed="rId7">
            <a:extLst>
              <a:ext uri="{28A0092B-C50C-407E-A947-70E740481C1C}">
                <a14:useLocalDpi xmlns:a14="http://schemas.microsoft.com/office/drawing/2010/main" val="0"/>
              </a:ext>
            </a:extLst>
          </a:blip>
          <a:srcRect b="41377"/>
          <a:stretch>
            <a:fillRect/>
          </a:stretch>
        </p:blipFill>
        <p:spPr bwMode="auto">
          <a:xfrm>
            <a:off x="10683875" y="9829800"/>
            <a:ext cx="2808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5">
            <a:extLst>
              <a:ext uri="{FF2B5EF4-FFF2-40B4-BE49-F238E27FC236}">
                <a16:creationId xmlns:a16="http://schemas.microsoft.com/office/drawing/2014/main" id="{8195F669-F2D2-43A7-9EBB-A67EB0BBF964}"/>
              </a:ext>
            </a:extLst>
          </p:cNvPr>
          <p:cNvPicPr>
            <a:picLocks noChangeAspect="1"/>
          </p:cNvPicPr>
          <p:nvPr/>
        </p:nvPicPr>
        <p:blipFill>
          <a:blip r:embed="rId8">
            <a:extLst>
              <a:ext uri="{28A0092B-C50C-407E-A947-70E740481C1C}">
                <a14:useLocalDpi xmlns:a14="http://schemas.microsoft.com/office/drawing/2010/main" val="0"/>
              </a:ext>
            </a:extLst>
          </a:blip>
          <a:srcRect b="46486"/>
          <a:stretch>
            <a:fillRect/>
          </a:stretch>
        </p:blipFill>
        <p:spPr bwMode="auto">
          <a:xfrm>
            <a:off x="13430250" y="9859963"/>
            <a:ext cx="2876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6">
            <a:extLst>
              <a:ext uri="{FF2B5EF4-FFF2-40B4-BE49-F238E27FC236}">
                <a16:creationId xmlns:a16="http://schemas.microsoft.com/office/drawing/2014/main" id="{F46CDB3D-ED21-487D-9386-E292532F4414}"/>
              </a:ext>
            </a:extLst>
          </p:cNvPr>
          <p:cNvPicPr>
            <a:picLocks noChangeAspect="1"/>
          </p:cNvPicPr>
          <p:nvPr/>
        </p:nvPicPr>
        <p:blipFill>
          <a:blip r:embed="rId9">
            <a:extLst>
              <a:ext uri="{28A0092B-C50C-407E-A947-70E740481C1C}">
                <a14:useLocalDpi xmlns:a14="http://schemas.microsoft.com/office/drawing/2010/main" val="0"/>
              </a:ext>
            </a:extLst>
          </a:blip>
          <a:srcRect r="15262" b="35733"/>
          <a:stretch>
            <a:fillRect/>
          </a:stretch>
        </p:blipFill>
        <p:spPr bwMode="auto">
          <a:xfrm>
            <a:off x="16259175" y="9859963"/>
            <a:ext cx="20288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9BC441AB-1AD6-48DE-A2FC-EBB1C4CD76CE}"/>
              </a:ext>
            </a:extLst>
          </p:cNvPr>
          <p:cNvSpPr txBox="1"/>
          <p:nvPr/>
        </p:nvSpPr>
        <p:spPr>
          <a:xfrm>
            <a:off x="4269654" y="2877993"/>
            <a:ext cx="13110006" cy="3847207"/>
          </a:xfrm>
          <a:prstGeom prst="rect">
            <a:avLst/>
          </a:prstGeom>
          <a:noFill/>
        </p:spPr>
        <p:txBody>
          <a:bodyPr wrap="square" lIns="91440" tIns="45720" rIns="91440" bIns="45720" anchor="t">
            <a:spAutoFit/>
          </a:bodyPr>
          <a:lstStyle/>
          <a:p>
            <a:pPr marL="457200" indent="-457200">
              <a:buFont typeface="Arial"/>
              <a:buChar char="•"/>
              <a:defRPr/>
            </a:pPr>
            <a:endParaRPr lang="en-GB" sz="2800" dirty="0">
              <a:latin typeface="+mn-lt"/>
              <a:cs typeface="Calibri"/>
            </a:endParaRPr>
          </a:p>
          <a:p>
            <a:pPr marL="457200" indent="-457200">
              <a:buFont typeface="Arial"/>
              <a:buChar char="•"/>
              <a:defRPr/>
            </a:pPr>
            <a:r>
              <a:rPr lang="en-GB" sz="3600" dirty="0">
                <a:latin typeface="Calibri"/>
                <a:cs typeface="Arial"/>
              </a:rPr>
              <a:t>Findings from studies have shown that when engaging in activities for autonomous reasons (i.e., enjoying it or view as important), individuals achieve better results and manifest higher wellbeing.</a:t>
            </a:r>
            <a:endParaRPr lang="en-GB" sz="3600" dirty="0">
              <a:latin typeface="Calibri"/>
              <a:ea typeface="Calibri"/>
              <a:cs typeface="Calibri"/>
            </a:endParaRPr>
          </a:p>
          <a:p>
            <a:pPr marL="457200" indent="-457200">
              <a:buFont typeface="Arial"/>
              <a:buChar char="•"/>
              <a:defRPr/>
            </a:pPr>
            <a:r>
              <a:rPr lang="en-GB" sz="3600" dirty="0">
                <a:latin typeface="Calibri"/>
                <a:cs typeface="Arial"/>
              </a:rPr>
              <a:t>When tasks are taken on for less autonomous reasons (e.g., to please others or avoid punishment), they have been shown to produce lower achievement and wellbeing </a:t>
            </a:r>
            <a:endParaRPr lang="en-GB" sz="3600">
              <a:latin typeface="Calibri"/>
              <a:cs typeface="Calibri"/>
            </a:endParaRPr>
          </a:p>
        </p:txBody>
      </p:sp>
      <p:pic>
        <p:nvPicPr>
          <p:cNvPr id="7180" name="Picture 3">
            <a:extLst>
              <a:ext uri="{FF2B5EF4-FFF2-40B4-BE49-F238E27FC236}">
                <a16:creationId xmlns:a16="http://schemas.microsoft.com/office/drawing/2014/main" id="{9475F069-0380-4553-A885-7B592270A0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8213" y="4611688"/>
            <a:ext cx="1541462"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a:extLst>
              <a:ext uri="{FF2B5EF4-FFF2-40B4-BE49-F238E27FC236}">
                <a16:creationId xmlns:a16="http://schemas.microsoft.com/office/drawing/2014/main" id="{DF21F139-88E6-4457-A947-2A951FF8EF20}"/>
              </a:ext>
            </a:extLst>
          </p:cNvPr>
          <p:cNvPicPr>
            <a:picLocks noChangeAspect="1"/>
          </p:cNvPicPr>
          <p:nvPr/>
        </p:nvPicPr>
        <p:blipFill>
          <a:blip r:embed="rId11">
            <a:extLst>
              <a:ext uri="{28A0092B-C50C-407E-A947-70E740481C1C}">
                <a14:useLocalDpi xmlns:a14="http://schemas.microsoft.com/office/drawing/2010/main" val="0"/>
              </a:ext>
            </a:extLst>
          </a:blip>
          <a:srcRect l="50000" t="36925" b="1363"/>
          <a:stretch>
            <a:fillRect/>
          </a:stretch>
        </p:blipFill>
        <p:spPr bwMode="auto">
          <a:xfrm>
            <a:off x="0" y="0"/>
            <a:ext cx="14541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8">
            <a:extLst>
              <a:ext uri="{FF2B5EF4-FFF2-40B4-BE49-F238E27FC236}">
                <a16:creationId xmlns:a16="http://schemas.microsoft.com/office/drawing/2014/main" id="{7EF51965-8796-4CFA-9FF6-A77CC9BC1262}"/>
              </a:ext>
            </a:extLst>
          </p:cNvPr>
          <p:cNvPicPr>
            <a:picLocks noChangeAspect="1"/>
          </p:cNvPicPr>
          <p:nvPr/>
        </p:nvPicPr>
        <p:blipFill>
          <a:blip r:embed="rId4">
            <a:extLst>
              <a:ext uri="{28A0092B-C50C-407E-A947-70E740481C1C}">
                <a14:useLocalDpi xmlns:a14="http://schemas.microsoft.com/office/drawing/2010/main" val="0"/>
              </a:ext>
            </a:extLst>
          </a:blip>
          <a:srcRect t="35880"/>
          <a:stretch>
            <a:fillRect/>
          </a:stretch>
        </p:blipFill>
        <p:spPr bwMode="auto">
          <a:xfrm>
            <a:off x="1454150" y="0"/>
            <a:ext cx="28003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9">
            <a:extLst>
              <a:ext uri="{FF2B5EF4-FFF2-40B4-BE49-F238E27FC236}">
                <a16:creationId xmlns:a16="http://schemas.microsoft.com/office/drawing/2014/main" id="{9B716409-DA53-4388-BAA6-6828D85EF172}"/>
              </a:ext>
            </a:extLst>
          </p:cNvPr>
          <p:cNvPicPr>
            <a:picLocks noChangeAspect="1"/>
          </p:cNvPicPr>
          <p:nvPr/>
        </p:nvPicPr>
        <p:blipFill>
          <a:blip r:embed="rId5">
            <a:extLst>
              <a:ext uri="{28A0092B-C50C-407E-A947-70E740481C1C}">
                <a14:useLocalDpi xmlns:a14="http://schemas.microsoft.com/office/drawing/2010/main" val="0"/>
              </a:ext>
            </a:extLst>
          </a:blip>
          <a:srcRect t="33670"/>
          <a:stretch>
            <a:fillRect/>
          </a:stretch>
        </p:blipFill>
        <p:spPr bwMode="auto">
          <a:xfrm>
            <a:off x="4254500" y="0"/>
            <a:ext cx="27670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0">
            <a:extLst>
              <a:ext uri="{FF2B5EF4-FFF2-40B4-BE49-F238E27FC236}">
                <a16:creationId xmlns:a16="http://schemas.microsoft.com/office/drawing/2014/main" id="{78BB2D4A-1EE1-412F-976A-5B4C8C712AF1}"/>
              </a:ext>
            </a:extLst>
          </p:cNvPr>
          <p:cNvPicPr>
            <a:picLocks noChangeAspect="1"/>
          </p:cNvPicPr>
          <p:nvPr/>
        </p:nvPicPr>
        <p:blipFill>
          <a:blip r:embed="rId6">
            <a:extLst>
              <a:ext uri="{28A0092B-C50C-407E-A947-70E740481C1C}">
                <a14:useLocalDpi xmlns:a14="http://schemas.microsoft.com/office/drawing/2010/main" val="0"/>
              </a:ext>
            </a:extLst>
          </a:blip>
          <a:srcRect t="33380"/>
          <a:stretch>
            <a:fillRect/>
          </a:stretch>
        </p:blipFill>
        <p:spPr bwMode="auto">
          <a:xfrm>
            <a:off x="7021513" y="0"/>
            <a:ext cx="2754312"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1">
            <a:extLst>
              <a:ext uri="{FF2B5EF4-FFF2-40B4-BE49-F238E27FC236}">
                <a16:creationId xmlns:a16="http://schemas.microsoft.com/office/drawing/2014/main" id="{9EFB4D0C-D9A2-44B4-8640-098B69D07DE6}"/>
              </a:ext>
            </a:extLst>
          </p:cNvPr>
          <p:cNvPicPr>
            <a:picLocks noChangeAspect="1"/>
          </p:cNvPicPr>
          <p:nvPr/>
        </p:nvPicPr>
        <p:blipFill>
          <a:blip r:embed="rId7">
            <a:extLst>
              <a:ext uri="{28A0092B-C50C-407E-A947-70E740481C1C}">
                <a14:useLocalDpi xmlns:a14="http://schemas.microsoft.com/office/drawing/2010/main" val="0"/>
              </a:ext>
            </a:extLst>
          </a:blip>
          <a:srcRect t="33914"/>
          <a:stretch>
            <a:fillRect/>
          </a:stretch>
        </p:blipFill>
        <p:spPr bwMode="auto">
          <a:xfrm>
            <a:off x="9775825" y="0"/>
            <a:ext cx="280828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2">
            <a:extLst>
              <a:ext uri="{FF2B5EF4-FFF2-40B4-BE49-F238E27FC236}">
                <a16:creationId xmlns:a16="http://schemas.microsoft.com/office/drawing/2014/main" id="{87CA5F89-9A49-4B2A-A4B7-6FC651691721}"/>
              </a:ext>
            </a:extLst>
          </p:cNvPr>
          <p:cNvPicPr>
            <a:picLocks noChangeAspect="1"/>
          </p:cNvPicPr>
          <p:nvPr/>
        </p:nvPicPr>
        <p:blipFill>
          <a:blip r:embed="rId8">
            <a:extLst>
              <a:ext uri="{28A0092B-C50C-407E-A947-70E740481C1C}">
                <a14:useLocalDpi xmlns:a14="http://schemas.microsoft.com/office/drawing/2010/main" val="0"/>
              </a:ext>
            </a:extLst>
          </a:blip>
          <a:srcRect t="31969"/>
          <a:stretch>
            <a:fillRect/>
          </a:stretch>
        </p:blipFill>
        <p:spPr bwMode="auto">
          <a:xfrm>
            <a:off x="12584113" y="0"/>
            <a:ext cx="287655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3">
            <a:extLst>
              <a:ext uri="{FF2B5EF4-FFF2-40B4-BE49-F238E27FC236}">
                <a16:creationId xmlns:a16="http://schemas.microsoft.com/office/drawing/2014/main" id="{234186AB-4CF7-4438-B721-D61246976025}"/>
              </a:ext>
            </a:extLst>
          </p:cNvPr>
          <p:cNvPicPr>
            <a:picLocks noChangeAspect="1"/>
          </p:cNvPicPr>
          <p:nvPr/>
        </p:nvPicPr>
        <p:blipFill>
          <a:blip r:embed="rId9">
            <a:extLst>
              <a:ext uri="{28A0092B-C50C-407E-A947-70E740481C1C}">
                <a14:useLocalDpi xmlns:a14="http://schemas.microsoft.com/office/drawing/2010/main" val="0"/>
              </a:ext>
            </a:extLst>
          </a:blip>
          <a:srcRect t="28848"/>
          <a:stretch>
            <a:fillRect/>
          </a:stretch>
        </p:blipFill>
        <p:spPr bwMode="auto">
          <a:xfrm>
            <a:off x="15460663" y="0"/>
            <a:ext cx="2827337"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
            <a:extLst>
              <a:ext uri="{FF2B5EF4-FFF2-40B4-BE49-F238E27FC236}">
                <a16:creationId xmlns:a16="http://schemas.microsoft.com/office/drawing/2014/main" id="{4BFBC4C8-123D-D758-31AA-E56A5D523DA8}"/>
              </a:ext>
            </a:extLst>
          </p:cNvPr>
          <p:cNvPicPr>
            <a:picLocks noChangeAspect="1"/>
          </p:cNvPicPr>
          <p:nvPr/>
        </p:nvPicPr>
        <p:blipFill>
          <a:blip r:embed="rId12">
            <a:alphaModFix amt="65000"/>
          </a:blip>
          <a:srcRect/>
          <a:stretch>
            <a:fillRect/>
          </a:stretch>
        </p:blipFill>
        <p:spPr>
          <a:xfrm>
            <a:off x="908340" y="3264694"/>
            <a:ext cx="2401683" cy="2158513"/>
          </a:xfrm>
          <a:prstGeom prst="rect">
            <a:avLst/>
          </a:prstGeom>
        </p:spPr>
      </p:pic>
      <p:pic>
        <p:nvPicPr>
          <p:cNvPr id="28" name="Picture 7">
            <a:extLst>
              <a:ext uri="{FF2B5EF4-FFF2-40B4-BE49-F238E27FC236}">
                <a16:creationId xmlns:a16="http://schemas.microsoft.com/office/drawing/2014/main" id="{71FB224A-10D7-3432-08F8-BF6BEEA2FB5E}"/>
              </a:ext>
            </a:extLst>
          </p:cNvPr>
          <p:cNvPicPr>
            <a:picLocks noChangeAspect="1"/>
          </p:cNvPicPr>
          <p:nvPr/>
        </p:nvPicPr>
        <p:blipFill>
          <a:blip r:embed="rId13"/>
          <a:srcRect/>
          <a:stretch>
            <a:fillRect/>
          </a:stretch>
        </p:blipFill>
        <p:spPr>
          <a:xfrm>
            <a:off x="1706436" y="3924852"/>
            <a:ext cx="960047" cy="951646"/>
          </a:xfrm>
          <a:prstGeom prst="rect">
            <a:avLst/>
          </a:prstGeom>
        </p:spPr>
      </p:pic>
      <p:sp>
        <p:nvSpPr>
          <p:cNvPr id="4" name="Rectangle 3">
            <a:extLst>
              <a:ext uri="{FF2B5EF4-FFF2-40B4-BE49-F238E27FC236}">
                <a16:creationId xmlns:a16="http://schemas.microsoft.com/office/drawing/2014/main" id="{A0BB64DF-C836-9265-974E-0F654234466D}"/>
              </a:ext>
            </a:extLst>
          </p:cNvPr>
          <p:cNvSpPr/>
          <p:nvPr/>
        </p:nvSpPr>
        <p:spPr>
          <a:xfrm>
            <a:off x="485095" y="8059031"/>
            <a:ext cx="9144000" cy="1635512"/>
          </a:xfrm>
          <a:prstGeom prst="rect">
            <a:avLst/>
          </a:prstGeom>
        </p:spPr>
        <p:txBody>
          <a:bodyPr>
            <a:spAutoFit/>
          </a:bodyPr>
          <a:lstStyle/>
          <a:p>
            <a:pPr>
              <a:lnSpc>
                <a:spcPts val="2250"/>
              </a:lnSpc>
              <a:spcBef>
                <a:spcPts val="2000"/>
              </a:spcBef>
              <a:spcAft>
                <a:spcPts val="1000"/>
              </a:spcAft>
            </a:pPr>
            <a:r>
              <a:rPr lang="en-GB" sz="1798" dirty="0">
                <a:solidFill>
                  <a:srgbClr val="000000"/>
                </a:solidFill>
                <a:latin typeface="Cambria" panose="02040503050406030204" pitchFamily="18" charset="0"/>
              </a:rPr>
              <a:t>Healthy Lifestyle in Children and Adolescents and Its Association with Subjective Health Complaints: Findings from 37 Countries and Regions from the HBSC Study</a:t>
            </a:r>
          </a:p>
          <a:p>
            <a:pPr>
              <a:lnSpc>
                <a:spcPts val="2250"/>
              </a:lnSpc>
              <a:spcBef>
                <a:spcPts val="2000"/>
              </a:spcBef>
              <a:spcAft>
                <a:spcPts val="1000"/>
              </a:spcAft>
            </a:pPr>
            <a:r>
              <a:rPr lang="en-GB" sz="1798" dirty="0">
                <a:solidFill>
                  <a:srgbClr val="000000"/>
                </a:solidFill>
                <a:latin typeface="Cambria" panose="02040503050406030204" pitchFamily="18" charset="0"/>
              </a:rPr>
              <a:t>https://</a:t>
            </a:r>
            <a:r>
              <a:rPr lang="en-GB" sz="1798" dirty="0" err="1">
                <a:solidFill>
                  <a:srgbClr val="000000"/>
                </a:solidFill>
                <a:latin typeface="Cambria" panose="02040503050406030204" pitchFamily="18" charset="0"/>
              </a:rPr>
              <a:t>www.ncbi.nlm.nih.gov</a:t>
            </a:r>
            <a:r>
              <a:rPr lang="en-GB" sz="1798" dirty="0">
                <a:solidFill>
                  <a:srgbClr val="000000"/>
                </a:solidFill>
                <a:latin typeface="Cambria" panose="02040503050406030204" pitchFamily="18" charset="0"/>
              </a:rPr>
              <a:t>/</a:t>
            </a:r>
            <a:r>
              <a:rPr lang="en-GB" sz="1798" dirty="0" err="1">
                <a:solidFill>
                  <a:srgbClr val="000000"/>
                </a:solidFill>
                <a:latin typeface="Cambria" panose="02040503050406030204" pitchFamily="18" charset="0"/>
              </a:rPr>
              <a:t>pmc</a:t>
            </a:r>
            <a:r>
              <a:rPr lang="en-GB" sz="1798" dirty="0">
                <a:solidFill>
                  <a:srgbClr val="000000"/>
                </a:solidFill>
                <a:latin typeface="Cambria" panose="02040503050406030204" pitchFamily="18" charset="0"/>
              </a:rPr>
              <a:t>/articles/PMC6765801/#:~:text=The%20most%20important%20behaviors%20associated,consumption%20%5B12%2C13%5D.</a:t>
            </a:r>
            <a:endParaRPr lang="en-GB" sz="1798" b="0" i="0" dirty="0">
              <a:solidFill>
                <a:srgbClr val="000000"/>
              </a:solidFill>
              <a:effectLst/>
              <a:latin typeface="Cambria" panose="02040503050406030204" pitchFamily="18" charset="0"/>
            </a:endParaRPr>
          </a:p>
        </p:txBody>
      </p:sp>
    </p:spTree>
    <p:extLst>
      <p:ext uri="{BB962C8B-B14F-4D97-AF65-F5344CB8AC3E}">
        <p14:creationId xmlns:p14="http://schemas.microsoft.com/office/powerpoint/2010/main" val="220522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D302B0B1-176D-4457-B43B-93F70FCC5058}"/>
              </a:ext>
            </a:extLst>
          </p:cNvPr>
          <p:cNvGrpSpPr/>
          <p:nvPr/>
        </p:nvGrpSpPr>
        <p:grpSpPr>
          <a:xfrm>
            <a:off x="0" y="814311"/>
            <a:ext cx="18287999" cy="1676398"/>
            <a:chOff x="-5098" y="-574237"/>
            <a:chExt cx="3598039" cy="493118"/>
          </a:xfrm>
          <a:solidFill>
            <a:srgbClr val="F99FD9"/>
          </a:solidFill>
        </p:grpSpPr>
        <p:sp>
          <p:nvSpPr>
            <p:cNvPr id="3" name="Freeform 3">
              <a:extLst>
                <a:ext uri="{FF2B5EF4-FFF2-40B4-BE49-F238E27FC236}">
                  <a16:creationId xmlns:a16="http://schemas.microsoft.com/office/drawing/2014/main" id="{9A8B0716-8BF9-4CDA-8940-E82553001C1A}"/>
                </a:ext>
              </a:extLst>
            </p:cNvPr>
            <p:cNvSpPr/>
            <p:nvPr/>
          </p:nvSpPr>
          <p:spPr>
            <a:xfrm>
              <a:off x="-5098" y="-574237"/>
              <a:ext cx="3598039" cy="493118"/>
            </a:xfrm>
            <a:custGeom>
              <a:avLst/>
              <a:gdLst/>
              <a:ahLst/>
              <a:cxnLst/>
              <a:rect l="l" t="t" r="r" b="b"/>
              <a:pathLst>
                <a:path w="4474246" h="625967">
                  <a:moveTo>
                    <a:pt x="0" y="0"/>
                  </a:moveTo>
                  <a:lnTo>
                    <a:pt x="4474246" y="0"/>
                  </a:lnTo>
                  <a:lnTo>
                    <a:pt x="4474246" y="625967"/>
                  </a:lnTo>
                  <a:lnTo>
                    <a:pt x="0" y="625967"/>
                  </a:lnTo>
                  <a:close/>
                </a:path>
              </a:pathLst>
            </a:custGeom>
            <a:grpFill/>
          </p:spPr>
        </p:sp>
      </p:grpSp>
      <p:sp>
        <p:nvSpPr>
          <p:cNvPr id="5" name="TextBox 5">
            <a:extLst>
              <a:ext uri="{FF2B5EF4-FFF2-40B4-BE49-F238E27FC236}">
                <a16:creationId xmlns:a16="http://schemas.microsoft.com/office/drawing/2014/main" id="{DB6F0ED9-5EE4-4C29-8F6F-83CE68C2302B}"/>
              </a:ext>
            </a:extLst>
          </p:cNvPr>
          <p:cNvSpPr txBox="1"/>
          <p:nvPr/>
        </p:nvSpPr>
        <p:spPr bwMode="auto">
          <a:xfrm>
            <a:off x="190095" y="692778"/>
            <a:ext cx="17870488" cy="1808187"/>
          </a:xfrm>
          <a:prstGeom prst="rect">
            <a:avLst/>
          </a:prstGeom>
        </p:spPr>
        <p:txBody>
          <a:bodyPr lIns="0" tIns="0" rIns="0" bIns="0">
            <a:spAutoFit/>
          </a:bodyPr>
          <a:lstStyle/>
          <a:p>
            <a:pPr eaLnBrk="1" fontAlgn="auto" hangingPunct="1">
              <a:lnSpc>
                <a:spcPts val="14140"/>
              </a:lnSpc>
              <a:spcBef>
                <a:spcPts val="0"/>
              </a:spcBef>
              <a:spcAft>
                <a:spcPts val="0"/>
              </a:spcAft>
              <a:defRPr/>
            </a:pPr>
            <a:r>
              <a:rPr lang="en-US" sz="10000" spc="-492" dirty="0">
                <a:solidFill>
                  <a:srgbClr val="383838"/>
                </a:solidFill>
                <a:latin typeface="Cabin Sketch"/>
                <a:cs typeface="+mn-cs"/>
              </a:rPr>
              <a:t>	What is a healthy lifestyle?</a:t>
            </a:r>
          </a:p>
        </p:txBody>
      </p:sp>
      <p:pic>
        <p:nvPicPr>
          <p:cNvPr id="7172" name="Picture 9">
            <a:extLst>
              <a:ext uri="{FF2B5EF4-FFF2-40B4-BE49-F238E27FC236}">
                <a16:creationId xmlns:a16="http://schemas.microsoft.com/office/drawing/2014/main" id="{E00C349E-F7F3-4E0D-96EA-B94688D188DC}"/>
              </a:ext>
            </a:extLst>
          </p:cNvPr>
          <p:cNvPicPr>
            <a:picLocks noChangeAspect="1"/>
          </p:cNvPicPr>
          <p:nvPr/>
        </p:nvPicPr>
        <p:blipFill>
          <a:blip r:embed="rId3">
            <a:extLst>
              <a:ext uri="{28A0092B-C50C-407E-A947-70E740481C1C}">
                <a14:useLocalDpi xmlns:a14="http://schemas.microsoft.com/office/drawing/2010/main" val="0"/>
              </a:ext>
            </a:extLst>
          </a:blip>
          <a:srcRect b="50000"/>
          <a:stretch>
            <a:fillRect/>
          </a:stretch>
        </p:blipFill>
        <p:spPr bwMode="auto">
          <a:xfrm>
            <a:off x="0" y="9883775"/>
            <a:ext cx="2909888"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11">
            <a:extLst>
              <a:ext uri="{FF2B5EF4-FFF2-40B4-BE49-F238E27FC236}">
                <a16:creationId xmlns:a16="http://schemas.microsoft.com/office/drawing/2014/main" id="{03F15F15-4EDC-4E73-9EE9-44FB14BBF533}"/>
              </a:ext>
            </a:extLst>
          </p:cNvPr>
          <p:cNvPicPr>
            <a:picLocks noChangeAspect="1"/>
          </p:cNvPicPr>
          <p:nvPr/>
        </p:nvPicPr>
        <p:blipFill>
          <a:blip r:embed="rId4">
            <a:extLst>
              <a:ext uri="{28A0092B-C50C-407E-A947-70E740481C1C}">
                <a14:useLocalDpi xmlns:a14="http://schemas.microsoft.com/office/drawing/2010/main" val="0"/>
              </a:ext>
            </a:extLst>
          </a:blip>
          <a:srcRect b="38268"/>
          <a:stretch>
            <a:fillRect/>
          </a:stretch>
        </p:blipFill>
        <p:spPr bwMode="auto">
          <a:xfrm>
            <a:off x="2881313" y="9883775"/>
            <a:ext cx="235585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12">
            <a:extLst>
              <a:ext uri="{FF2B5EF4-FFF2-40B4-BE49-F238E27FC236}">
                <a16:creationId xmlns:a16="http://schemas.microsoft.com/office/drawing/2014/main" id="{AC81BB34-3739-446B-AD07-7F87C26D5EB4}"/>
              </a:ext>
            </a:extLst>
          </p:cNvPr>
          <p:cNvPicPr>
            <a:picLocks noChangeAspect="1"/>
          </p:cNvPicPr>
          <p:nvPr/>
        </p:nvPicPr>
        <p:blipFill>
          <a:blip r:embed="rId5">
            <a:extLst>
              <a:ext uri="{28A0092B-C50C-407E-A947-70E740481C1C}">
                <a14:useLocalDpi xmlns:a14="http://schemas.microsoft.com/office/drawing/2010/main" val="0"/>
              </a:ext>
            </a:extLst>
          </a:blip>
          <a:srcRect b="45514"/>
          <a:stretch>
            <a:fillRect/>
          </a:stretch>
        </p:blipFill>
        <p:spPr bwMode="auto">
          <a:xfrm>
            <a:off x="5233988" y="9867900"/>
            <a:ext cx="27654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13">
            <a:extLst>
              <a:ext uri="{FF2B5EF4-FFF2-40B4-BE49-F238E27FC236}">
                <a16:creationId xmlns:a16="http://schemas.microsoft.com/office/drawing/2014/main" id="{0B3E1568-E3AB-4E7F-82C4-3201472FD306}"/>
              </a:ext>
            </a:extLst>
          </p:cNvPr>
          <p:cNvPicPr>
            <a:picLocks noChangeAspect="1"/>
          </p:cNvPicPr>
          <p:nvPr/>
        </p:nvPicPr>
        <p:blipFill>
          <a:blip r:embed="rId6">
            <a:extLst>
              <a:ext uri="{28A0092B-C50C-407E-A947-70E740481C1C}">
                <a14:useLocalDpi xmlns:a14="http://schemas.microsoft.com/office/drawing/2010/main" val="0"/>
              </a:ext>
            </a:extLst>
          </a:blip>
          <a:srcRect b="45792"/>
          <a:stretch>
            <a:fillRect/>
          </a:stretch>
        </p:blipFill>
        <p:spPr bwMode="auto">
          <a:xfrm>
            <a:off x="7970838" y="9872663"/>
            <a:ext cx="27559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14">
            <a:extLst>
              <a:ext uri="{FF2B5EF4-FFF2-40B4-BE49-F238E27FC236}">
                <a16:creationId xmlns:a16="http://schemas.microsoft.com/office/drawing/2014/main" id="{C2C683D9-1D7D-4D4A-A66D-6EDC89FD1C67}"/>
              </a:ext>
            </a:extLst>
          </p:cNvPr>
          <p:cNvPicPr>
            <a:picLocks noChangeAspect="1"/>
          </p:cNvPicPr>
          <p:nvPr/>
        </p:nvPicPr>
        <p:blipFill>
          <a:blip r:embed="rId7">
            <a:extLst>
              <a:ext uri="{28A0092B-C50C-407E-A947-70E740481C1C}">
                <a14:useLocalDpi xmlns:a14="http://schemas.microsoft.com/office/drawing/2010/main" val="0"/>
              </a:ext>
            </a:extLst>
          </a:blip>
          <a:srcRect b="41377"/>
          <a:stretch>
            <a:fillRect/>
          </a:stretch>
        </p:blipFill>
        <p:spPr bwMode="auto">
          <a:xfrm>
            <a:off x="10683875" y="9829800"/>
            <a:ext cx="2808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5">
            <a:extLst>
              <a:ext uri="{FF2B5EF4-FFF2-40B4-BE49-F238E27FC236}">
                <a16:creationId xmlns:a16="http://schemas.microsoft.com/office/drawing/2014/main" id="{8195F669-F2D2-43A7-9EBB-A67EB0BBF964}"/>
              </a:ext>
            </a:extLst>
          </p:cNvPr>
          <p:cNvPicPr>
            <a:picLocks noChangeAspect="1"/>
          </p:cNvPicPr>
          <p:nvPr/>
        </p:nvPicPr>
        <p:blipFill>
          <a:blip r:embed="rId8">
            <a:extLst>
              <a:ext uri="{28A0092B-C50C-407E-A947-70E740481C1C}">
                <a14:useLocalDpi xmlns:a14="http://schemas.microsoft.com/office/drawing/2010/main" val="0"/>
              </a:ext>
            </a:extLst>
          </a:blip>
          <a:srcRect b="46486"/>
          <a:stretch>
            <a:fillRect/>
          </a:stretch>
        </p:blipFill>
        <p:spPr bwMode="auto">
          <a:xfrm>
            <a:off x="13430250" y="9859963"/>
            <a:ext cx="2876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6">
            <a:extLst>
              <a:ext uri="{FF2B5EF4-FFF2-40B4-BE49-F238E27FC236}">
                <a16:creationId xmlns:a16="http://schemas.microsoft.com/office/drawing/2014/main" id="{F46CDB3D-ED21-487D-9386-E292532F4414}"/>
              </a:ext>
            </a:extLst>
          </p:cNvPr>
          <p:cNvPicPr>
            <a:picLocks noChangeAspect="1"/>
          </p:cNvPicPr>
          <p:nvPr/>
        </p:nvPicPr>
        <p:blipFill>
          <a:blip r:embed="rId9">
            <a:extLst>
              <a:ext uri="{28A0092B-C50C-407E-A947-70E740481C1C}">
                <a14:useLocalDpi xmlns:a14="http://schemas.microsoft.com/office/drawing/2010/main" val="0"/>
              </a:ext>
            </a:extLst>
          </a:blip>
          <a:srcRect r="15262" b="35733"/>
          <a:stretch>
            <a:fillRect/>
          </a:stretch>
        </p:blipFill>
        <p:spPr bwMode="auto">
          <a:xfrm>
            <a:off x="16259175" y="9859963"/>
            <a:ext cx="20288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9BC441AB-1AD6-48DE-A2FC-EBB1C4CD76CE}"/>
              </a:ext>
            </a:extLst>
          </p:cNvPr>
          <p:cNvSpPr txBox="1"/>
          <p:nvPr/>
        </p:nvSpPr>
        <p:spPr>
          <a:xfrm>
            <a:off x="3543940" y="2655743"/>
            <a:ext cx="14337672" cy="6555641"/>
          </a:xfrm>
          <a:prstGeom prst="rect">
            <a:avLst/>
          </a:prstGeom>
          <a:noFill/>
        </p:spPr>
        <p:txBody>
          <a:bodyPr wrap="square" lIns="91440" tIns="45720" rIns="91440" bIns="45720" anchor="t">
            <a:spAutoFit/>
          </a:bodyPr>
          <a:lstStyle/>
          <a:p>
            <a:pPr marL="457200" indent="-457200">
              <a:buFont typeface="Arial"/>
              <a:buChar char="•"/>
              <a:defRPr/>
            </a:pPr>
            <a:r>
              <a:rPr lang="en-GB" sz="2800" dirty="0">
                <a:latin typeface="Calibri"/>
                <a:cs typeface="Arial"/>
              </a:rPr>
              <a:t>Healthy lifestyles or habits cannot be just be advised. HCP should apply principles of behaviour </a:t>
            </a:r>
            <a:r>
              <a:rPr lang="en-GB" sz="2800">
                <a:latin typeface="Calibri"/>
                <a:cs typeface="Arial"/>
              </a:rPr>
              <a:t>change to work together with families towards change and be able to maintain that change</a:t>
            </a:r>
          </a:p>
          <a:p>
            <a:pPr marL="914400" lvl="1" indent="-457200">
              <a:buFont typeface="Arial"/>
              <a:buChar char="•"/>
              <a:defRPr/>
            </a:pPr>
            <a:r>
              <a:rPr lang="en-GB" sz="2800" dirty="0">
                <a:latin typeface="Calibri"/>
                <a:cs typeface="Arial"/>
              </a:rPr>
              <a:t>Self-monitoring of behaviour, </a:t>
            </a:r>
            <a:endParaRPr lang="en-GB" sz="2800">
              <a:ea typeface="Calibri" panose="020F0502020204030204" pitchFamily="34" charset="0"/>
            </a:endParaRPr>
          </a:p>
          <a:p>
            <a:pPr marL="1371600" lvl="2" indent="-457200">
              <a:buFont typeface="Arial"/>
              <a:buChar char="•"/>
              <a:defRPr/>
            </a:pPr>
            <a:r>
              <a:rPr lang="en-GB" sz="2800">
                <a:latin typeface="Calibri"/>
                <a:cs typeface="Arial"/>
              </a:rPr>
              <a:t>Support families to track and monitor goals and changes, make use of non-digital </a:t>
            </a:r>
            <a:r>
              <a:rPr lang="en-GB" sz="2800" dirty="0">
                <a:latin typeface="Calibri"/>
                <a:cs typeface="Arial"/>
              </a:rPr>
              <a:t>and digital approaches </a:t>
            </a:r>
            <a:endParaRPr lang="en-GB" sz="2800">
              <a:ea typeface="Calibri"/>
            </a:endParaRPr>
          </a:p>
          <a:p>
            <a:pPr marL="914400" lvl="1" indent="-457200">
              <a:buFont typeface="Arial"/>
              <a:buChar char="•"/>
              <a:defRPr/>
            </a:pPr>
            <a:r>
              <a:rPr lang="en-GB" sz="2800" dirty="0">
                <a:latin typeface="Calibri"/>
                <a:cs typeface="Arial"/>
              </a:rPr>
              <a:t>Restructuring the physical environment, </a:t>
            </a:r>
            <a:endParaRPr lang="en-GB" sz="2800">
              <a:ea typeface="Calibri" panose="020F0502020204030204" pitchFamily="34" charset="0"/>
            </a:endParaRPr>
          </a:p>
          <a:p>
            <a:pPr marL="1371600" lvl="2" indent="-457200">
              <a:buFont typeface="Arial"/>
              <a:buChar char="•"/>
              <a:defRPr/>
            </a:pPr>
            <a:r>
              <a:rPr lang="en-GB" sz="2800" dirty="0">
                <a:latin typeface="Calibri"/>
                <a:cs typeface="Arial"/>
              </a:rPr>
              <a:t>Encouraging families to modify their living environment to maximise behaviour change, for example increase access to healthier food and drink items and moving less healthier items out of sight</a:t>
            </a:r>
            <a:endParaRPr lang="en-GB" sz="2800" dirty="0">
              <a:ea typeface="Calibri"/>
            </a:endParaRPr>
          </a:p>
          <a:p>
            <a:pPr marL="914400" lvl="1" indent="-457200">
              <a:buFont typeface="Arial"/>
              <a:buChar char="•"/>
              <a:defRPr/>
            </a:pPr>
            <a:r>
              <a:rPr lang="en-GB" sz="2800" dirty="0">
                <a:latin typeface="Calibri"/>
                <a:cs typeface="Arial"/>
              </a:rPr>
              <a:t>coping</a:t>
            </a:r>
            <a:r>
              <a:rPr lang="en-GB" sz="2800">
                <a:latin typeface="Calibri"/>
                <a:cs typeface="Arial"/>
              </a:rPr>
              <a:t> strategies</a:t>
            </a:r>
            <a:endParaRPr lang="en-GB" sz="2800" dirty="0">
              <a:ea typeface="Calibri" panose="020F0502020204030204" pitchFamily="34" charset="0"/>
            </a:endParaRPr>
          </a:p>
          <a:p>
            <a:pPr marL="1371600" lvl="2" indent="-457200">
              <a:buFont typeface="Arial"/>
              <a:buChar char="•"/>
              <a:defRPr/>
            </a:pPr>
            <a:r>
              <a:rPr lang="en-GB" sz="2800">
                <a:latin typeface="Calibri"/>
                <a:cs typeface="Arial"/>
              </a:rPr>
              <a:t>supports families on managing challenging situations that </a:t>
            </a:r>
            <a:r>
              <a:rPr lang="en-GB" sz="2800" dirty="0">
                <a:latin typeface="Calibri"/>
                <a:cs typeface="Arial"/>
              </a:rPr>
              <a:t>can trigger less healthy behaviours</a:t>
            </a:r>
            <a:endParaRPr lang="en-GB" sz="2800">
              <a:ea typeface="Calibri"/>
            </a:endParaRPr>
          </a:p>
          <a:p>
            <a:pPr marL="914400" lvl="1" indent="-457200">
              <a:buFont typeface="Arial"/>
              <a:buChar char="•"/>
              <a:defRPr/>
            </a:pPr>
            <a:r>
              <a:rPr lang="en-GB" sz="2800" dirty="0">
                <a:latin typeface="Calibri"/>
                <a:cs typeface="Arial"/>
              </a:rPr>
              <a:t>Reward systems: </a:t>
            </a:r>
            <a:endParaRPr lang="en-GB" sz="2800">
              <a:ea typeface="Calibri" panose="020F0502020204030204" pitchFamily="34" charset="0"/>
            </a:endParaRPr>
          </a:p>
          <a:p>
            <a:pPr marL="1371600" lvl="2" indent="-457200">
              <a:buFont typeface="Arial"/>
              <a:buChar char="•"/>
              <a:defRPr/>
            </a:pPr>
            <a:r>
              <a:rPr lang="en-GB" sz="2800" dirty="0">
                <a:latin typeface="Calibri"/>
                <a:cs typeface="Arial"/>
              </a:rPr>
              <a:t>point charts or family activities (for example fun days out). Using food and drinks as a reward should be avoided</a:t>
            </a:r>
            <a:endParaRPr lang="en-GB" sz="2800">
              <a:ea typeface="Calibri"/>
            </a:endParaRPr>
          </a:p>
        </p:txBody>
      </p:sp>
      <p:pic>
        <p:nvPicPr>
          <p:cNvPr id="7180" name="Picture 3">
            <a:extLst>
              <a:ext uri="{FF2B5EF4-FFF2-40B4-BE49-F238E27FC236}">
                <a16:creationId xmlns:a16="http://schemas.microsoft.com/office/drawing/2014/main" id="{9475F069-0380-4553-A885-7B592270A0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8213" y="4611688"/>
            <a:ext cx="1541462"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a:extLst>
              <a:ext uri="{FF2B5EF4-FFF2-40B4-BE49-F238E27FC236}">
                <a16:creationId xmlns:a16="http://schemas.microsoft.com/office/drawing/2014/main" id="{DF21F139-88E6-4457-A947-2A951FF8EF20}"/>
              </a:ext>
            </a:extLst>
          </p:cNvPr>
          <p:cNvPicPr>
            <a:picLocks noChangeAspect="1"/>
          </p:cNvPicPr>
          <p:nvPr/>
        </p:nvPicPr>
        <p:blipFill>
          <a:blip r:embed="rId11">
            <a:extLst>
              <a:ext uri="{28A0092B-C50C-407E-A947-70E740481C1C}">
                <a14:useLocalDpi xmlns:a14="http://schemas.microsoft.com/office/drawing/2010/main" val="0"/>
              </a:ext>
            </a:extLst>
          </a:blip>
          <a:srcRect l="50000" t="36925" b="1363"/>
          <a:stretch>
            <a:fillRect/>
          </a:stretch>
        </p:blipFill>
        <p:spPr bwMode="auto">
          <a:xfrm>
            <a:off x="0" y="0"/>
            <a:ext cx="14541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8">
            <a:extLst>
              <a:ext uri="{FF2B5EF4-FFF2-40B4-BE49-F238E27FC236}">
                <a16:creationId xmlns:a16="http://schemas.microsoft.com/office/drawing/2014/main" id="{7EF51965-8796-4CFA-9FF6-A77CC9BC1262}"/>
              </a:ext>
            </a:extLst>
          </p:cNvPr>
          <p:cNvPicPr>
            <a:picLocks noChangeAspect="1"/>
          </p:cNvPicPr>
          <p:nvPr/>
        </p:nvPicPr>
        <p:blipFill>
          <a:blip r:embed="rId4">
            <a:extLst>
              <a:ext uri="{28A0092B-C50C-407E-A947-70E740481C1C}">
                <a14:useLocalDpi xmlns:a14="http://schemas.microsoft.com/office/drawing/2010/main" val="0"/>
              </a:ext>
            </a:extLst>
          </a:blip>
          <a:srcRect t="35880"/>
          <a:stretch>
            <a:fillRect/>
          </a:stretch>
        </p:blipFill>
        <p:spPr bwMode="auto">
          <a:xfrm>
            <a:off x="1454150" y="0"/>
            <a:ext cx="28003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9">
            <a:extLst>
              <a:ext uri="{FF2B5EF4-FFF2-40B4-BE49-F238E27FC236}">
                <a16:creationId xmlns:a16="http://schemas.microsoft.com/office/drawing/2014/main" id="{9B716409-DA53-4388-BAA6-6828D85EF172}"/>
              </a:ext>
            </a:extLst>
          </p:cNvPr>
          <p:cNvPicPr>
            <a:picLocks noChangeAspect="1"/>
          </p:cNvPicPr>
          <p:nvPr/>
        </p:nvPicPr>
        <p:blipFill>
          <a:blip r:embed="rId5">
            <a:extLst>
              <a:ext uri="{28A0092B-C50C-407E-A947-70E740481C1C}">
                <a14:useLocalDpi xmlns:a14="http://schemas.microsoft.com/office/drawing/2010/main" val="0"/>
              </a:ext>
            </a:extLst>
          </a:blip>
          <a:srcRect t="33670"/>
          <a:stretch>
            <a:fillRect/>
          </a:stretch>
        </p:blipFill>
        <p:spPr bwMode="auto">
          <a:xfrm>
            <a:off x="4254500" y="0"/>
            <a:ext cx="27670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0">
            <a:extLst>
              <a:ext uri="{FF2B5EF4-FFF2-40B4-BE49-F238E27FC236}">
                <a16:creationId xmlns:a16="http://schemas.microsoft.com/office/drawing/2014/main" id="{78BB2D4A-1EE1-412F-976A-5B4C8C712AF1}"/>
              </a:ext>
            </a:extLst>
          </p:cNvPr>
          <p:cNvPicPr>
            <a:picLocks noChangeAspect="1"/>
          </p:cNvPicPr>
          <p:nvPr/>
        </p:nvPicPr>
        <p:blipFill>
          <a:blip r:embed="rId6">
            <a:extLst>
              <a:ext uri="{28A0092B-C50C-407E-A947-70E740481C1C}">
                <a14:useLocalDpi xmlns:a14="http://schemas.microsoft.com/office/drawing/2010/main" val="0"/>
              </a:ext>
            </a:extLst>
          </a:blip>
          <a:srcRect t="33380"/>
          <a:stretch>
            <a:fillRect/>
          </a:stretch>
        </p:blipFill>
        <p:spPr bwMode="auto">
          <a:xfrm>
            <a:off x="7021513" y="0"/>
            <a:ext cx="2754312"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1">
            <a:extLst>
              <a:ext uri="{FF2B5EF4-FFF2-40B4-BE49-F238E27FC236}">
                <a16:creationId xmlns:a16="http://schemas.microsoft.com/office/drawing/2014/main" id="{9EFB4D0C-D9A2-44B4-8640-098B69D07DE6}"/>
              </a:ext>
            </a:extLst>
          </p:cNvPr>
          <p:cNvPicPr>
            <a:picLocks noChangeAspect="1"/>
          </p:cNvPicPr>
          <p:nvPr/>
        </p:nvPicPr>
        <p:blipFill>
          <a:blip r:embed="rId7">
            <a:extLst>
              <a:ext uri="{28A0092B-C50C-407E-A947-70E740481C1C}">
                <a14:useLocalDpi xmlns:a14="http://schemas.microsoft.com/office/drawing/2010/main" val="0"/>
              </a:ext>
            </a:extLst>
          </a:blip>
          <a:srcRect t="33914"/>
          <a:stretch>
            <a:fillRect/>
          </a:stretch>
        </p:blipFill>
        <p:spPr bwMode="auto">
          <a:xfrm>
            <a:off x="9775825" y="0"/>
            <a:ext cx="280828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2">
            <a:extLst>
              <a:ext uri="{FF2B5EF4-FFF2-40B4-BE49-F238E27FC236}">
                <a16:creationId xmlns:a16="http://schemas.microsoft.com/office/drawing/2014/main" id="{87CA5F89-9A49-4B2A-A4B7-6FC651691721}"/>
              </a:ext>
            </a:extLst>
          </p:cNvPr>
          <p:cNvPicPr>
            <a:picLocks noChangeAspect="1"/>
          </p:cNvPicPr>
          <p:nvPr/>
        </p:nvPicPr>
        <p:blipFill>
          <a:blip r:embed="rId8">
            <a:extLst>
              <a:ext uri="{28A0092B-C50C-407E-A947-70E740481C1C}">
                <a14:useLocalDpi xmlns:a14="http://schemas.microsoft.com/office/drawing/2010/main" val="0"/>
              </a:ext>
            </a:extLst>
          </a:blip>
          <a:srcRect t="31969"/>
          <a:stretch>
            <a:fillRect/>
          </a:stretch>
        </p:blipFill>
        <p:spPr bwMode="auto">
          <a:xfrm>
            <a:off x="12584113" y="0"/>
            <a:ext cx="287655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3">
            <a:extLst>
              <a:ext uri="{FF2B5EF4-FFF2-40B4-BE49-F238E27FC236}">
                <a16:creationId xmlns:a16="http://schemas.microsoft.com/office/drawing/2014/main" id="{234186AB-4CF7-4438-B721-D61246976025}"/>
              </a:ext>
            </a:extLst>
          </p:cNvPr>
          <p:cNvPicPr>
            <a:picLocks noChangeAspect="1"/>
          </p:cNvPicPr>
          <p:nvPr/>
        </p:nvPicPr>
        <p:blipFill>
          <a:blip r:embed="rId9">
            <a:extLst>
              <a:ext uri="{28A0092B-C50C-407E-A947-70E740481C1C}">
                <a14:useLocalDpi xmlns:a14="http://schemas.microsoft.com/office/drawing/2010/main" val="0"/>
              </a:ext>
            </a:extLst>
          </a:blip>
          <a:srcRect t="28848"/>
          <a:stretch>
            <a:fillRect/>
          </a:stretch>
        </p:blipFill>
        <p:spPr bwMode="auto">
          <a:xfrm>
            <a:off x="15460663" y="0"/>
            <a:ext cx="2827337"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
            <a:extLst>
              <a:ext uri="{FF2B5EF4-FFF2-40B4-BE49-F238E27FC236}">
                <a16:creationId xmlns:a16="http://schemas.microsoft.com/office/drawing/2014/main" id="{4BFBC4C8-123D-D758-31AA-E56A5D523DA8}"/>
              </a:ext>
            </a:extLst>
          </p:cNvPr>
          <p:cNvPicPr>
            <a:picLocks noChangeAspect="1"/>
          </p:cNvPicPr>
          <p:nvPr/>
        </p:nvPicPr>
        <p:blipFill>
          <a:blip r:embed="rId12">
            <a:alphaModFix amt="65000"/>
          </a:blip>
          <a:srcRect/>
          <a:stretch>
            <a:fillRect/>
          </a:stretch>
        </p:blipFill>
        <p:spPr>
          <a:xfrm>
            <a:off x="908340" y="3264694"/>
            <a:ext cx="2401683" cy="2158513"/>
          </a:xfrm>
          <a:prstGeom prst="rect">
            <a:avLst/>
          </a:prstGeom>
        </p:spPr>
      </p:pic>
      <p:pic>
        <p:nvPicPr>
          <p:cNvPr id="28" name="Picture 7">
            <a:extLst>
              <a:ext uri="{FF2B5EF4-FFF2-40B4-BE49-F238E27FC236}">
                <a16:creationId xmlns:a16="http://schemas.microsoft.com/office/drawing/2014/main" id="{71FB224A-10D7-3432-08F8-BF6BEEA2FB5E}"/>
              </a:ext>
            </a:extLst>
          </p:cNvPr>
          <p:cNvPicPr>
            <a:picLocks noChangeAspect="1"/>
          </p:cNvPicPr>
          <p:nvPr/>
        </p:nvPicPr>
        <p:blipFill>
          <a:blip r:embed="rId13"/>
          <a:srcRect/>
          <a:stretch>
            <a:fillRect/>
          </a:stretch>
        </p:blipFill>
        <p:spPr>
          <a:xfrm>
            <a:off x="1706436" y="3924852"/>
            <a:ext cx="960047" cy="951646"/>
          </a:xfrm>
          <a:prstGeom prst="rect">
            <a:avLst/>
          </a:prstGeom>
        </p:spPr>
      </p:pic>
      <p:sp>
        <p:nvSpPr>
          <p:cNvPr id="6" name="Rectangle 5">
            <a:extLst>
              <a:ext uri="{FF2B5EF4-FFF2-40B4-BE49-F238E27FC236}">
                <a16:creationId xmlns:a16="http://schemas.microsoft.com/office/drawing/2014/main" id="{7876945E-C6A1-6BAF-D905-CF385BF9D3A8}"/>
              </a:ext>
            </a:extLst>
          </p:cNvPr>
          <p:cNvSpPr/>
          <p:nvPr/>
        </p:nvSpPr>
        <p:spPr>
          <a:xfrm>
            <a:off x="314325" y="8928900"/>
            <a:ext cx="16057084" cy="369332"/>
          </a:xfrm>
          <a:prstGeom prst="rect">
            <a:avLst/>
          </a:prstGeom>
        </p:spPr>
        <p:txBody>
          <a:bodyPr wrap="square">
            <a:spAutoFit/>
          </a:bodyPr>
          <a:lstStyle/>
          <a:p>
            <a:r>
              <a:rPr lang="en-GB" dirty="0"/>
              <a:t>Changing behaviour in families Behaviour change techniques for healthy weight services to support families with children aged 4-11 years</a:t>
            </a:r>
            <a:endParaRPr lang="en-US" dirty="0"/>
          </a:p>
        </p:txBody>
      </p:sp>
      <p:sp>
        <p:nvSpPr>
          <p:cNvPr id="7" name="Rectangle 6">
            <a:extLst>
              <a:ext uri="{FF2B5EF4-FFF2-40B4-BE49-F238E27FC236}">
                <a16:creationId xmlns:a16="http://schemas.microsoft.com/office/drawing/2014/main" id="{0BB17048-C8C7-4D08-E948-BBE04896964D}"/>
              </a:ext>
            </a:extLst>
          </p:cNvPr>
          <p:cNvSpPr/>
          <p:nvPr/>
        </p:nvSpPr>
        <p:spPr>
          <a:xfrm>
            <a:off x="314325" y="9461966"/>
            <a:ext cx="16924662" cy="369332"/>
          </a:xfrm>
          <a:prstGeom prst="rect">
            <a:avLst/>
          </a:prstGeom>
        </p:spPr>
        <p:txBody>
          <a:bodyPr wrap="square">
            <a:spAutoFit/>
          </a:bodyPr>
          <a:lstStyle/>
          <a:p>
            <a:r>
              <a:rPr lang="en-US" dirty="0"/>
              <a:t>https://</a:t>
            </a:r>
            <a:r>
              <a:rPr lang="en-US" dirty="0" err="1"/>
              <a:t>assets.publishing.service.gov.uk</a:t>
            </a:r>
            <a:r>
              <a:rPr lang="en-US" dirty="0"/>
              <a:t>/government/uploads/system/uploads/</a:t>
            </a:r>
            <a:r>
              <a:rPr lang="en-US" dirty="0" err="1"/>
              <a:t>attachment_data</a:t>
            </a:r>
            <a:r>
              <a:rPr lang="en-US" dirty="0"/>
              <a:t>/file/873555/PHE_Family_Behaviour_Change_Guide__1_.pdf</a:t>
            </a:r>
          </a:p>
        </p:txBody>
      </p:sp>
    </p:spTree>
    <p:extLst>
      <p:ext uri="{BB962C8B-B14F-4D97-AF65-F5344CB8AC3E}">
        <p14:creationId xmlns:p14="http://schemas.microsoft.com/office/powerpoint/2010/main" val="834420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FC6B1E4-2A13-4813-A01C-2979F8C6F6A1}"/>
              </a:ext>
            </a:extLst>
          </p:cNvPr>
          <p:cNvGrpSpPr/>
          <p:nvPr/>
        </p:nvGrpSpPr>
        <p:grpSpPr>
          <a:xfrm>
            <a:off x="0" y="790263"/>
            <a:ext cx="18288000" cy="1772274"/>
            <a:chOff x="-62" y="-503545"/>
            <a:chExt cx="3598039" cy="521320"/>
          </a:xfrm>
          <a:solidFill>
            <a:srgbClr val="F99FD9"/>
          </a:solidFill>
        </p:grpSpPr>
        <p:sp>
          <p:nvSpPr>
            <p:cNvPr id="3" name="Freeform 3">
              <a:extLst>
                <a:ext uri="{FF2B5EF4-FFF2-40B4-BE49-F238E27FC236}">
                  <a16:creationId xmlns:a16="http://schemas.microsoft.com/office/drawing/2014/main" id="{BFEE8777-DE98-49F4-A468-6CACBF3A0013}"/>
                </a:ext>
              </a:extLst>
            </p:cNvPr>
            <p:cNvSpPr/>
            <p:nvPr/>
          </p:nvSpPr>
          <p:spPr>
            <a:xfrm>
              <a:off x="-62" y="-503545"/>
              <a:ext cx="3598039" cy="521320"/>
            </a:xfrm>
            <a:custGeom>
              <a:avLst/>
              <a:gdLst/>
              <a:ahLst/>
              <a:cxnLst/>
              <a:rect l="l" t="t" r="r" b="b"/>
              <a:pathLst>
                <a:path w="4474246" h="625967">
                  <a:moveTo>
                    <a:pt x="0" y="0"/>
                  </a:moveTo>
                  <a:lnTo>
                    <a:pt x="4474246" y="0"/>
                  </a:lnTo>
                  <a:lnTo>
                    <a:pt x="4474246" y="625967"/>
                  </a:lnTo>
                  <a:lnTo>
                    <a:pt x="0" y="625967"/>
                  </a:lnTo>
                  <a:close/>
                </a:path>
              </a:pathLst>
            </a:custGeom>
            <a:grpFill/>
          </p:spPr>
        </p:sp>
      </p:grpSp>
      <p:grpSp>
        <p:nvGrpSpPr>
          <p:cNvPr id="9219" name="Group 4">
            <a:extLst>
              <a:ext uri="{FF2B5EF4-FFF2-40B4-BE49-F238E27FC236}">
                <a16:creationId xmlns:a16="http://schemas.microsoft.com/office/drawing/2014/main" id="{618A9C99-3463-41EC-AF86-D466005A6960}"/>
              </a:ext>
            </a:extLst>
          </p:cNvPr>
          <p:cNvGrpSpPr>
            <a:grpSpLocks/>
          </p:cNvGrpSpPr>
          <p:nvPr/>
        </p:nvGrpSpPr>
        <p:grpSpPr bwMode="auto">
          <a:xfrm>
            <a:off x="228600" y="498475"/>
            <a:ext cx="17870488" cy="1891939"/>
            <a:chOff x="-192607" y="-1909949"/>
            <a:chExt cx="23828365" cy="6135058"/>
          </a:xfrm>
        </p:grpSpPr>
        <p:sp>
          <p:nvSpPr>
            <p:cNvPr id="5" name="TextBox 5">
              <a:extLst>
                <a:ext uri="{FF2B5EF4-FFF2-40B4-BE49-F238E27FC236}">
                  <a16:creationId xmlns:a16="http://schemas.microsoft.com/office/drawing/2014/main" id="{AD4BDDFB-5D02-4B08-B526-81DB1027FF24}"/>
                </a:ext>
              </a:extLst>
            </p:cNvPr>
            <p:cNvSpPr txBox="1"/>
            <p:nvPr/>
          </p:nvSpPr>
          <p:spPr>
            <a:xfrm>
              <a:off x="-192607" y="-1909949"/>
              <a:ext cx="23828365" cy="5269436"/>
            </a:xfrm>
            <a:prstGeom prst="rect">
              <a:avLst/>
            </a:prstGeom>
          </p:spPr>
          <p:txBody>
            <a:bodyPr lIns="0" tIns="0" rIns="0" bIns="0">
              <a:spAutoFit/>
            </a:bodyPr>
            <a:lstStyle/>
            <a:p>
              <a:pPr eaLnBrk="1" fontAlgn="auto" hangingPunct="1">
                <a:lnSpc>
                  <a:spcPts val="14140"/>
                </a:lnSpc>
                <a:spcBef>
                  <a:spcPts val="0"/>
                </a:spcBef>
                <a:spcAft>
                  <a:spcPts val="0"/>
                </a:spcAft>
                <a:defRPr/>
              </a:pPr>
              <a:r>
                <a:rPr lang="en-US" sz="6600" spc="-492" dirty="0">
                  <a:solidFill>
                    <a:srgbClr val="383838"/>
                  </a:solidFill>
                  <a:latin typeface="Cabin Sketch"/>
                  <a:cs typeface="+mn-cs"/>
                </a:rPr>
                <a:t>	Why promoting healthy lifestyles is important?</a:t>
              </a:r>
              <a:endParaRPr lang="en-US" sz="6600" spc="-492" dirty="0">
                <a:solidFill>
                  <a:srgbClr val="383838"/>
                </a:solidFill>
                <a:latin typeface="Cabin SemiBold" panose="020B0604020202020204" charset="0"/>
                <a:cs typeface="+mn-cs"/>
              </a:endParaRPr>
            </a:p>
          </p:txBody>
        </p:sp>
        <p:sp>
          <p:nvSpPr>
            <p:cNvPr id="9238" name="TextBox 6">
              <a:extLst>
                <a:ext uri="{FF2B5EF4-FFF2-40B4-BE49-F238E27FC236}">
                  <a16:creationId xmlns:a16="http://schemas.microsoft.com/office/drawing/2014/main" id="{CBEE3026-7D8F-4CE0-AA62-3691BF86F78B}"/>
                </a:ext>
              </a:extLst>
            </p:cNvPr>
            <p:cNvSpPr txBox="1">
              <a:spLocks noChangeArrowheads="1"/>
            </p:cNvSpPr>
            <p:nvPr/>
          </p:nvSpPr>
          <p:spPr bwMode="auto">
            <a:xfrm>
              <a:off x="0" y="3664529"/>
              <a:ext cx="21337903" cy="56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ts val="3363"/>
                </a:lnSpc>
                <a:spcBef>
                  <a:spcPct val="0"/>
                </a:spcBef>
                <a:buFontTx/>
                <a:buNone/>
              </a:pPr>
              <a:endParaRPr lang="en-US" altLang="en-US" sz="1800"/>
            </a:p>
          </p:txBody>
        </p:sp>
      </p:grpSp>
      <p:pic>
        <p:nvPicPr>
          <p:cNvPr id="9220" name="Picture 9">
            <a:extLst>
              <a:ext uri="{FF2B5EF4-FFF2-40B4-BE49-F238E27FC236}">
                <a16:creationId xmlns:a16="http://schemas.microsoft.com/office/drawing/2014/main" id="{D98F554A-5170-4736-8CEC-5C129100BAB2}"/>
              </a:ext>
            </a:extLst>
          </p:cNvPr>
          <p:cNvPicPr>
            <a:picLocks noChangeAspect="1"/>
          </p:cNvPicPr>
          <p:nvPr/>
        </p:nvPicPr>
        <p:blipFill>
          <a:blip r:embed="rId3">
            <a:extLst>
              <a:ext uri="{28A0092B-C50C-407E-A947-70E740481C1C}">
                <a14:useLocalDpi xmlns:a14="http://schemas.microsoft.com/office/drawing/2010/main" val="0"/>
              </a:ext>
            </a:extLst>
          </a:blip>
          <a:srcRect b="50000"/>
          <a:stretch>
            <a:fillRect/>
          </a:stretch>
        </p:blipFill>
        <p:spPr bwMode="auto">
          <a:xfrm>
            <a:off x="0" y="9883775"/>
            <a:ext cx="2909888"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11">
            <a:extLst>
              <a:ext uri="{FF2B5EF4-FFF2-40B4-BE49-F238E27FC236}">
                <a16:creationId xmlns:a16="http://schemas.microsoft.com/office/drawing/2014/main" id="{6FF94AAE-00D9-4DD6-8308-ACAD1A3E26FF}"/>
              </a:ext>
            </a:extLst>
          </p:cNvPr>
          <p:cNvPicPr>
            <a:picLocks noChangeAspect="1"/>
          </p:cNvPicPr>
          <p:nvPr/>
        </p:nvPicPr>
        <p:blipFill>
          <a:blip r:embed="rId4">
            <a:extLst>
              <a:ext uri="{28A0092B-C50C-407E-A947-70E740481C1C}">
                <a14:useLocalDpi xmlns:a14="http://schemas.microsoft.com/office/drawing/2010/main" val="0"/>
              </a:ext>
            </a:extLst>
          </a:blip>
          <a:srcRect b="38268"/>
          <a:stretch>
            <a:fillRect/>
          </a:stretch>
        </p:blipFill>
        <p:spPr bwMode="auto">
          <a:xfrm>
            <a:off x="2881313" y="9883775"/>
            <a:ext cx="235585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2">
            <a:extLst>
              <a:ext uri="{FF2B5EF4-FFF2-40B4-BE49-F238E27FC236}">
                <a16:creationId xmlns:a16="http://schemas.microsoft.com/office/drawing/2014/main" id="{452CD1C7-4A80-400C-85C5-8799962207C8}"/>
              </a:ext>
            </a:extLst>
          </p:cNvPr>
          <p:cNvPicPr>
            <a:picLocks noChangeAspect="1"/>
          </p:cNvPicPr>
          <p:nvPr/>
        </p:nvPicPr>
        <p:blipFill>
          <a:blip r:embed="rId5">
            <a:extLst>
              <a:ext uri="{28A0092B-C50C-407E-A947-70E740481C1C}">
                <a14:useLocalDpi xmlns:a14="http://schemas.microsoft.com/office/drawing/2010/main" val="0"/>
              </a:ext>
            </a:extLst>
          </a:blip>
          <a:srcRect b="45514"/>
          <a:stretch>
            <a:fillRect/>
          </a:stretch>
        </p:blipFill>
        <p:spPr bwMode="auto">
          <a:xfrm>
            <a:off x="5233988" y="9867900"/>
            <a:ext cx="27654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3">
            <a:extLst>
              <a:ext uri="{FF2B5EF4-FFF2-40B4-BE49-F238E27FC236}">
                <a16:creationId xmlns:a16="http://schemas.microsoft.com/office/drawing/2014/main" id="{526D3DE5-2717-4450-8FFB-F4C15326CE62}"/>
              </a:ext>
            </a:extLst>
          </p:cNvPr>
          <p:cNvPicPr>
            <a:picLocks noChangeAspect="1"/>
          </p:cNvPicPr>
          <p:nvPr/>
        </p:nvPicPr>
        <p:blipFill>
          <a:blip r:embed="rId6">
            <a:extLst>
              <a:ext uri="{28A0092B-C50C-407E-A947-70E740481C1C}">
                <a14:useLocalDpi xmlns:a14="http://schemas.microsoft.com/office/drawing/2010/main" val="0"/>
              </a:ext>
            </a:extLst>
          </a:blip>
          <a:srcRect b="45792"/>
          <a:stretch>
            <a:fillRect/>
          </a:stretch>
        </p:blipFill>
        <p:spPr bwMode="auto">
          <a:xfrm>
            <a:off x="7970838" y="9872663"/>
            <a:ext cx="27559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4">
            <a:extLst>
              <a:ext uri="{FF2B5EF4-FFF2-40B4-BE49-F238E27FC236}">
                <a16:creationId xmlns:a16="http://schemas.microsoft.com/office/drawing/2014/main" id="{A1930D42-49C6-456F-9825-055271D439C3}"/>
              </a:ext>
            </a:extLst>
          </p:cNvPr>
          <p:cNvPicPr>
            <a:picLocks noChangeAspect="1"/>
          </p:cNvPicPr>
          <p:nvPr/>
        </p:nvPicPr>
        <p:blipFill>
          <a:blip r:embed="rId7">
            <a:extLst>
              <a:ext uri="{28A0092B-C50C-407E-A947-70E740481C1C}">
                <a14:useLocalDpi xmlns:a14="http://schemas.microsoft.com/office/drawing/2010/main" val="0"/>
              </a:ext>
            </a:extLst>
          </a:blip>
          <a:srcRect b="41377"/>
          <a:stretch>
            <a:fillRect/>
          </a:stretch>
        </p:blipFill>
        <p:spPr bwMode="auto">
          <a:xfrm>
            <a:off x="10683875" y="9829800"/>
            <a:ext cx="2808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15">
            <a:extLst>
              <a:ext uri="{FF2B5EF4-FFF2-40B4-BE49-F238E27FC236}">
                <a16:creationId xmlns:a16="http://schemas.microsoft.com/office/drawing/2014/main" id="{98DADB80-E3B6-404C-A689-A7B36AC29E03}"/>
              </a:ext>
            </a:extLst>
          </p:cNvPr>
          <p:cNvPicPr>
            <a:picLocks noChangeAspect="1"/>
          </p:cNvPicPr>
          <p:nvPr/>
        </p:nvPicPr>
        <p:blipFill>
          <a:blip r:embed="rId8">
            <a:extLst>
              <a:ext uri="{28A0092B-C50C-407E-A947-70E740481C1C}">
                <a14:useLocalDpi xmlns:a14="http://schemas.microsoft.com/office/drawing/2010/main" val="0"/>
              </a:ext>
            </a:extLst>
          </a:blip>
          <a:srcRect b="46486"/>
          <a:stretch>
            <a:fillRect/>
          </a:stretch>
        </p:blipFill>
        <p:spPr bwMode="auto">
          <a:xfrm>
            <a:off x="13430250" y="9859963"/>
            <a:ext cx="2876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6">
            <a:extLst>
              <a:ext uri="{FF2B5EF4-FFF2-40B4-BE49-F238E27FC236}">
                <a16:creationId xmlns:a16="http://schemas.microsoft.com/office/drawing/2014/main" id="{AFC15290-C819-4DDD-9BA3-9D1FF15C0D60}"/>
              </a:ext>
            </a:extLst>
          </p:cNvPr>
          <p:cNvPicPr>
            <a:picLocks noChangeAspect="1"/>
          </p:cNvPicPr>
          <p:nvPr/>
        </p:nvPicPr>
        <p:blipFill>
          <a:blip r:embed="rId9">
            <a:extLst>
              <a:ext uri="{28A0092B-C50C-407E-A947-70E740481C1C}">
                <a14:useLocalDpi xmlns:a14="http://schemas.microsoft.com/office/drawing/2010/main" val="0"/>
              </a:ext>
            </a:extLst>
          </a:blip>
          <a:srcRect r="15262" b="35733"/>
          <a:stretch>
            <a:fillRect/>
          </a:stretch>
        </p:blipFill>
        <p:spPr bwMode="auto">
          <a:xfrm>
            <a:off x="16259175" y="9859963"/>
            <a:ext cx="20288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3">
            <a:extLst>
              <a:ext uri="{FF2B5EF4-FFF2-40B4-BE49-F238E27FC236}">
                <a16:creationId xmlns:a16="http://schemas.microsoft.com/office/drawing/2014/main" id="{D3618F08-01C1-4521-BDCD-2CF6439C280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341438" y="2897188"/>
            <a:ext cx="1001712"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Picture 5">
            <a:extLst>
              <a:ext uri="{FF2B5EF4-FFF2-40B4-BE49-F238E27FC236}">
                <a16:creationId xmlns:a16="http://schemas.microsoft.com/office/drawing/2014/main" id="{F2CE3DC8-F00F-4082-B242-00A657AFBEA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835150" y="5114925"/>
            <a:ext cx="88265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Picture 7">
            <a:extLst>
              <a:ext uri="{FF2B5EF4-FFF2-40B4-BE49-F238E27FC236}">
                <a16:creationId xmlns:a16="http://schemas.microsoft.com/office/drawing/2014/main" id="{11C1E9F1-0EAD-407B-AA31-5326079F01EF}"/>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030913" y="2862263"/>
            <a:ext cx="985837"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0" name="Picture 11">
            <a:extLst>
              <a:ext uri="{FF2B5EF4-FFF2-40B4-BE49-F238E27FC236}">
                <a16:creationId xmlns:a16="http://schemas.microsoft.com/office/drawing/2014/main" id="{EEA05DDE-DA7A-4032-9497-C72D3A44EE01}"/>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592513" y="5218113"/>
            <a:ext cx="1063625"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1" name="Picture 13">
            <a:extLst>
              <a:ext uri="{FF2B5EF4-FFF2-40B4-BE49-F238E27FC236}">
                <a16:creationId xmlns:a16="http://schemas.microsoft.com/office/drawing/2014/main" id="{A0A7772F-1D2C-4589-8FF3-E5539398BE3F}"/>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181725" y="4981575"/>
            <a:ext cx="882650"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2" name="Picture 15">
            <a:extLst>
              <a:ext uri="{FF2B5EF4-FFF2-40B4-BE49-F238E27FC236}">
                <a16:creationId xmlns:a16="http://schemas.microsoft.com/office/drawing/2014/main" id="{2E1CE847-5F65-4722-AA66-26C0DF8E7871}"/>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109788" y="7577138"/>
            <a:ext cx="1220787"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3" name="Picture 17">
            <a:extLst>
              <a:ext uri="{FF2B5EF4-FFF2-40B4-BE49-F238E27FC236}">
                <a16:creationId xmlns:a16="http://schemas.microsoft.com/office/drawing/2014/main" id="{8A32262E-0860-46E7-9476-060F0C408848}"/>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662488" y="7267575"/>
            <a:ext cx="1171575"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58BA42B-98D9-4CE8-8B69-0E0C9F32FC75}"/>
              </a:ext>
            </a:extLst>
          </p:cNvPr>
          <p:cNvSpPr txBox="1"/>
          <p:nvPr/>
        </p:nvSpPr>
        <p:spPr>
          <a:xfrm>
            <a:off x="838200" y="2539168"/>
            <a:ext cx="17362947"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t>Consuming healthful foods and beverages, doing regular physical activity, getting adequate sleep, and other factors may help children to</a:t>
            </a:r>
          </a:p>
          <a:p>
            <a:pPr marL="457200" indent="-457200">
              <a:buFont typeface="Arial"/>
              <a:buChar char="•"/>
            </a:pPr>
            <a:r>
              <a:rPr lang="en-GB" sz="3200" dirty="0">
                <a:latin typeface="Calibri"/>
                <a:cs typeface="Arial"/>
              </a:rPr>
              <a:t>Grow</a:t>
            </a:r>
            <a:endParaRPr lang="en-GB" sz="3200" dirty="0"/>
          </a:p>
          <a:p>
            <a:pPr marL="457200" indent="-457200">
              <a:buFont typeface="Arial"/>
              <a:buChar char="•"/>
            </a:pPr>
            <a:r>
              <a:rPr lang="en-GB" sz="3200" dirty="0">
                <a:latin typeface="Calibri"/>
                <a:cs typeface="Arial"/>
              </a:rPr>
              <a:t>Learn</a:t>
            </a:r>
            <a:endParaRPr lang="en-GB" sz="3200" dirty="0"/>
          </a:p>
          <a:p>
            <a:pPr marL="457200" indent="-457200">
              <a:buFont typeface="Arial"/>
              <a:buChar char="•"/>
            </a:pPr>
            <a:r>
              <a:rPr lang="en-GB" sz="3200" dirty="0">
                <a:latin typeface="Calibri"/>
                <a:cs typeface="Arial"/>
              </a:rPr>
              <a:t>Build strong bones and muscles</a:t>
            </a:r>
          </a:p>
          <a:p>
            <a:pPr marL="457200" indent="-457200">
              <a:buFont typeface="Arial"/>
              <a:buChar char="•"/>
            </a:pPr>
            <a:r>
              <a:rPr lang="en-GB" sz="3200" dirty="0">
                <a:latin typeface="Calibri"/>
                <a:cs typeface="Arial"/>
              </a:rPr>
              <a:t>Maintain a healthy weight</a:t>
            </a:r>
          </a:p>
          <a:p>
            <a:pPr marL="457200" indent="-457200">
              <a:buFont typeface="Arial"/>
              <a:buChar char="•"/>
            </a:pPr>
            <a:r>
              <a:rPr lang="en-GB" sz="3200" dirty="0">
                <a:latin typeface="Calibri"/>
                <a:cs typeface="Arial"/>
              </a:rPr>
              <a:t>Feel good about themselves</a:t>
            </a:r>
          </a:p>
          <a:p>
            <a:endParaRPr lang="en-GB" sz="3200" dirty="0">
              <a:latin typeface="Calibri"/>
              <a:cs typeface="Arial"/>
            </a:endParaRPr>
          </a:p>
          <a:p>
            <a:r>
              <a:rPr lang="en-GB" sz="3200" dirty="0">
                <a:latin typeface="Calibri"/>
                <a:cs typeface="Arial"/>
              </a:rPr>
              <a:t>Literature has shown that engaging in physical activity and spending less time in screen-based sedentary behaviours are related to fewer health complaints. </a:t>
            </a:r>
          </a:p>
          <a:p>
            <a:endParaRPr lang="en-GB" sz="3200" dirty="0"/>
          </a:p>
        </p:txBody>
      </p:sp>
      <p:pic>
        <p:nvPicPr>
          <p:cNvPr id="26" name="Picture 23">
            <a:extLst>
              <a:ext uri="{FF2B5EF4-FFF2-40B4-BE49-F238E27FC236}">
                <a16:creationId xmlns:a16="http://schemas.microsoft.com/office/drawing/2014/main" id="{234186AB-4CF7-4438-B721-D61246976025}"/>
              </a:ext>
            </a:extLst>
          </p:cNvPr>
          <p:cNvPicPr>
            <a:picLocks noChangeAspect="1"/>
          </p:cNvPicPr>
          <p:nvPr/>
        </p:nvPicPr>
        <p:blipFill>
          <a:blip r:embed="rId9">
            <a:extLst>
              <a:ext uri="{28A0092B-C50C-407E-A947-70E740481C1C}">
                <a14:useLocalDpi xmlns:a14="http://schemas.microsoft.com/office/drawing/2010/main" val="0"/>
              </a:ext>
            </a:extLst>
          </a:blip>
          <a:srcRect t="28848"/>
          <a:stretch>
            <a:fillRect/>
          </a:stretch>
        </p:blipFill>
        <p:spPr bwMode="auto">
          <a:xfrm>
            <a:off x="15460663" y="0"/>
            <a:ext cx="2827337"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2">
            <a:extLst>
              <a:ext uri="{FF2B5EF4-FFF2-40B4-BE49-F238E27FC236}">
                <a16:creationId xmlns:a16="http://schemas.microsoft.com/office/drawing/2014/main" id="{87CA5F89-9A49-4B2A-A4B7-6FC651691721}"/>
              </a:ext>
            </a:extLst>
          </p:cNvPr>
          <p:cNvPicPr>
            <a:picLocks noChangeAspect="1"/>
          </p:cNvPicPr>
          <p:nvPr/>
        </p:nvPicPr>
        <p:blipFill>
          <a:blip r:embed="rId8">
            <a:extLst>
              <a:ext uri="{28A0092B-C50C-407E-A947-70E740481C1C}">
                <a14:useLocalDpi xmlns:a14="http://schemas.microsoft.com/office/drawing/2010/main" val="0"/>
              </a:ext>
            </a:extLst>
          </a:blip>
          <a:srcRect t="31969"/>
          <a:stretch>
            <a:fillRect/>
          </a:stretch>
        </p:blipFill>
        <p:spPr bwMode="auto">
          <a:xfrm>
            <a:off x="12584113" y="0"/>
            <a:ext cx="287655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1">
            <a:extLst>
              <a:ext uri="{FF2B5EF4-FFF2-40B4-BE49-F238E27FC236}">
                <a16:creationId xmlns:a16="http://schemas.microsoft.com/office/drawing/2014/main" id="{9EFB4D0C-D9A2-44B4-8640-098B69D07DE6}"/>
              </a:ext>
            </a:extLst>
          </p:cNvPr>
          <p:cNvPicPr>
            <a:picLocks noChangeAspect="1"/>
          </p:cNvPicPr>
          <p:nvPr/>
        </p:nvPicPr>
        <p:blipFill>
          <a:blip r:embed="rId7">
            <a:extLst>
              <a:ext uri="{28A0092B-C50C-407E-A947-70E740481C1C}">
                <a14:useLocalDpi xmlns:a14="http://schemas.microsoft.com/office/drawing/2010/main" val="0"/>
              </a:ext>
            </a:extLst>
          </a:blip>
          <a:srcRect t="33914"/>
          <a:stretch>
            <a:fillRect/>
          </a:stretch>
        </p:blipFill>
        <p:spPr bwMode="auto">
          <a:xfrm>
            <a:off x="9775825" y="0"/>
            <a:ext cx="280828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0">
            <a:extLst>
              <a:ext uri="{FF2B5EF4-FFF2-40B4-BE49-F238E27FC236}">
                <a16:creationId xmlns:a16="http://schemas.microsoft.com/office/drawing/2014/main" id="{78BB2D4A-1EE1-412F-976A-5B4C8C712AF1}"/>
              </a:ext>
            </a:extLst>
          </p:cNvPr>
          <p:cNvPicPr>
            <a:picLocks noChangeAspect="1"/>
          </p:cNvPicPr>
          <p:nvPr/>
        </p:nvPicPr>
        <p:blipFill>
          <a:blip r:embed="rId6">
            <a:extLst>
              <a:ext uri="{28A0092B-C50C-407E-A947-70E740481C1C}">
                <a14:useLocalDpi xmlns:a14="http://schemas.microsoft.com/office/drawing/2010/main" val="0"/>
              </a:ext>
            </a:extLst>
          </a:blip>
          <a:srcRect t="33380"/>
          <a:stretch>
            <a:fillRect/>
          </a:stretch>
        </p:blipFill>
        <p:spPr bwMode="auto">
          <a:xfrm>
            <a:off x="7021513" y="0"/>
            <a:ext cx="2754312"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9">
            <a:extLst>
              <a:ext uri="{FF2B5EF4-FFF2-40B4-BE49-F238E27FC236}">
                <a16:creationId xmlns:a16="http://schemas.microsoft.com/office/drawing/2014/main" id="{9B716409-DA53-4388-BAA6-6828D85EF172}"/>
              </a:ext>
            </a:extLst>
          </p:cNvPr>
          <p:cNvPicPr>
            <a:picLocks noChangeAspect="1"/>
          </p:cNvPicPr>
          <p:nvPr/>
        </p:nvPicPr>
        <p:blipFill>
          <a:blip r:embed="rId5">
            <a:extLst>
              <a:ext uri="{28A0092B-C50C-407E-A947-70E740481C1C}">
                <a14:useLocalDpi xmlns:a14="http://schemas.microsoft.com/office/drawing/2010/main" val="0"/>
              </a:ext>
            </a:extLst>
          </a:blip>
          <a:srcRect t="33670"/>
          <a:stretch>
            <a:fillRect/>
          </a:stretch>
        </p:blipFill>
        <p:spPr bwMode="auto">
          <a:xfrm>
            <a:off x="4254500" y="0"/>
            <a:ext cx="27670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8">
            <a:extLst>
              <a:ext uri="{FF2B5EF4-FFF2-40B4-BE49-F238E27FC236}">
                <a16:creationId xmlns:a16="http://schemas.microsoft.com/office/drawing/2014/main" id="{7EF51965-8796-4CFA-9FF6-A77CC9BC1262}"/>
              </a:ext>
            </a:extLst>
          </p:cNvPr>
          <p:cNvPicPr>
            <a:picLocks noChangeAspect="1"/>
          </p:cNvPicPr>
          <p:nvPr/>
        </p:nvPicPr>
        <p:blipFill>
          <a:blip r:embed="rId4">
            <a:extLst>
              <a:ext uri="{28A0092B-C50C-407E-A947-70E740481C1C}">
                <a14:useLocalDpi xmlns:a14="http://schemas.microsoft.com/office/drawing/2010/main" val="0"/>
              </a:ext>
            </a:extLst>
          </a:blip>
          <a:srcRect t="35880"/>
          <a:stretch>
            <a:fillRect/>
          </a:stretch>
        </p:blipFill>
        <p:spPr bwMode="auto">
          <a:xfrm>
            <a:off x="1454150" y="0"/>
            <a:ext cx="28003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
            <a:extLst>
              <a:ext uri="{FF2B5EF4-FFF2-40B4-BE49-F238E27FC236}">
                <a16:creationId xmlns:a16="http://schemas.microsoft.com/office/drawing/2014/main" id="{ED4B2839-48C0-40DF-AC5F-7A1975A9818B}"/>
              </a:ext>
            </a:extLst>
          </p:cNvPr>
          <p:cNvPicPr>
            <a:picLocks noChangeAspect="1"/>
          </p:cNvPicPr>
          <p:nvPr/>
        </p:nvPicPr>
        <p:blipFill>
          <a:blip r:embed="rId17">
            <a:extLst>
              <a:ext uri="{28A0092B-C50C-407E-A947-70E740481C1C}">
                <a14:useLocalDpi xmlns:a14="http://schemas.microsoft.com/office/drawing/2010/main" val="0"/>
              </a:ext>
            </a:extLst>
          </a:blip>
          <a:srcRect l="50000" t="36925" b="1363"/>
          <a:stretch>
            <a:fillRect/>
          </a:stretch>
        </p:blipFill>
        <p:spPr bwMode="auto">
          <a:xfrm>
            <a:off x="0" y="0"/>
            <a:ext cx="14541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AD82499-5727-42E4-9C38-99379F3498D0}"/>
              </a:ext>
            </a:extLst>
          </p:cNvPr>
          <p:cNvGrpSpPr/>
          <p:nvPr/>
        </p:nvGrpSpPr>
        <p:grpSpPr>
          <a:xfrm>
            <a:off x="0" y="498475"/>
            <a:ext cx="18287999" cy="1682094"/>
            <a:chOff x="-5098" y="-510996"/>
            <a:chExt cx="3598039" cy="521320"/>
          </a:xfrm>
          <a:solidFill>
            <a:srgbClr val="F99FD9"/>
          </a:solidFill>
        </p:grpSpPr>
        <p:sp>
          <p:nvSpPr>
            <p:cNvPr id="3" name="Freeform 3">
              <a:extLst>
                <a:ext uri="{FF2B5EF4-FFF2-40B4-BE49-F238E27FC236}">
                  <a16:creationId xmlns:a16="http://schemas.microsoft.com/office/drawing/2014/main" id="{AD0516E6-A07B-4142-B848-C99E291EF528}"/>
                </a:ext>
              </a:extLst>
            </p:cNvPr>
            <p:cNvSpPr/>
            <p:nvPr/>
          </p:nvSpPr>
          <p:spPr>
            <a:xfrm>
              <a:off x="-5098" y="-510996"/>
              <a:ext cx="3598039" cy="521320"/>
            </a:xfrm>
            <a:custGeom>
              <a:avLst/>
              <a:gdLst/>
              <a:ahLst/>
              <a:cxnLst/>
              <a:rect l="l" t="t" r="r" b="b"/>
              <a:pathLst>
                <a:path w="4474246" h="625967">
                  <a:moveTo>
                    <a:pt x="0" y="0"/>
                  </a:moveTo>
                  <a:lnTo>
                    <a:pt x="4474246" y="0"/>
                  </a:lnTo>
                  <a:lnTo>
                    <a:pt x="4474246" y="625967"/>
                  </a:lnTo>
                  <a:lnTo>
                    <a:pt x="0" y="625967"/>
                  </a:lnTo>
                  <a:close/>
                </a:path>
              </a:pathLst>
            </a:custGeom>
            <a:grpFill/>
          </p:spPr>
          <p:txBody>
            <a:bodyPr/>
            <a:lstStyle/>
            <a:p>
              <a:pPr>
                <a:defRPr/>
              </a:pPr>
              <a:endParaRPr lang="en-GB" dirty="0"/>
            </a:p>
          </p:txBody>
        </p:sp>
      </p:grpSp>
      <p:grpSp>
        <p:nvGrpSpPr>
          <p:cNvPr id="11267" name="Group 4">
            <a:extLst>
              <a:ext uri="{FF2B5EF4-FFF2-40B4-BE49-F238E27FC236}">
                <a16:creationId xmlns:a16="http://schemas.microsoft.com/office/drawing/2014/main" id="{817F3B20-703A-4645-AA4A-B637DDF13C18}"/>
              </a:ext>
            </a:extLst>
          </p:cNvPr>
          <p:cNvGrpSpPr>
            <a:grpSpLocks/>
          </p:cNvGrpSpPr>
          <p:nvPr/>
        </p:nvGrpSpPr>
        <p:grpSpPr bwMode="auto">
          <a:xfrm>
            <a:off x="-657221" y="634376"/>
            <a:ext cx="19602446" cy="2018329"/>
            <a:chOff x="6" y="-2110395"/>
            <a:chExt cx="26136705" cy="2689989"/>
          </a:xfrm>
        </p:grpSpPr>
        <p:sp>
          <p:nvSpPr>
            <p:cNvPr id="5" name="TextBox 5">
              <a:extLst>
                <a:ext uri="{FF2B5EF4-FFF2-40B4-BE49-F238E27FC236}">
                  <a16:creationId xmlns:a16="http://schemas.microsoft.com/office/drawing/2014/main" id="{B8F68AAB-C197-4ECC-8CD1-E8A23FF7117C}"/>
                </a:ext>
              </a:extLst>
            </p:cNvPr>
            <p:cNvSpPr txBox="1"/>
            <p:nvPr/>
          </p:nvSpPr>
          <p:spPr>
            <a:xfrm>
              <a:off x="1282705" y="-2110395"/>
              <a:ext cx="24854006" cy="2305145"/>
            </a:xfrm>
            <a:prstGeom prst="rect">
              <a:avLst/>
            </a:prstGeom>
          </p:spPr>
          <p:txBody>
            <a:bodyPr wrap="square" lIns="0" tIns="0" rIns="0" bIns="0">
              <a:spAutoFit/>
            </a:bodyPr>
            <a:lstStyle/>
            <a:p>
              <a:pPr eaLnBrk="1" fontAlgn="auto" hangingPunct="1">
                <a:lnSpc>
                  <a:spcPts val="14140"/>
                </a:lnSpc>
                <a:spcBef>
                  <a:spcPts val="0"/>
                </a:spcBef>
                <a:spcAft>
                  <a:spcPts val="0"/>
                </a:spcAft>
                <a:defRPr/>
              </a:pPr>
              <a:r>
                <a:rPr lang="en-GB" sz="10000" dirty="0">
                  <a:latin typeface="Cabin Sketch" panose="020B0604020202020204" charset="0"/>
                  <a:cs typeface="+mn-cs"/>
                </a:rPr>
                <a:t>Sedentary Behaviours</a:t>
              </a:r>
              <a:endParaRPr lang="en-US" sz="10000" spc="-492" dirty="0">
                <a:solidFill>
                  <a:srgbClr val="383838"/>
                </a:solidFill>
                <a:latin typeface="Cabin SemiBold" panose="020B0604020202020204" charset="0"/>
                <a:cs typeface="+mn-cs"/>
              </a:endParaRPr>
            </a:p>
          </p:txBody>
        </p:sp>
        <p:sp>
          <p:nvSpPr>
            <p:cNvPr id="11287" name="TextBox 7">
              <a:extLst>
                <a:ext uri="{FF2B5EF4-FFF2-40B4-BE49-F238E27FC236}">
                  <a16:creationId xmlns:a16="http://schemas.microsoft.com/office/drawing/2014/main" id="{C8071E30-66D7-4BA1-9063-7B1C86BFF147}"/>
                </a:ext>
              </a:extLst>
            </p:cNvPr>
            <p:cNvSpPr txBox="1">
              <a:spLocks noChangeArrowheads="1"/>
            </p:cNvSpPr>
            <p:nvPr/>
          </p:nvSpPr>
          <p:spPr bwMode="auto">
            <a:xfrm>
              <a:off x="6" y="-66675"/>
              <a:ext cx="21213380" cy="646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ts val="4113"/>
                </a:lnSpc>
                <a:spcBef>
                  <a:spcPct val="0"/>
                </a:spcBef>
                <a:buFontTx/>
                <a:buNone/>
              </a:pPr>
              <a:endParaRPr lang="en-US" altLang="en-US" sz="1800"/>
            </a:p>
          </p:txBody>
        </p:sp>
      </p:grpSp>
      <p:pic>
        <p:nvPicPr>
          <p:cNvPr id="11268" name="Picture 9">
            <a:extLst>
              <a:ext uri="{FF2B5EF4-FFF2-40B4-BE49-F238E27FC236}">
                <a16:creationId xmlns:a16="http://schemas.microsoft.com/office/drawing/2014/main" id="{6621767E-1EE3-401B-B7D8-49EA4B36FE2D}"/>
              </a:ext>
            </a:extLst>
          </p:cNvPr>
          <p:cNvPicPr>
            <a:picLocks noChangeAspect="1"/>
          </p:cNvPicPr>
          <p:nvPr/>
        </p:nvPicPr>
        <p:blipFill>
          <a:blip r:embed="rId3">
            <a:extLst>
              <a:ext uri="{28A0092B-C50C-407E-A947-70E740481C1C}">
                <a14:useLocalDpi xmlns:a14="http://schemas.microsoft.com/office/drawing/2010/main" val="0"/>
              </a:ext>
            </a:extLst>
          </a:blip>
          <a:srcRect b="50000"/>
          <a:stretch>
            <a:fillRect/>
          </a:stretch>
        </p:blipFill>
        <p:spPr bwMode="auto">
          <a:xfrm>
            <a:off x="0" y="9883775"/>
            <a:ext cx="2909888"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11">
            <a:extLst>
              <a:ext uri="{FF2B5EF4-FFF2-40B4-BE49-F238E27FC236}">
                <a16:creationId xmlns:a16="http://schemas.microsoft.com/office/drawing/2014/main" id="{C6A9AECD-1280-49B7-9FF8-9B2B9F7DACAD}"/>
              </a:ext>
            </a:extLst>
          </p:cNvPr>
          <p:cNvPicPr>
            <a:picLocks noChangeAspect="1"/>
          </p:cNvPicPr>
          <p:nvPr/>
        </p:nvPicPr>
        <p:blipFill>
          <a:blip r:embed="rId4">
            <a:extLst>
              <a:ext uri="{28A0092B-C50C-407E-A947-70E740481C1C}">
                <a14:useLocalDpi xmlns:a14="http://schemas.microsoft.com/office/drawing/2010/main" val="0"/>
              </a:ext>
            </a:extLst>
          </a:blip>
          <a:srcRect b="38268"/>
          <a:stretch>
            <a:fillRect/>
          </a:stretch>
        </p:blipFill>
        <p:spPr bwMode="auto">
          <a:xfrm>
            <a:off x="2881313" y="9883775"/>
            <a:ext cx="235585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2">
            <a:extLst>
              <a:ext uri="{FF2B5EF4-FFF2-40B4-BE49-F238E27FC236}">
                <a16:creationId xmlns:a16="http://schemas.microsoft.com/office/drawing/2014/main" id="{EE173AA9-7D9D-4B4D-89F5-CC6A2727C713}"/>
              </a:ext>
            </a:extLst>
          </p:cNvPr>
          <p:cNvPicPr>
            <a:picLocks noChangeAspect="1"/>
          </p:cNvPicPr>
          <p:nvPr/>
        </p:nvPicPr>
        <p:blipFill>
          <a:blip r:embed="rId5">
            <a:extLst>
              <a:ext uri="{28A0092B-C50C-407E-A947-70E740481C1C}">
                <a14:useLocalDpi xmlns:a14="http://schemas.microsoft.com/office/drawing/2010/main" val="0"/>
              </a:ext>
            </a:extLst>
          </a:blip>
          <a:srcRect b="45514"/>
          <a:stretch>
            <a:fillRect/>
          </a:stretch>
        </p:blipFill>
        <p:spPr bwMode="auto">
          <a:xfrm>
            <a:off x="5233988" y="9867900"/>
            <a:ext cx="27654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13">
            <a:extLst>
              <a:ext uri="{FF2B5EF4-FFF2-40B4-BE49-F238E27FC236}">
                <a16:creationId xmlns:a16="http://schemas.microsoft.com/office/drawing/2014/main" id="{40E5750B-79FC-4FD8-9796-57F8C01121BB}"/>
              </a:ext>
            </a:extLst>
          </p:cNvPr>
          <p:cNvPicPr>
            <a:picLocks noChangeAspect="1"/>
          </p:cNvPicPr>
          <p:nvPr/>
        </p:nvPicPr>
        <p:blipFill>
          <a:blip r:embed="rId6">
            <a:extLst>
              <a:ext uri="{28A0092B-C50C-407E-A947-70E740481C1C}">
                <a14:useLocalDpi xmlns:a14="http://schemas.microsoft.com/office/drawing/2010/main" val="0"/>
              </a:ext>
            </a:extLst>
          </a:blip>
          <a:srcRect b="45792"/>
          <a:stretch>
            <a:fillRect/>
          </a:stretch>
        </p:blipFill>
        <p:spPr bwMode="auto">
          <a:xfrm>
            <a:off x="7970838" y="9872663"/>
            <a:ext cx="27559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14">
            <a:extLst>
              <a:ext uri="{FF2B5EF4-FFF2-40B4-BE49-F238E27FC236}">
                <a16:creationId xmlns:a16="http://schemas.microsoft.com/office/drawing/2014/main" id="{7792B8B8-B4A5-46AF-8A6C-0361EE06D1AC}"/>
              </a:ext>
            </a:extLst>
          </p:cNvPr>
          <p:cNvPicPr>
            <a:picLocks noChangeAspect="1"/>
          </p:cNvPicPr>
          <p:nvPr/>
        </p:nvPicPr>
        <p:blipFill>
          <a:blip r:embed="rId7">
            <a:extLst>
              <a:ext uri="{28A0092B-C50C-407E-A947-70E740481C1C}">
                <a14:useLocalDpi xmlns:a14="http://schemas.microsoft.com/office/drawing/2010/main" val="0"/>
              </a:ext>
            </a:extLst>
          </a:blip>
          <a:srcRect b="41377"/>
          <a:stretch>
            <a:fillRect/>
          </a:stretch>
        </p:blipFill>
        <p:spPr bwMode="auto">
          <a:xfrm>
            <a:off x="10683875" y="9829800"/>
            <a:ext cx="2808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15">
            <a:extLst>
              <a:ext uri="{FF2B5EF4-FFF2-40B4-BE49-F238E27FC236}">
                <a16:creationId xmlns:a16="http://schemas.microsoft.com/office/drawing/2014/main" id="{0D8B5EE0-1894-4E8C-AF0E-DCC4F1A17757}"/>
              </a:ext>
            </a:extLst>
          </p:cNvPr>
          <p:cNvPicPr>
            <a:picLocks noChangeAspect="1"/>
          </p:cNvPicPr>
          <p:nvPr/>
        </p:nvPicPr>
        <p:blipFill>
          <a:blip r:embed="rId8">
            <a:extLst>
              <a:ext uri="{28A0092B-C50C-407E-A947-70E740481C1C}">
                <a14:useLocalDpi xmlns:a14="http://schemas.microsoft.com/office/drawing/2010/main" val="0"/>
              </a:ext>
            </a:extLst>
          </a:blip>
          <a:srcRect b="46486"/>
          <a:stretch>
            <a:fillRect/>
          </a:stretch>
        </p:blipFill>
        <p:spPr bwMode="auto">
          <a:xfrm>
            <a:off x="13430250" y="9859963"/>
            <a:ext cx="2876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6">
            <a:extLst>
              <a:ext uri="{FF2B5EF4-FFF2-40B4-BE49-F238E27FC236}">
                <a16:creationId xmlns:a16="http://schemas.microsoft.com/office/drawing/2014/main" id="{78A5E868-E7EF-41F0-8672-9E07DD533CEF}"/>
              </a:ext>
            </a:extLst>
          </p:cNvPr>
          <p:cNvPicPr>
            <a:picLocks noChangeAspect="1"/>
          </p:cNvPicPr>
          <p:nvPr/>
        </p:nvPicPr>
        <p:blipFill>
          <a:blip r:embed="rId9">
            <a:extLst>
              <a:ext uri="{28A0092B-C50C-407E-A947-70E740481C1C}">
                <a14:useLocalDpi xmlns:a14="http://schemas.microsoft.com/office/drawing/2010/main" val="0"/>
              </a:ext>
            </a:extLst>
          </a:blip>
          <a:srcRect r="15262" b="35733"/>
          <a:stretch>
            <a:fillRect/>
          </a:stretch>
        </p:blipFill>
        <p:spPr bwMode="auto">
          <a:xfrm>
            <a:off x="16259175" y="9859963"/>
            <a:ext cx="20288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5">
            <a:extLst>
              <a:ext uri="{FF2B5EF4-FFF2-40B4-BE49-F238E27FC236}">
                <a16:creationId xmlns:a16="http://schemas.microsoft.com/office/drawing/2014/main" id="{981A6C66-C753-4E7D-A6CE-D38329F05B7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14688" y="4197350"/>
            <a:ext cx="88265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Picture 15">
            <a:extLst>
              <a:ext uri="{FF2B5EF4-FFF2-40B4-BE49-F238E27FC236}">
                <a16:creationId xmlns:a16="http://schemas.microsoft.com/office/drawing/2014/main" id="{57828140-DB43-4D7D-AB57-9153F03E11F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3503275" y="4389438"/>
            <a:ext cx="1220788"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17">
            <a:extLst>
              <a:ext uri="{FF2B5EF4-FFF2-40B4-BE49-F238E27FC236}">
                <a16:creationId xmlns:a16="http://schemas.microsoft.com/office/drawing/2014/main" id="{E3974412-9AA9-42C4-ACAC-228430DAB343}"/>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6207984" y="4103688"/>
            <a:ext cx="1171575"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Picture 11">
            <a:extLst>
              <a:ext uri="{FF2B5EF4-FFF2-40B4-BE49-F238E27FC236}">
                <a16:creationId xmlns:a16="http://schemas.microsoft.com/office/drawing/2014/main" id="{35BECA73-1CE6-453F-9CB5-7FA58370DB51}"/>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3765213" y="6553200"/>
            <a:ext cx="1062037"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1" name="Picture 13">
            <a:extLst>
              <a:ext uri="{FF2B5EF4-FFF2-40B4-BE49-F238E27FC236}">
                <a16:creationId xmlns:a16="http://schemas.microsoft.com/office/drawing/2014/main" id="{05CF1904-1F77-4B1D-BEE6-1C3BFE12450F}"/>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6352838" y="6315075"/>
            <a:ext cx="882650"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2" name="Picture 5">
            <a:extLst>
              <a:ext uri="{FF2B5EF4-FFF2-40B4-BE49-F238E27FC236}">
                <a16:creationId xmlns:a16="http://schemas.microsoft.com/office/drawing/2014/main" id="{3DDBB026-743A-4A2F-A429-6A71A2F5364D}"/>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709738" y="5003800"/>
            <a:ext cx="88265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0">
            <a:extLst>
              <a:ext uri="{FF2B5EF4-FFF2-40B4-BE49-F238E27FC236}">
                <a16:creationId xmlns:a16="http://schemas.microsoft.com/office/drawing/2014/main" id="{ED4B2839-48C0-40DF-AC5F-7A1975A9818B}"/>
              </a:ext>
            </a:extLst>
          </p:cNvPr>
          <p:cNvPicPr>
            <a:picLocks noChangeAspect="1"/>
          </p:cNvPicPr>
          <p:nvPr/>
        </p:nvPicPr>
        <p:blipFill>
          <a:blip r:embed="rId15">
            <a:extLst>
              <a:ext uri="{28A0092B-C50C-407E-A947-70E740481C1C}">
                <a14:useLocalDpi xmlns:a14="http://schemas.microsoft.com/office/drawing/2010/main" val="0"/>
              </a:ext>
            </a:extLst>
          </a:blip>
          <a:srcRect l="50000" t="36925" b="1363"/>
          <a:stretch>
            <a:fillRect/>
          </a:stretch>
        </p:blipFill>
        <p:spPr bwMode="auto">
          <a:xfrm>
            <a:off x="0" y="0"/>
            <a:ext cx="14541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8">
            <a:extLst>
              <a:ext uri="{FF2B5EF4-FFF2-40B4-BE49-F238E27FC236}">
                <a16:creationId xmlns:a16="http://schemas.microsoft.com/office/drawing/2014/main" id="{7EF51965-8796-4CFA-9FF6-A77CC9BC1262}"/>
              </a:ext>
            </a:extLst>
          </p:cNvPr>
          <p:cNvPicPr>
            <a:picLocks noChangeAspect="1"/>
          </p:cNvPicPr>
          <p:nvPr/>
        </p:nvPicPr>
        <p:blipFill>
          <a:blip r:embed="rId4">
            <a:extLst>
              <a:ext uri="{28A0092B-C50C-407E-A947-70E740481C1C}">
                <a14:useLocalDpi xmlns:a14="http://schemas.microsoft.com/office/drawing/2010/main" val="0"/>
              </a:ext>
            </a:extLst>
          </a:blip>
          <a:srcRect t="35880"/>
          <a:stretch>
            <a:fillRect/>
          </a:stretch>
        </p:blipFill>
        <p:spPr bwMode="auto">
          <a:xfrm>
            <a:off x="1454150" y="0"/>
            <a:ext cx="28003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9">
            <a:extLst>
              <a:ext uri="{FF2B5EF4-FFF2-40B4-BE49-F238E27FC236}">
                <a16:creationId xmlns:a16="http://schemas.microsoft.com/office/drawing/2014/main" id="{9B716409-DA53-4388-BAA6-6828D85EF172}"/>
              </a:ext>
            </a:extLst>
          </p:cNvPr>
          <p:cNvPicPr>
            <a:picLocks noChangeAspect="1"/>
          </p:cNvPicPr>
          <p:nvPr/>
        </p:nvPicPr>
        <p:blipFill>
          <a:blip r:embed="rId5">
            <a:extLst>
              <a:ext uri="{28A0092B-C50C-407E-A947-70E740481C1C}">
                <a14:useLocalDpi xmlns:a14="http://schemas.microsoft.com/office/drawing/2010/main" val="0"/>
              </a:ext>
            </a:extLst>
          </a:blip>
          <a:srcRect t="33670"/>
          <a:stretch>
            <a:fillRect/>
          </a:stretch>
        </p:blipFill>
        <p:spPr bwMode="auto">
          <a:xfrm>
            <a:off x="4254500" y="0"/>
            <a:ext cx="27670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0">
            <a:extLst>
              <a:ext uri="{FF2B5EF4-FFF2-40B4-BE49-F238E27FC236}">
                <a16:creationId xmlns:a16="http://schemas.microsoft.com/office/drawing/2014/main" id="{78BB2D4A-1EE1-412F-976A-5B4C8C712AF1}"/>
              </a:ext>
            </a:extLst>
          </p:cNvPr>
          <p:cNvPicPr>
            <a:picLocks noChangeAspect="1"/>
          </p:cNvPicPr>
          <p:nvPr/>
        </p:nvPicPr>
        <p:blipFill>
          <a:blip r:embed="rId6">
            <a:extLst>
              <a:ext uri="{28A0092B-C50C-407E-A947-70E740481C1C}">
                <a14:useLocalDpi xmlns:a14="http://schemas.microsoft.com/office/drawing/2010/main" val="0"/>
              </a:ext>
            </a:extLst>
          </a:blip>
          <a:srcRect t="33380"/>
          <a:stretch>
            <a:fillRect/>
          </a:stretch>
        </p:blipFill>
        <p:spPr bwMode="auto">
          <a:xfrm>
            <a:off x="7021513" y="0"/>
            <a:ext cx="2754312"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1">
            <a:extLst>
              <a:ext uri="{FF2B5EF4-FFF2-40B4-BE49-F238E27FC236}">
                <a16:creationId xmlns:a16="http://schemas.microsoft.com/office/drawing/2014/main" id="{9EFB4D0C-D9A2-44B4-8640-098B69D07DE6}"/>
              </a:ext>
            </a:extLst>
          </p:cNvPr>
          <p:cNvPicPr>
            <a:picLocks noChangeAspect="1"/>
          </p:cNvPicPr>
          <p:nvPr/>
        </p:nvPicPr>
        <p:blipFill>
          <a:blip r:embed="rId7">
            <a:extLst>
              <a:ext uri="{28A0092B-C50C-407E-A947-70E740481C1C}">
                <a14:useLocalDpi xmlns:a14="http://schemas.microsoft.com/office/drawing/2010/main" val="0"/>
              </a:ext>
            </a:extLst>
          </a:blip>
          <a:srcRect t="33914"/>
          <a:stretch>
            <a:fillRect/>
          </a:stretch>
        </p:blipFill>
        <p:spPr bwMode="auto">
          <a:xfrm>
            <a:off x="9775825" y="0"/>
            <a:ext cx="280828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2">
            <a:extLst>
              <a:ext uri="{FF2B5EF4-FFF2-40B4-BE49-F238E27FC236}">
                <a16:creationId xmlns:a16="http://schemas.microsoft.com/office/drawing/2014/main" id="{87CA5F89-9A49-4B2A-A4B7-6FC651691721}"/>
              </a:ext>
            </a:extLst>
          </p:cNvPr>
          <p:cNvPicPr>
            <a:picLocks noChangeAspect="1"/>
          </p:cNvPicPr>
          <p:nvPr/>
        </p:nvPicPr>
        <p:blipFill>
          <a:blip r:embed="rId8">
            <a:extLst>
              <a:ext uri="{28A0092B-C50C-407E-A947-70E740481C1C}">
                <a14:useLocalDpi xmlns:a14="http://schemas.microsoft.com/office/drawing/2010/main" val="0"/>
              </a:ext>
            </a:extLst>
          </a:blip>
          <a:srcRect t="31969"/>
          <a:stretch>
            <a:fillRect/>
          </a:stretch>
        </p:blipFill>
        <p:spPr bwMode="auto">
          <a:xfrm>
            <a:off x="12584113" y="0"/>
            <a:ext cx="287655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3">
            <a:extLst>
              <a:ext uri="{FF2B5EF4-FFF2-40B4-BE49-F238E27FC236}">
                <a16:creationId xmlns:a16="http://schemas.microsoft.com/office/drawing/2014/main" id="{234186AB-4CF7-4438-B721-D61246976025}"/>
              </a:ext>
            </a:extLst>
          </p:cNvPr>
          <p:cNvPicPr>
            <a:picLocks noChangeAspect="1"/>
          </p:cNvPicPr>
          <p:nvPr/>
        </p:nvPicPr>
        <p:blipFill>
          <a:blip r:embed="rId9">
            <a:extLst>
              <a:ext uri="{28A0092B-C50C-407E-A947-70E740481C1C}">
                <a14:useLocalDpi xmlns:a14="http://schemas.microsoft.com/office/drawing/2010/main" val="0"/>
              </a:ext>
            </a:extLst>
          </a:blip>
          <a:srcRect t="28848"/>
          <a:stretch>
            <a:fillRect/>
          </a:stretch>
        </p:blipFill>
        <p:spPr bwMode="auto">
          <a:xfrm>
            <a:off x="15460663" y="0"/>
            <a:ext cx="2827337"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0FD3FEE9-9B62-857C-7305-54AC817EA420}"/>
              </a:ext>
            </a:extLst>
          </p:cNvPr>
          <p:cNvSpPr/>
          <p:nvPr/>
        </p:nvSpPr>
        <p:spPr>
          <a:xfrm>
            <a:off x="363370" y="3088860"/>
            <a:ext cx="7663722" cy="1815882"/>
          </a:xfrm>
          <a:prstGeom prst="rect">
            <a:avLst/>
          </a:prstGeom>
        </p:spPr>
        <p:txBody>
          <a:bodyPr wrap="square" lIns="91440" tIns="45720" rIns="91440" bIns="45720" anchor="t">
            <a:spAutoFit/>
          </a:bodyPr>
          <a:lstStyle/>
          <a:p>
            <a:r>
              <a:rPr lang="en-GB" sz="2800" dirty="0">
                <a:latin typeface="Helvetica"/>
                <a:ea typeface="Lato"/>
                <a:cs typeface="Arial"/>
              </a:rPr>
              <a:t>Common sedentary behaviours include TV viewing, video game playing, computer use (collective termed “screen time”), driving the car, and reading.</a:t>
            </a:r>
            <a:endParaRPr lang="en-US" sz="2800" dirty="0">
              <a:latin typeface="Helvetica"/>
              <a:ea typeface="Lato"/>
              <a:cs typeface="Arial"/>
            </a:endParaRPr>
          </a:p>
        </p:txBody>
      </p:sp>
      <p:sp>
        <p:nvSpPr>
          <p:cNvPr id="7" name="Rectangle 6">
            <a:extLst>
              <a:ext uri="{FF2B5EF4-FFF2-40B4-BE49-F238E27FC236}">
                <a16:creationId xmlns:a16="http://schemas.microsoft.com/office/drawing/2014/main" id="{AEE4AC56-6E40-26C9-7F4D-A8FD83B3FABF}"/>
              </a:ext>
            </a:extLst>
          </p:cNvPr>
          <p:cNvSpPr/>
          <p:nvPr/>
        </p:nvSpPr>
        <p:spPr>
          <a:xfrm>
            <a:off x="7439984" y="6431651"/>
            <a:ext cx="10474376" cy="2246769"/>
          </a:xfrm>
          <a:prstGeom prst="rect">
            <a:avLst/>
          </a:prstGeom>
        </p:spPr>
        <p:txBody>
          <a:bodyPr wrap="square" lIns="91440" tIns="45720" rIns="91440" bIns="45720" anchor="t">
            <a:spAutoFit/>
          </a:bodyPr>
          <a:lstStyle/>
          <a:p>
            <a:r>
              <a:rPr lang="en-GB" sz="2800" dirty="0">
                <a:solidFill>
                  <a:srgbClr val="333333"/>
                </a:solidFill>
                <a:latin typeface="Helvetica"/>
                <a:cs typeface="Arial"/>
              </a:rPr>
              <a:t>According to an estimated global average, children accumulate 8 h/day of sedentary time, which represents approximately 50% of the waking day. </a:t>
            </a:r>
            <a:endParaRPr lang="en-US" sz="2800" dirty="0">
              <a:solidFill>
                <a:srgbClr val="000000"/>
              </a:solidFill>
              <a:latin typeface="Helvetica"/>
              <a:cs typeface="Arial"/>
            </a:endParaRPr>
          </a:p>
          <a:p>
            <a:endParaRPr lang="en-GB" sz="2800" dirty="0">
              <a:solidFill>
                <a:srgbClr val="333333"/>
              </a:solidFill>
              <a:latin typeface="Helvetica"/>
              <a:cs typeface="Arial"/>
            </a:endParaRPr>
          </a:p>
          <a:p>
            <a:r>
              <a:rPr lang="en-GB" sz="2800" dirty="0">
                <a:solidFill>
                  <a:srgbClr val="333333"/>
                </a:solidFill>
                <a:latin typeface="Helvetica"/>
                <a:cs typeface="Arial"/>
              </a:rPr>
              <a:t>30% of children are active for less than 30 minutes per day </a:t>
            </a:r>
          </a:p>
        </p:txBody>
      </p:sp>
      <p:pic>
        <p:nvPicPr>
          <p:cNvPr id="4" name="Picture 7" descr="Graphical user interface, application&#10;&#10;Description automatically generated">
            <a:extLst>
              <a:ext uri="{FF2B5EF4-FFF2-40B4-BE49-F238E27FC236}">
                <a16:creationId xmlns:a16="http://schemas.microsoft.com/office/drawing/2014/main" id="{EFE3F0DB-3509-2293-DA02-EAE3D7581CDE}"/>
              </a:ext>
            </a:extLst>
          </p:cNvPr>
          <p:cNvPicPr>
            <a:picLocks noChangeAspect="1"/>
          </p:cNvPicPr>
          <p:nvPr/>
        </p:nvPicPr>
        <p:blipFill rotWithShape="1">
          <a:blip r:embed="rId16"/>
          <a:srcRect l="18125" t="41038" r="68806" b="45475"/>
          <a:stretch/>
        </p:blipFill>
        <p:spPr>
          <a:xfrm>
            <a:off x="8682272" y="2662798"/>
            <a:ext cx="9114815" cy="2857546"/>
          </a:xfrm>
          <a:prstGeom prst="rect">
            <a:avLst/>
          </a:prstGeom>
        </p:spPr>
      </p:pic>
      <p:pic>
        <p:nvPicPr>
          <p:cNvPr id="8" name="Picture 8" descr="Children playing toys">
            <a:extLst>
              <a:ext uri="{FF2B5EF4-FFF2-40B4-BE49-F238E27FC236}">
                <a16:creationId xmlns:a16="http://schemas.microsoft.com/office/drawing/2014/main" id="{99CD8FC4-BFFD-C270-2CA6-0D67CA211454}"/>
              </a:ext>
            </a:extLst>
          </p:cNvPr>
          <p:cNvPicPr>
            <a:picLocks noChangeAspect="1"/>
          </p:cNvPicPr>
          <p:nvPr/>
        </p:nvPicPr>
        <p:blipFill>
          <a:blip r:embed="rId17"/>
          <a:stretch>
            <a:fillRect/>
          </a:stretch>
        </p:blipFill>
        <p:spPr>
          <a:xfrm>
            <a:off x="1364105" y="5653166"/>
            <a:ext cx="5666281" cy="379625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AD82499-5727-42E4-9C38-99379F3498D0}"/>
              </a:ext>
            </a:extLst>
          </p:cNvPr>
          <p:cNvGrpSpPr/>
          <p:nvPr/>
        </p:nvGrpSpPr>
        <p:grpSpPr>
          <a:xfrm>
            <a:off x="0" y="498475"/>
            <a:ext cx="18287999" cy="1682094"/>
            <a:chOff x="-5098" y="-510996"/>
            <a:chExt cx="3598039" cy="521320"/>
          </a:xfrm>
          <a:solidFill>
            <a:srgbClr val="F99FD9"/>
          </a:solidFill>
        </p:grpSpPr>
        <p:sp>
          <p:nvSpPr>
            <p:cNvPr id="3" name="Freeform 3">
              <a:extLst>
                <a:ext uri="{FF2B5EF4-FFF2-40B4-BE49-F238E27FC236}">
                  <a16:creationId xmlns:a16="http://schemas.microsoft.com/office/drawing/2014/main" id="{AD0516E6-A07B-4142-B848-C99E291EF528}"/>
                </a:ext>
              </a:extLst>
            </p:cNvPr>
            <p:cNvSpPr/>
            <p:nvPr/>
          </p:nvSpPr>
          <p:spPr>
            <a:xfrm>
              <a:off x="-5098" y="-510996"/>
              <a:ext cx="3598039" cy="521320"/>
            </a:xfrm>
            <a:custGeom>
              <a:avLst/>
              <a:gdLst/>
              <a:ahLst/>
              <a:cxnLst/>
              <a:rect l="l" t="t" r="r" b="b"/>
              <a:pathLst>
                <a:path w="4474246" h="625967">
                  <a:moveTo>
                    <a:pt x="0" y="0"/>
                  </a:moveTo>
                  <a:lnTo>
                    <a:pt x="4474246" y="0"/>
                  </a:lnTo>
                  <a:lnTo>
                    <a:pt x="4474246" y="625967"/>
                  </a:lnTo>
                  <a:lnTo>
                    <a:pt x="0" y="625967"/>
                  </a:lnTo>
                  <a:close/>
                </a:path>
              </a:pathLst>
            </a:custGeom>
            <a:grpFill/>
          </p:spPr>
          <p:txBody>
            <a:bodyPr/>
            <a:lstStyle/>
            <a:p>
              <a:pPr>
                <a:defRPr/>
              </a:pPr>
              <a:endParaRPr lang="en-GB" dirty="0"/>
            </a:p>
          </p:txBody>
        </p:sp>
      </p:grpSp>
      <p:grpSp>
        <p:nvGrpSpPr>
          <p:cNvPr id="11267" name="Group 4">
            <a:extLst>
              <a:ext uri="{FF2B5EF4-FFF2-40B4-BE49-F238E27FC236}">
                <a16:creationId xmlns:a16="http://schemas.microsoft.com/office/drawing/2014/main" id="{817F3B20-703A-4645-AA4A-B637DDF13C18}"/>
              </a:ext>
            </a:extLst>
          </p:cNvPr>
          <p:cNvGrpSpPr>
            <a:grpSpLocks/>
          </p:cNvGrpSpPr>
          <p:nvPr/>
        </p:nvGrpSpPr>
        <p:grpSpPr bwMode="auto">
          <a:xfrm>
            <a:off x="-657221" y="634376"/>
            <a:ext cx="19602446" cy="2018329"/>
            <a:chOff x="6" y="-2110395"/>
            <a:chExt cx="26136705" cy="2689989"/>
          </a:xfrm>
        </p:grpSpPr>
        <p:sp>
          <p:nvSpPr>
            <p:cNvPr id="5" name="TextBox 5">
              <a:extLst>
                <a:ext uri="{FF2B5EF4-FFF2-40B4-BE49-F238E27FC236}">
                  <a16:creationId xmlns:a16="http://schemas.microsoft.com/office/drawing/2014/main" id="{B8F68AAB-C197-4ECC-8CD1-E8A23FF7117C}"/>
                </a:ext>
              </a:extLst>
            </p:cNvPr>
            <p:cNvSpPr txBox="1"/>
            <p:nvPr/>
          </p:nvSpPr>
          <p:spPr>
            <a:xfrm>
              <a:off x="1282705" y="-2110395"/>
              <a:ext cx="24854006" cy="2305145"/>
            </a:xfrm>
            <a:prstGeom prst="rect">
              <a:avLst/>
            </a:prstGeom>
          </p:spPr>
          <p:txBody>
            <a:bodyPr wrap="square" lIns="0" tIns="0" rIns="0" bIns="0">
              <a:spAutoFit/>
            </a:bodyPr>
            <a:lstStyle/>
            <a:p>
              <a:pPr eaLnBrk="1" fontAlgn="auto" hangingPunct="1">
                <a:lnSpc>
                  <a:spcPts val="14140"/>
                </a:lnSpc>
                <a:spcBef>
                  <a:spcPts val="0"/>
                </a:spcBef>
                <a:spcAft>
                  <a:spcPts val="0"/>
                </a:spcAft>
                <a:defRPr/>
              </a:pPr>
              <a:r>
                <a:rPr lang="en-GB" sz="10000" dirty="0">
                  <a:latin typeface="Cabin Sketch" panose="020B0604020202020204" charset="0"/>
                  <a:cs typeface="+mn-cs"/>
                </a:rPr>
                <a:t>Sedentary Behaviours</a:t>
              </a:r>
              <a:endParaRPr lang="en-US" sz="10000" spc="-492" dirty="0">
                <a:solidFill>
                  <a:srgbClr val="383838"/>
                </a:solidFill>
                <a:latin typeface="Cabin SemiBold" panose="020B0604020202020204" charset="0"/>
                <a:cs typeface="+mn-cs"/>
              </a:endParaRPr>
            </a:p>
          </p:txBody>
        </p:sp>
        <p:sp>
          <p:nvSpPr>
            <p:cNvPr id="11287" name="TextBox 7">
              <a:extLst>
                <a:ext uri="{FF2B5EF4-FFF2-40B4-BE49-F238E27FC236}">
                  <a16:creationId xmlns:a16="http://schemas.microsoft.com/office/drawing/2014/main" id="{C8071E30-66D7-4BA1-9063-7B1C86BFF147}"/>
                </a:ext>
              </a:extLst>
            </p:cNvPr>
            <p:cNvSpPr txBox="1">
              <a:spLocks noChangeArrowheads="1"/>
            </p:cNvSpPr>
            <p:nvPr/>
          </p:nvSpPr>
          <p:spPr bwMode="auto">
            <a:xfrm>
              <a:off x="6" y="-66675"/>
              <a:ext cx="21213380" cy="646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ts val="4113"/>
                </a:lnSpc>
                <a:spcBef>
                  <a:spcPct val="0"/>
                </a:spcBef>
                <a:buFontTx/>
                <a:buNone/>
              </a:pPr>
              <a:endParaRPr lang="en-US" altLang="en-US" sz="1800"/>
            </a:p>
          </p:txBody>
        </p:sp>
      </p:grpSp>
      <p:pic>
        <p:nvPicPr>
          <p:cNvPr id="11268" name="Picture 9">
            <a:extLst>
              <a:ext uri="{FF2B5EF4-FFF2-40B4-BE49-F238E27FC236}">
                <a16:creationId xmlns:a16="http://schemas.microsoft.com/office/drawing/2014/main" id="{6621767E-1EE3-401B-B7D8-49EA4B36FE2D}"/>
              </a:ext>
            </a:extLst>
          </p:cNvPr>
          <p:cNvPicPr>
            <a:picLocks noChangeAspect="1"/>
          </p:cNvPicPr>
          <p:nvPr/>
        </p:nvPicPr>
        <p:blipFill>
          <a:blip r:embed="rId3">
            <a:extLst>
              <a:ext uri="{28A0092B-C50C-407E-A947-70E740481C1C}">
                <a14:useLocalDpi xmlns:a14="http://schemas.microsoft.com/office/drawing/2010/main" val="0"/>
              </a:ext>
            </a:extLst>
          </a:blip>
          <a:srcRect b="50000"/>
          <a:stretch>
            <a:fillRect/>
          </a:stretch>
        </p:blipFill>
        <p:spPr bwMode="auto">
          <a:xfrm>
            <a:off x="0" y="9883775"/>
            <a:ext cx="2909888"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11">
            <a:extLst>
              <a:ext uri="{FF2B5EF4-FFF2-40B4-BE49-F238E27FC236}">
                <a16:creationId xmlns:a16="http://schemas.microsoft.com/office/drawing/2014/main" id="{C6A9AECD-1280-49B7-9FF8-9B2B9F7DACAD}"/>
              </a:ext>
            </a:extLst>
          </p:cNvPr>
          <p:cNvPicPr>
            <a:picLocks noChangeAspect="1"/>
          </p:cNvPicPr>
          <p:nvPr/>
        </p:nvPicPr>
        <p:blipFill>
          <a:blip r:embed="rId4">
            <a:extLst>
              <a:ext uri="{28A0092B-C50C-407E-A947-70E740481C1C}">
                <a14:useLocalDpi xmlns:a14="http://schemas.microsoft.com/office/drawing/2010/main" val="0"/>
              </a:ext>
            </a:extLst>
          </a:blip>
          <a:srcRect b="38268"/>
          <a:stretch>
            <a:fillRect/>
          </a:stretch>
        </p:blipFill>
        <p:spPr bwMode="auto">
          <a:xfrm>
            <a:off x="2881313" y="9883775"/>
            <a:ext cx="235585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2">
            <a:extLst>
              <a:ext uri="{FF2B5EF4-FFF2-40B4-BE49-F238E27FC236}">
                <a16:creationId xmlns:a16="http://schemas.microsoft.com/office/drawing/2014/main" id="{EE173AA9-7D9D-4B4D-89F5-CC6A2727C713}"/>
              </a:ext>
            </a:extLst>
          </p:cNvPr>
          <p:cNvPicPr>
            <a:picLocks noChangeAspect="1"/>
          </p:cNvPicPr>
          <p:nvPr/>
        </p:nvPicPr>
        <p:blipFill>
          <a:blip r:embed="rId5">
            <a:extLst>
              <a:ext uri="{28A0092B-C50C-407E-A947-70E740481C1C}">
                <a14:useLocalDpi xmlns:a14="http://schemas.microsoft.com/office/drawing/2010/main" val="0"/>
              </a:ext>
            </a:extLst>
          </a:blip>
          <a:srcRect b="45514"/>
          <a:stretch>
            <a:fillRect/>
          </a:stretch>
        </p:blipFill>
        <p:spPr bwMode="auto">
          <a:xfrm>
            <a:off x="5233988" y="9867900"/>
            <a:ext cx="27654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13">
            <a:extLst>
              <a:ext uri="{FF2B5EF4-FFF2-40B4-BE49-F238E27FC236}">
                <a16:creationId xmlns:a16="http://schemas.microsoft.com/office/drawing/2014/main" id="{40E5750B-79FC-4FD8-9796-57F8C01121BB}"/>
              </a:ext>
            </a:extLst>
          </p:cNvPr>
          <p:cNvPicPr>
            <a:picLocks noChangeAspect="1"/>
          </p:cNvPicPr>
          <p:nvPr/>
        </p:nvPicPr>
        <p:blipFill>
          <a:blip r:embed="rId6">
            <a:extLst>
              <a:ext uri="{28A0092B-C50C-407E-A947-70E740481C1C}">
                <a14:useLocalDpi xmlns:a14="http://schemas.microsoft.com/office/drawing/2010/main" val="0"/>
              </a:ext>
            </a:extLst>
          </a:blip>
          <a:srcRect b="45792"/>
          <a:stretch>
            <a:fillRect/>
          </a:stretch>
        </p:blipFill>
        <p:spPr bwMode="auto">
          <a:xfrm>
            <a:off x="7970838" y="9872663"/>
            <a:ext cx="27559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14">
            <a:extLst>
              <a:ext uri="{FF2B5EF4-FFF2-40B4-BE49-F238E27FC236}">
                <a16:creationId xmlns:a16="http://schemas.microsoft.com/office/drawing/2014/main" id="{7792B8B8-B4A5-46AF-8A6C-0361EE06D1AC}"/>
              </a:ext>
            </a:extLst>
          </p:cNvPr>
          <p:cNvPicPr>
            <a:picLocks noChangeAspect="1"/>
          </p:cNvPicPr>
          <p:nvPr/>
        </p:nvPicPr>
        <p:blipFill>
          <a:blip r:embed="rId7">
            <a:extLst>
              <a:ext uri="{28A0092B-C50C-407E-A947-70E740481C1C}">
                <a14:useLocalDpi xmlns:a14="http://schemas.microsoft.com/office/drawing/2010/main" val="0"/>
              </a:ext>
            </a:extLst>
          </a:blip>
          <a:srcRect b="41377"/>
          <a:stretch>
            <a:fillRect/>
          </a:stretch>
        </p:blipFill>
        <p:spPr bwMode="auto">
          <a:xfrm>
            <a:off x="10683875" y="9829800"/>
            <a:ext cx="2808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15">
            <a:extLst>
              <a:ext uri="{FF2B5EF4-FFF2-40B4-BE49-F238E27FC236}">
                <a16:creationId xmlns:a16="http://schemas.microsoft.com/office/drawing/2014/main" id="{0D8B5EE0-1894-4E8C-AF0E-DCC4F1A17757}"/>
              </a:ext>
            </a:extLst>
          </p:cNvPr>
          <p:cNvPicPr>
            <a:picLocks noChangeAspect="1"/>
          </p:cNvPicPr>
          <p:nvPr/>
        </p:nvPicPr>
        <p:blipFill>
          <a:blip r:embed="rId8">
            <a:extLst>
              <a:ext uri="{28A0092B-C50C-407E-A947-70E740481C1C}">
                <a14:useLocalDpi xmlns:a14="http://schemas.microsoft.com/office/drawing/2010/main" val="0"/>
              </a:ext>
            </a:extLst>
          </a:blip>
          <a:srcRect b="46486"/>
          <a:stretch>
            <a:fillRect/>
          </a:stretch>
        </p:blipFill>
        <p:spPr bwMode="auto">
          <a:xfrm>
            <a:off x="13430250" y="9859963"/>
            <a:ext cx="2876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6">
            <a:extLst>
              <a:ext uri="{FF2B5EF4-FFF2-40B4-BE49-F238E27FC236}">
                <a16:creationId xmlns:a16="http://schemas.microsoft.com/office/drawing/2014/main" id="{78A5E868-E7EF-41F0-8672-9E07DD533CEF}"/>
              </a:ext>
            </a:extLst>
          </p:cNvPr>
          <p:cNvPicPr>
            <a:picLocks noChangeAspect="1"/>
          </p:cNvPicPr>
          <p:nvPr/>
        </p:nvPicPr>
        <p:blipFill>
          <a:blip r:embed="rId9">
            <a:extLst>
              <a:ext uri="{28A0092B-C50C-407E-A947-70E740481C1C}">
                <a14:useLocalDpi xmlns:a14="http://schemas.microsoft.com/office/drawing/2010/main" val="0"/>
              </a:ext>
            </a:extLst>
          </a:blip>
          <a:srcRect r="15262" b="35733"/>
          <a:stretch>
            <a:fillRect/>
          </a:stretch>
        </p:blipFill>
        <p:spPr bwMode="auto">
          <a:xfrm>
            <a:off x="16259175" y="9859963"/>
            <a:ext cx="20288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5">
            <a:extLst>
              <a:ext uri="{FF2B5EF4-FFF2-40B4-BE49-F238E27FC236}">
                <a16:creationId xmlns:a16="http://schemas.microsoft.com/office/drawing/2014/main" id="{981A6C66-C753-4E7D-A6CE-D38329F05B7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14688" y="4197350"/>
            <a:ext cx="88265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Picture 15">
            <a:extLst>
              <a:ext uri="{FF2B5EF4-FFF2-40B4-BE49-F238E27FC236}">
                <a16:creationId xmlns:a16="http://schemas.microsoft.com/office/drawing/2014/main" id="{57828140-DB43-4D7D-AB57-9153F03E11F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3503275" y="4389438"/>
            <a:ext cx="1220788"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17">
            <a:extLst>
              <a:ext uri="{FF2B5EF4-FFF2-40B4-BE49-F238E27FC236}">
                <a16:creationId xmlns:a16="http://schemas.microsoft.com/office/drawing/2014/main" id="{E3974412-9AA9-42C4-ACAC-228430DAB343}"/>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6207984" y="4103688"/>
            <a:ext cx="1171575"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Picture 11">
            <a:extLst>
              <a:ext uri="{FF2B5EF4-FFF2-40B4-BE49-F238E27FC236}">
                <a16:creationId xmlns:a16="http://schemas.microsoft.com/office/drawing/2014/main" id="{35BECA73-1CE6-453F-9CB5-7FA58370DB51}"/>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3765213" y="6553200"/>
            <a:ext cx="1062037"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1" name="Picture 13">
            <a:extLst>
              <a:ext uri="{FF2B5EF4-FFF2-40B4-BE49-F238E27FC236}">
                <a16:creationId xmlns:a16="http://schemas.microsoft.com/office/drawing/2014/main" id="{05CF1904-1F77-4B1D-BEE6-1C3BFE12450F}"/>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6352838" y="6315075"/>
            <a:ext cx="882650"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2" name="Picture 5">
            <a:extLst>
              <a:ext uri="{FF2B5EF4-FFF2-40B4-BE49-F238E27FC236}">
                <a16:creationId xmlns:a16="http://schemas.microsoft.com/office/drawing/2014/main" id="{3DDBB026-743A-4A2F-A429-6A71A2F5364D}"/>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709738" y="5003800"/>
            <a:ext cx="88265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0">
            <a:extLst>
              <a:ext uri="{FF2B5EF4-FFF2-40B4-BE49-F238E27FC236}">
                <a16:creationId xmlns:a16="http://schemas.microsoft.com/office/drawing/2014/main" id="{ED4B2839-48C0-40DF-AC5F-7A1975A9818B}"/>
              </a:ext>
            </a:extLst>
          </p:cNvPr>
          <p:cNvPicPr>
            <a:picLocks noChangeAspect="1"/>
          </p:cNvPicPr>
          <p:nvPr/>
        </p:nvPicPr>
        <p:blipFill>
          <a:blip r:embed="rId15">
            <a:extLst>
              <a:ext uri="{28A0092B-C50C-407E-A947-70E740481C1C}">
                <a14:useLocalDpi xmlns:a14="http://schemas.microsoft.com/office/drawing/2010/main" val="0"/>
              </a:ext>
            </a:extLst>
          </a:blip>
          <a:srcRect l="50000" t="36925" b="1363"/>
          <a:stretch>
            <a:fillRect/>
          </a:stretch>
        </p:blipFill>
        <p:spPr bwMode="auto">
          <a:xfrm>
            <a:off x="0" y="0"/>
            <a:ext cx="14541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8">
            <a:extLst>
              <a:ext uri="{FF2B5EF4-FFF2-40B4-BE49-F238E27FC236}">
                <a16:creationId xmlns:a16="http://schemas.microsoft.com/office/drawing/2014/main" id="{7EF51965-8796-4CFA-9FF6-A77CC9BC1262}"/>
              </a:ext>
            </a:extLst>
          </p:cNvPr>
          <p:cNvPicPr>
            <a:picLocks noChangeAspect="1"/>
          </p:cNvPicPr>
          <p:nvPr/>
        </p:nvPicPr>
        <p:blipFill>
          <a:blip r:embed="rId4">
            <a:extLst>
              <a:ext uri="{28A0092B-C50C-407E-A947-70E740481C1C}">
                <a14:useLocalDpi xmlns:a14="http://schemas.microsoft.com/office/drawing/2010/main" val="0"/>
              </a:ext>
            </a:extLst>
          </a:blip>
          <a:srcRect t="35880"/>
          <a:stretch>
            <a:fillRect/>
          </a:stretch>
        </p:blipFill>
        <p:spPr bwMode="auto">
          <a:xfrm>
            <a:off x="1454150" y="0"/>
            <a:ext cx="28003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9">
            <a:extLst>
              <a:ext uri="{FF2B5EF4-FFF2-40B4-BE49-F238E27FC236}">
                <a16:creationId xmlns:a16="http://schemas.microsoft.com/office/drawing/2014/main" id="{9B716409-DA53-4388-BAA6-6828D85EF172}"/>
              </a:ext>
            </a:extLst>
          </p:cNvPr>
          <p:cNvPicPr>
            <a:picLocks noChangeAspect="1"/>
          </p:cNvPicPr>
          <p:nvPr/>
        </p:nvPicPr>
        <p:blipFill>
          <a:blip r:embed="rId5">
            <a:extLst>
              <a:ext uri="{28A0092B-C50C-407E-A947-70E740481C1C}">
                <a14:useLocalDpi xmlns:a14="http://schemas.microsoft.com/office/drawing/2010/main" val="0"/>
              </a:ext>
            </a:extLst>
          </a:blip>
          <a:srcRect t="33670"/>
          <a:stretch>
            <a:fillRect/>
          </a:stretch>
        </p:blipFill>
        <p:spPr bwMode="auto">
          <a:xfrm>
            <a:off x="4254500" y="0"/>
            <a:ext cx="27670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0">
            <a:extLst>
              <a:ext uri="{FF2B5EF4-FFF2-40B4-BE49-F238E27FC236}">
                <a16:creationId xmlns:a16="http://schemas.microsoft.com/office/drawing/2014/main" id="{78BB2D4A-1EE1-412F-976A-5B4C8C712AF1}"/>
              </a:ext>
            </a:extLst>
          </p:cNvPr>
          <p:cNvPicPr>
            <a:picLocks noChangeAspect="1"/>
          </p:cNvPicPr>
          <p:nvPr/>
        </p:nvPicPr>
        <p:blipFill>
          <a:blip r:embed="rId6">
            <a:extLst>
              <a:ext uri="{28A0092B-C50C-407E-A947-70E740481C1C}">
                <a14:useLocalDpi xmlns:a14="http://schemas.microsoft.com/office/drawing/2010/main" val="0"/>
              </a:ext>
            </a:extLst>
          </a:blip>
          <a:srcRect t="33380"/>
          <a:stretch>
            <a:fillRect/>
          </a:stretch>
        </p:blipFill>
        <p:spPr bwMode="auto">
          <a:xfrm>
            <a:off x="7021513" y="0"/>
            <a:ext cx="2754312"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1">
            <a:extLst>
              <a:ext uri="{FF2B5EF4-FFF2-40B4-BE49-F238E27FC236}">
                <a16:creationId xmlns:a16="http://schemas.microsoft.com/office/drawing/2014/main" id="{9EFB4D0C-D9A2-44B4-8640-098B69D07DE6}"/>
              </a:ext>
            </a:extLst>
          </p:cNvPr>
          <p:cNvPicPr>
            <a:picLocks noChangeAspect="1"/>
          </p:cNvPicPr>
          <p:nvPr/>
        </p:nvPicPr>
        <p:blipFill>
          <a:blip r:embed="rId7">
            <a:extLst>
              <a:ext uri="{28A0092B-C50C-407E-A947-70E740481C1C}">
                <a14:useLocalDpi xmlns:a14="http://schemas.microsoft.com/office/drawing/2010/main" val="0"/>
              </a:ext>
            </a:extLst>
          </a:blip>
          <a:srcRect t="33914"/>
          <a:stretch>
            <a:fillRect/>
          </a:stretch>
        </p:blipFill>
        <p:spPr bwMode="auto">
          <a:xfrm>
            <a:off x="9775825" y="0"/>
            <a:ext cx="280828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2">
            <a:extLst>
              <a:ext uri="{FF2B5EF4-FFF2-40B4-BE49-F238E27FC236}">
                <a16:creationId xmlns:a16="http://schemas.microsoft.com/office/drawing/2014/main" id="{87CA5F89-9A49-4B2A-A4B7-6FC651691721}"/>
              </a:ext>
            </a:extLst>
          </p:cNvPr>
          <p:cNvPicPr>
            <a:picLocks noChangeAspect="1"/>
          </p:cNvPicPr>
          <p:nvPr/>
        </p:nvPicPr>
        <p:blipFill>
          <a:blip r:embed="rId8">
            <a:extLst>
              <a:ext uri="{28A0092B-C50C-407E-A947-70E740481C1C}">
                <a14:useLocalDpi xmlns:a14="http://schemas.microsoft.com/office/drawing/2010/main" val="0"/>
              </a:ext>
            </a:extLst>
          </a:blip>
          <a:srcRect t="31969"/>
          <a:stretch>
            <a:fillRect/>
          </a:stretch>
        </p:blipFill>
        <p:spPr bwMode="auto">
          <a:xfrm>
            <a:off x="12584113" y="0"/>
            <a:ext cx="287655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3">
            <a:extLst>
              <a:ext uri="{FF2B5EF4-FFF2-40B4-BE49-F238E27FC236}">
                <a16:creationId xmlns:a16="http://schemas.microsoft.com/office/drawing/2014/main" id="{234186AB-4CF7-4438-B721-D61246976025}"/>
              </a:ext>
            </a:extLst>
          </p:cNvPr>
          <p:cNvPicPr>
            <a:picLocks noChangeAspect="1"/>
          </p:cNvPicPr>
          <p:nvPr/>
        </p:nvPicPr>
        <p:blipFill>
          <a:blip r:embed="rId9">
            <a:extLst>
              <a:ext uri="{28A0092B-C50C-407E-A947-70E740481C1C}">
                <a14:useLocalDpi xmlns:a14="http://schemas.microsoft.com/office/drawing/2010/main" val="0"/>
              </a:ext>
            </a:extLst>
          </a:blip>
          <a:srcRect t="28848"/>
          <a:stretch>
            <a:fillRect/>
          </a:stretch>
        </p:blipFill>
        <p:spPr bwMode="auto">
          <a:xfrm>
            <a:off x="15460663" y="0"/>
            <a:ext cx="2827337"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0FD3FEE9-9B62-857C-7305-54AC817EA420}"/>
              </a:ext>
            </a:extLst>
          </p:cNvPr>
          <p:cNvSpPr/>
          <p:nvPr/>
        </p:nvSpPr>
        <p:spPr>
          <a:xfrm>
            <a:off x="2090004" y="5885210"/>
            <a:ext cx="13515918" cy="3108543"/>
          </a:xfrm>
          <a:prstGeom prst="rect">
            <a:avLst/>
          </a:prstGeom>
        </p:spPr>
        <p:txBody>
          <a:bodyPr wrap="square" lIns="91440" tIns="45720" rIns="91440" bIns="45720" anchor="t">
            <a:spAutoFit/>
          </a:bodyPr>
          <a:lstStyle/>
          <a:p>
            <a:pPr marL="457200" indent="-457200">
              <a:buFont typeface="Arial"/>
              <a:buChar char="•"/>
            </a:pPr>
            <a:r>
              <a:rPr lang="en-GB" sz="2800" dirty="0">
                <a:latin typeface="Helvetica"/>
                <a:ea typeface="Lato"/>
                <a:cs typeface="Arial"/>
              </a:rPr>
              <a:t>It is still not clear how much is too much</a:t>
            </a:r>
            <a:endParaRPr lang="en-US" dirty="0">
              <a:ea typeface="Lato"/>
            </a:endParaRPr>
          </a:p>
          <a:p>
            <a:pPr marL="457200" indent="-457200">
              <a:buFont typeface="Arial"/>
              <a:buChar char="•"/>
            </a:pPr>
            <a:r>
              <a:rPr lang="en-GB" sz="2800" dirty="0">
                <a:latin typeface="Helvetica"/>
                <a:ea typeface="Lato"/>
                <a:cs typeface="Arial"/>
              </a:rPr>
              <a:t>In Australia they recommend limiting screen time to 1-2 hours per day </a:t>
            </a:r>
            <a:endParaRPr lang="en-GB" sz="2800" dirty="0">
              <a:latin typeface="Helvetica"/>
              <a:ea typeface="Lato"/>
            </a:endParaRPr>
          </a:p>
          <a:p>
            <a:pPr marL="457200" indent="-457200">
              <a:buFont typeface="Arial"/>
              <a:buChar char="•"/>
            </a:pPr>
            <a:r>
              <a:rPr lang="en-GB" sz="2800" dirty="0">
                <a:latin typeface="Helvetica"/>
                <a:ea typeface="Lato"/>
                <a:cs typeface="Arial"/>
              </a:rPr>
              <a:t>Studies have linked being inactive to being overweight, obese, type 2 diabetes, some cancers and early death </a:t>
            </a:r>
            <a:endParaRPr lang="en-GB" sz="2800" dirty="0">
              <a:latin typeface="Helvetica"/>
              <a:ea typeface="Lato"/>
            </a:endParaRPr>
          </a:p>
          <a:p>
            <a:pPr marL="457200" indent="-457200">
              <a:buFont typeface="Arial"/>
              <a:buChar char="•"/>
            </a:pPr>
            <a:r>
              <a:rPr lang="en-GB" sz="2800" dirty="0">
                <a:latin typeface="Helvetica"/>
                <a:ea typeface="Lato"/>
                <a:cs typeface="Arial"/>
              </a:rPr>
              <a:t>Sitting for long periods slows the metabolism, effecting blood sugar, blood pressure and the break down of body fat. </a:t>
            </a:r>
            <a:endParaRPr lang="en-GB" sz="2800" dirty="0">
              <a:latin typeface="Helvetica"/>
              <a:ea typeface="Lato"/>
            </a:endParaRPr>
          </a:p>
          <a:p>
            <a:pPr marL="457200" indent="-457200">
              <a:buFont typeface="Arial"/>
              <a:buChar char="•"/>
            </a:pPr>
            <a:endParaRPr lang="en-GB" sz="2800" dirty="0">
              <a:latin typeface="Helvetica"/>
              <a:ea typeface="Lato"/>
            </a:endParaRPr>
          </a:p>
        </p:txBody>
      </p:sp>
      <p:sp>
        <p:nvSpPr>
          <p:cNvPr id="4" name="Rectangle 3">
            <a:extLst>
              <a:ext uri="{FF2B5EF4-FFF2-40B4-BE49-F238E27FC236}">
                <a16:creationId xmlns:a16="http://schemas.microsoft.com/office/drawing/2014/main" id="{A9C02B64-0170-F374-5D57-CBA04DDA8F06}"/>
              </a:ext>
            </a:extLst>
          </p:cNvPr>
          <p:cNvSpPr/>
          <p:nvPr/>
        </p:nvSpPr>
        <p:spPr>
          <a:xfrm>
            <a:off x="1912919" y="2858675"/>
            <a:ext cx="14014975" cy="2092881"/>
          </a:xfrm>
          <a:prstGeom prst="rect">
            <a:avLst/>
          </a:prstGeom>
          <a:ln/>
        </p:spPr>
        <p:style>
          <a:lnRef idx="2">
            <a:schemeClr val="accent2"/>
          </a:lnRef>
          <a:fillRef idx="1">
            <a:schemeClr val="lt1"/>
          </a:fillRef>
          <a:effectRef idx="0">
            <a:schemeClr val="accent2"/>
          </a:effectRef>
          <a:fontRef idx="minor">
            <a:schemeClr val="dk1"/>
          </a:fontRef>
        </p:style>
        <p:txBody>
          <a:bodyPr wrap="square" lIns="91440" tIns="45720" rIns="91440" bIns="45720" anchor="t">
            <a:spAutoFit/>
          </a:bodyPr>
          <a:lstStyle/>
          <a:p>
            <a:r>
              <a:rPr lang="en-GB" sz="2800" dirty="0">
                <a:latin typeface="Calibri"/>
                <a:ea typeface="Lato"/>
                <a:cs typeface="Calibri"/>
              </a:rPr>
              <a:t>The link between illness and sitting first emerged in the 1950s, when researchers found double decker bus drivers were twice as likely to have heart attacks as their bus conductor colleagues. The drivers sat for 90 per cent of their shifts, the conductors climbed about 600 stairs each working day.</a:t>
            </a:r>
            <a:endParaRPr lang="en-US">
              <a:latin typeface="Calibri"/>
              <a:cs typeface="Calibri"/>
            </a:endParaRPr>
          </a:p>
          <a:p>
            <a:pPr>
              <a:buFont typeface="Arial"/>
              <a:buChar char="•"/>
            </a:pPr>
            <a:endParaRPr lang="en-GB"/>
          </a:p>
        </p:txBody>
      </p:sp>
    </p:spTree>
    <p:extLst>
      <p:ext uri="{BB962C8B-B14F-4D97-AF65-F5344CB8AC3E}">
        <p14:creationId xmlns:p14="http://schemas.microsoft.com/office/powerpoint/2010/main" val="208914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AD82499-5727-42E4-9C38-99379F3498D0}"/>
              </a:ext>
            </a:extLst>
          </p:cNvPr>
          <p:cNvGrpSpPr/>
          <p:nvPr/>
        </p:nvGrpSpPr>
        <p:grpSpPr>
          <a:xfrm>
            <a:off x="0" y="498475"/>
            <a:ext cx="18287999" cy="1682094"/>
            <a:chOff x="-5098" y="-510996"/>
            <a:chExt cx="3598039" cy="521320"/>
          </a:xfrm>
          <a:solidFill>
            <a:srgbClr val="F99FD9"/>
          </a:solidFill>
        </p:grpSpPr>
        <p:sp>
          <p:nvSpPr>
            <p:cNvPr id="3" name="Freeform 3">
              <a:extLst>
                <a:ext uri="{FF2B5EF4-FFF2-40B4-BE49-F238E27FC236}">
                  <a16:creationId xmlns:a16="http://schemas.microsoft.com/office/drawing/2014/main" id="{AD0516E6-A07B-4142-B848-C99E291EF528}"/>
                </a:ext>
              </a:extLst>
            </p:cNvPr>
            <p:cNvSpPr/>
            <p:nvPr/>
          </p:nvSpPr>
          <p:spPr>
            <a:xfrm>
              <a:off x="-5098" y="-510996"/>
              <a:ext cx="3598039" cy="521320"/>
            </a:xfrm>
            <a:custGeom>
              <a:avLst/>
              <a:gdLst/>
              <a:ahLst/>
              <a:cxnLst/>
              <a:rect l="l" t="t" r="r" b="b"/>
              <a:pathLst>
                <a:path w="4474246" h="625967">
                  <a:moveTo>
                    <a:pt x="0" y="0"/>
                  </a:moveTo>
                  <a:lnTo>
                    <a:pt x="4474246" y="0"/>
                  </a:lnTo>
                  <a:lnTo>
                    <a:pt x="4474246" y="625967"/>
                  </a:lnTo>
                  <a:lnTo>
                    <a:pt x="0" y="625967"/>
                  </a:lnTo>
                  <a:close/>
                </a:path>
              </a:pathLst>
            </a:custGeom>
            <a:grpFill/>
          </p:spPr>
          <p:txBody>
            <a:bodyPr/>
            <a:lstStyle/>
            <a:p>
              <a:pPr>
                <a:defRPr/>
              </a:pPr>
              <a:endParaRPr lang="en-GB" dirty="0"/>
            </a:p>
          </p:txBody>
        </p:sp>
      </p:grpSp>
      <p:grpSp>
        <p:nvGrpSpPr>
          <p:cNvPr id="11267" name="Group 4">
            <a:extLst>
              <a:ext uri="{FF2B5EF4-FFF2-40B4-BE49-F238E27FC236}">
                <a16:creationId xmlns:a16="http://schemas.microsoft.com/office/drawing/2014/main" id="{817F3B20-703A-4645-AA4A-B637DDF13C18}"/>
              </a:ext>
            </a:extLst>
          </p:cNvPr>
          <p:cNvGrpSpPr>
            <a:grpSpLocks/>
          </p:cNvGrpSpPr>
          <p:nvPr/>
        </p:nvGrpSpPr>
        <p:grpSpPr bwMode="auto">
          <a:xfrm>
            <a:off x="-657221" y="634376"/>
            <a:ext cx="19602446" cy="2018329"/>
            <a:chOff x="6" y="-2110395"/>
            <a:chExt cx="26136705" cy="2689989"/>
          </a:xfrm>
        </p:grpSpPr>
        <p:sp>
          <p:nvSpPr>
            <p:cNvPr id="5" name="TextBox 5">
              <a:extLst>
                <a:ext uri="{FF2B5EF4-FFF2-40B4-BE49-F238E27FC236}">
                  <a16:creationId xmlns:a16="http://schemas.microsoft.com/office/drawing/2014/main" id="{B8F68AAB-C197-4ECC-8CD1-E8A23FF7117C}"/>
                </a:ext>
              </a:extLst>
            </p:cNvPr>
            <p:cNvSpPr txBox="1"/>
            <p:nvPr/>
          </p:nvSpPr>
          <p:spPr>
            <a:xfrm>
              <a:off x="1282705" y="-2110395"/>
              <a:ext cx="24854006" cy="2305145"/>
            </a:xfrm>
            <a:prstGeom prst="rect">
              <a:avLst/>
            </a:prstGeom>
          </p:spPr>
          <p:txBody>
            <a:bodyPr wrap="square" lIns="0" tIns="0" rIns="0" bIns="0">
              <a:spAutoFit/>
            </a:bodyPr>
            <a:lstStyle/>
            <a:p>
              <a:pPr eaLnBrk="1" fontAlgn="auto" hangingPunct="1">
                <a:lnSpc>
                  <a:spcPts val="14140"/>
                </a:lnSpc>
                <a:spcBef>
                  <a:spcPts val="0"/>
                </a:spcBef>
                <a:spcAft>
                  <a:spcPts val="0"/>
                </a:spcAft>
                <a:defRPr/>
              </a:pPr>
              <a:r>
                <a:rPr lang="en-GB" sz="10000" dirty="0">
                  <a:latin typeface="Cabin Sketch" panose="020B0604020202020204" charset="0"/>
                  <a:cs typeface="+mn-cs"/>
                </a:rPr>
                <a:t>	Sedentary Behaviours</a:t>
              </a:r>
              <a:endParaRPr lang="en-US" sz="10000" spc="-492" dirty="0">
                <a:solidFill>
                  <a:srgbClr val="383838"/>
                </a:solidFill>
                <a:latin typeface="Cabin SemiBold" panose="020B0604020202020204" charset="0"/>
                <a:cs typeface="+mn-cs"/>
              </a:endParaRPr>
            </a:p>
          </p:txBody>
        </p:sp>
        <p:sp>
          <p:nvSpPr>
            <p:cNvPr id="11287" name="TextBox 7">
              <a:extLst>
                <a:ext uri="{FF2B5EF4-FFF2-40B4-BE49-F238E27FC236}">
                  <a16:creationId xmlns:a16="http://schemas.microsoft.com/office/drawing/2014/main" id="{C8071E30-66D7-4BA1-9063-7B1C86BFF147}"/>
                </a:ext>
              </a:extLst>
            </p:cNvPr>
            <p:cNvSpPr txBox="1">
              <a:spLocks noChangeArrowheads="1"/>
            </p:cNvSpPr>
            <p:nvPr/>
          </p:nvSpPr>
          <p:spPr bwMode="auto">
            <a:xfrm>
              <a:off x="6" y="-66675"/>
              <a:ext cx="21213380" cy="646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ts val="4113"/>
                </a:lnSpc>
                <a:spcBef>
                  <a:spcPct val="0"/>
                </a:spcBef>
                <a:buFontTx/>
                <a:buNone/>
              </a:pPr>
              <a:endParaRPr lang="en-US" altLang="en-US" sz="1800"/>
            </a:p>
          </p:txBody>
        </p:sp>
      </p:grpSp>
      <p:pic>
        <p:nvPicPr>
          <p:cNvPr id="11268" name="Picture 9">
            <a:extLst>
              <a:ext uri="{FF2B5EF4-FFF2-40B4-BE49-F238E27FC236}">
                <a16:creationId xmlns:a16="http://schemas.microsoft.com/office/drawing/2014/main" id="{6621767E-1EE3-401B-B7D8-49EA4B36FE2D}"/>
              </a:ext>
            </a:extLst>
          </p:cNvPr>
          <p:cNvPicPr>
            <a:picLocks noChangeAspect="1"/>
          </p:cNvPicPr>
          <p:nvPr/>
        </p:nvPicPr>
        <p:blipFill>
          <a:blip r:embed="rId3">
            <a:extLst>
              <a:ext uri="{28A0092B-C50C-407E-A947-70E740481C1C}">
                <a14:useLocalDpi xmlns:a14="http://schemas.microsoft.com/office/drawing/2010/main" val="0"/>
              </a:ext>
            </a:extLst>
          </a:blip>
          <a:srcRect b="50000"/>
          <a:stretch>
            <a:fillRect/>
          </a:stretch>
        </p:blipFill>
        <p:spPr bwMode="auto">
          <a:xfrm>
            <a:off x="0" y="9883775"/>
            <a:ext cx="2909888"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11">
            <a:extLst>
              <a:ext uri="{FF2B5EF4-FFF2-40B4-BE49-F238E27FC236}">
                <a16:creationId xmlns:a16="http://schemas.microsoft.com/office/drawing/2014/main" id="{C6A9AECD-1280-49B7-9FF8-9B2B9F7DACAD}"/>
              </a:ext>
            </a:extLst>
          </p:cNvPr>
          <p:cNvPicPr>
            <a:picLocks noChangeAspect="1"/>
          </p:cNvPicPr>
          <p:nvPr/>
        </p:nvPicPr>
        <p:blipFill>
          <a:blip r:embed="rId4">
            <a:extLst>
              <a:ext uri="{28A0092B-C50C-407E-A947-70E740481C1C}">
                <a14:useLocalDpi xmlns:a14="http://schemas.microsoft.com/office/drawing/2010/main" val="0"/>
              </a:ext>
            </a:extLst>
          </a:blip>
          <a:srcRect b="38268"/>
          <a:stretch>
            <a:fillRect/>
          </a:stretch>
        </p:blipFill>
        <p:spPr bwMode="auto">
          <a:xfrm>
            <a:off x="2881313" y="9883775"/>
            <a:ext cx="235585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2">
            <a:extLst>
              <a:ext uri="{FF2B5EF4-FFF2-40B4-BE49-F238E27FC236}">
                <a16:creationId xmlns:a16="http://schemas.microsoft.com/office/drawing/2014/main" id="{EE173AA9-7D9D-4B4D-89F5-CC6A2727C713}"/>
              </a:ext>
            </a:extLst>
          </p:cNvPr>
          <p:cNvPicPr>
            <a:picLocks noChangeAspect="1"/>
          </p:cNvPicPr>
          <p:nvPr/>
        </p:nvPicPr>
        <p:blipFill>
          <a:blip r:embed="rId5">
            <a:extLst>
              <a:ext uri="{28A0092B-C50C-407E-A947-70E740481C1C}">
                <a14:useLocalDpi xmlns:a14="http://schemas.microsoft.com/office/drawing/2010/main" val="0"/>
              </a:ext>
            </a:extLst>
          </a:blip>
          <a:srcRect b="45514"/>
          <a:stretch>
            <a:fillRect/>
          </a:stretch>
        </p:blipFill>
        <p:spPr bwMode="auto">
          <a:xfrm>
            <a:off x="5233988" y="9867900"/>
            <a:ext cx="27654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13">
            <a:extLst>
              <a:ext uri="{FF2B5EF4-FFF2-40B4-BE49-F238E27FC236}">
                <a16:creationId xmlns:a16="http://schemas.microsoft.com/office/drawing/2014/main" id="{40E5750B-79FC-4FD8-9796-57F8C01121BB}"/>
              </a:ext>
            </a:extLst>
          </p:cNvPr>
          <p:cNvPicPr>
            <a:picLocks noChangeAspect="1"/>
          </p:cNvPicPr>
          <p:nvPr/>
        </p:nvPicPr>
        <p:blipFill>
          <a:blip r:embed="rId6">
            <a:extLst>
              <a:ext uri="{28A0092B-C50C-407E-A947-70E740481C1C}">
                <a14:useLocalDpi xmlns:a14="http://schemas.microsoft.com/office/drawing/2010/main" val="0"/>
              </a:ext>
            </a:extLst>
          </a:blip>
          <a:srcRect b="45792"/>
          <a:stretch>
            <a:fillRect/>
          </a:stretch>
        </p:blipFill>
        <p:spPr bwMode="auto">
          <a:xfrm>
            <a:off x="7970838" y="9872663"/>
            <a:ext cx="27559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14">
            <a:extLst>
              <a:ext uri="{FF2B5EF4-FFF2-40B4-BE49-F238E27FC236}">
                <a16:creationId xmlns:a16="http://schemas.microsoft.com/office/drawing/2014/main" id="{7792B8B8-B4A5-46AF-8A6C-0361EE06D1AC}"/>
              </a:ext>
            </a:extLst>
          </p:cNvPr>
          <p:cNvPicPr>
            <a:picLocks noChangeAspect="1"/>
          </p:cNvPicPr>
          <p:nvPr/>
        </p:nvPicPr>
        <p:blipFill>
          <a:blip r:embed="rId7">
            <a:extLst>
              <a:ext uri="{28A0092B-C50C-407E-A947-70E740481C1C}">
                <a14:useLocalDpi xmlns:a14="http://schemas.microsoft.com/office/drawing/2010/main" val="0"/>
              </a:ext>
            </a:extLst>
          </a:blip>
          <a:srcRect b="41377"/>
          <a:stretch>
            <a:fillRect/>
          </a:stretch>
        </p:blipFill>
        <p:spPr bwMode="auto">
          <a:xfrm>
            <a:off x="10683875" y="9829800"/>
            <a:ext cx="2808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15">
            <a:extLst>
              <a:ext uri="{FF2B5EF4-FFF2-40B4-BE49-F238E27FC236}">
                <a16:creationId xmlns:a16="http://schemas.microsoft.com/office/drawing/2014/main" id="{0D8B5EE0-1894-4E8C-AF0E-DCC4F1A17757}"/>
              </a:ext>
            </a:extLst>
          </p:cNvPr>
          <p:cNvPicPr>
            <a:picLocks noChangeAspect="1"/>
          </p:cNvPicPr>
          <p:nvPr/>
        </p:nvPicPr>
        <p:blipFill>
          <a:blip r:embed="rId8">
            <a:extLst>
              <a:ext uri="{28A0092B-C50C-407E-A947-70E740481C1C}">
                <a14:useLocalDpi xmlns:a14="http://schemas.microsoft.com/office/drawing/2010/main" val="0"/>
              </a:ext>
            </a:extLst>
          </a:blip>
          <a:srcRect b="46486"/>
          <a:stretch>
            <a:fillRect/>
          </a:stretch>
        </p:blipFill>
        <p:spPr bwMode="auto">
          <a:xfrm>
            <a:off x="13430250" y="9859963"/>
            <a:ext cx="2876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6">
            <a:extLst>
              <a:ext uri="{FF2B5EF4-FFF2-40B4-BE49-F238E27FC236}">
                <a16:creationId xmlns:a16="http://schemas.microsoft.com/office/drawing/2014/main" id="{78A5E868-E7EF-41F0-8672-9E07DD533CEF}"/>
              </a:ext>
            </a:extLst>
          </p:cNvPr>
          <p:cNvPicPr>
            <a:picLocks noChangeAspect="1"/>
          </p:cNvPicPr>
          <p:nvPr/>
        </p:nvPicPr>
        <p:blipFill>
          <a:blip r:embed="rId9">
            <a:extLst>
              <a:ext uri="{28A0092B-C50C-407E-A947-70E740481C1C}">
                <a14:useLocalDpi xmlns:a14="http://schemas.microsoft.com/office/drawing/2010/main" val="0"/>
              </a:ext>
            </a:extLst>
          </a:blip>
          <a:srcRect r="15262" b="35733"/>
          <a:stretch>
            <a:fillRect/>
          </a:stretch>
        </p:blipFill>
        <p:spPr bwMode="auto">
          <a:xfrm>
            <a:off x="16259175" y="9859963"/>
            <a:ext cx="20288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5">
            <a:extLst>
              <a:ext uri="{FF2B5EF4-FFF2-40B4-BE49-F238E27FC236}">
                <a16:creationId xmlns:a16="http://schemas.microsoft.com/office/drawing/2014/main" id="{981A6C66-C753-4E7D-A6CE-D38329F05B7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14688" y="4197350"/>
            <a:ext cx="88265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Picture 15">
            <a:extLst>
              <a:ext uri="{FF2B5EF4-FFF2-40B4-BE49-F238E27FC236}">
                <a16:creationId xmlns:a16="http://schemas.microsoft.com/office/drawing/2014/main" id="{57828140-DB43-4D7D-AB57-9153F03E11F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3503275" y="4389438"/>
            <a:ext cx="1220788"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17">
            <a:extLst>
              <a:ext uri="{FF2B5EF4-FFF2-40B4-BE49-F238E27FC236}">
                <a16:creationId xmlns:a16="http://schemas.microsoft.com/office/drawing/2014/main" id="{E3974412-9AA9-42C4-ACAC-228430DAB343}"/>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6207984" y="4103688"/>
            <a:ext cx="1171575"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Picture 11">
            <a:extLst>
              <a:ext uri="{FF2B5EF4-FFF2-40B4-BE49-F238E27FC236}">
                <a16:creationId xmlns:a16="http://schemas.microsoft.com/office/drawing/2014/main" id="{35BECA73-1CE6-453F-9CB5-7FA58370DB51}"/>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3765213" y="6553200"/>
            <a:ext cx="1062037"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1" name="Picture 13">
            <a:extLst>
              <a:ext uri="{FF2B5EF4-FFF2-40B4-BE49-F238E27FC236}">
                <a16:creationId xmlns:a16="http://schemas.microsoft.com/office/drawing/2014/main" id="{05CF1904-1F77-4B1D-BEE6-1C3BFE12450F}"/>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6352838" y="6315075"/>
            <a:ext cx="882650"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2" name="Picture 5">
            <a:extLst>
              <a:ext uri="{FF2B5EF4-FFF2-40B4-BE49-F238E27FC236}">
                <a16:creationId xmlns:a16="http://schemas.microsoft.com/office/drawing/2014/main" id="{3DDBB026-743A-4A2F-A429-6A71A2F5364D}"/>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709738" y="5003800"/>
            <a:ext cx="88265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0">
            <a:extLst>
              <a:ext uri="{FF2B5EF4-FFF2-40B4-BE49-F238E27FC236}">
                <a16:creationId xmlns:a16="http://schemas.microsoft.com/office/drawing/2014/main" id="{ED4B2839-48C0-40DF-AC5F-7A1975A9818B}"/>
              </a:ext>
            </a:extLst>
          </p:cNvPr>
          <p:cNvPicPr>
            <a:picLocks noChangeAspect="1"/>
          </p:cNvPicPr>
          <p:nvPr/>
        </p:nvPicPr>
        <p:blipFill>
          <a:blip r:embed="rId15">
            <a:extLst>
              <a:ext uri="{28A0092B-C50C-407E-A947-70E740481C1C}">
                <a14:useLocalDpi xmlns:a14="http://schemas.microsoft.com/office/drawing/2010/main" val="0"/>
              </a:ext>
            </a:extLst>
          </a:blip>
          <a:srcRect l="50000" t="36925" b="1363"/>
          <a:stretch>
            <a:fillRect/>
          </a:stretch>
        </p:blipFill>
        <p:spPr bwMode="auto">
          <a:xfrm>
            <a:off x="0" y="0"/>
            <a:ext cx="14541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8">
            <a:extLst>
              <a:ext uri="{FF2B5EF4-FFF2-40B4-BE49-F238E27FC236}">
                <a16:creationId xmlns:a16="http://schemas.microsoft.com/office/drawing/2014/main" id="{7EF51965-8796-4CFA-9FF6-A77CC9BC1262}"/>
              </a:ext>
            </a:extLst>
          </p:cNvPr>
          <p:cNvPicPr>
            <a:picLocks noChangeAspect="1"/>
          </p:cNvPicPr>
          <p:nvPr/>
        </p:nvPicPr>
        <p:blipFill>
          <a:blip r:embed="rId4">
            <a:extLst>
              <a:ext uri="{28A0092B-C50C-407E-A947-70E740481C1C}">
                <a14:useLocalDpi xmlns:a14="http://schemas.microsoft.com/office/drawing/2010/main" val="0"/>
              </a:ext>
            </a:extLst>
          </a:blip>
          <a:srcRect t="35880"/>
          <a:stretch>
            <a:fillRect/>
          </a:stretch>
        </p:blipFill>
        <p:spPr bwMode="auto">
          <a:xfrm>
            <a:off x="1454150" y="0"/>
            <a:ext cx="28003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9">
            <a:extLst>
              <a:ext uri="{FF2B5EF4-FFF2-40B4-BE49-F238E27FC236}">
                <a16:creationId xmlns:a16="http://schemas.microsoft.com/office/drawing/2014/main" id="{9B716409-DA53-4388-BAA6-6828D85EF172}"/>
              </a:ext>
            </a:extLst>
          </p:cNvPr>
          <p:cNvPicPr>
            <a:picLocks noChangeAspect="1"/>
          </p:cNvPicPr>
          <p:nvPr/>
        </p:nvPicPr>
        <p:blipFill>
          <a:blip r:embed="rId5">
            <a:extLst>
              <a:ext uri="{28A0092B-C50C-407E-A947-70E740481C1C}">
                <a14:useLocalDpi xmlns:a14="http://schemas.microsoft.com/office/drawing/2010/main" val="0"/>
              </a:ext>
            </a:extLst>
          </a:blip>
          <a:srcRect t="33670"/>
          <a:stretch>
            <a:fillRect/>
          </a:stretch>
        </p:blipFill>
        <p:spPr bwMode="auto">
          <a:xfrm>
            <a:off x="4254500" y="0"/>
            <a:ext cx="27670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0">
            <a:extLst>
              <a:ext uri="{FF2B5EF4-FFF2-40B4-BE49-F238E27FC236}">
                <a16:creationId xmlns:a16="http://schemas.microsoft.com/office/drawing/2014/main" id="{78BB2D4A-1EE1-412F-976A-5B4C8C712AF1}"/>
              </a:ext>
            </a:extLst>
          </p:cNvPr>
          <p:cNvPicPr>
            <a:picLocks noChangeAspect="1"/>
          </p:cNvPicPr>
          <p:nvPr/>
        </p:nvPicPr>
        <p:blipFill>
          <a:blip r:embed="rId6">
            <a:extLst>
              <a:ext uri="{28A0092B-C50C-407E-A947-70E740481C1C}">
                <a14:useLocalDpi xmlns:a14="http://schemas.microsoft.com/office/drawing/2010/main" val="0"/>
              </a:ext>
            </a:extLst>
          </a:blip>
          <a:srcRect t="33380"/>
          <a:stretch>
            <a:fillRect/>
          </a:stretch>
        </p:blipFill>
        <p:spPr bwMode="auto">
          <a:xfrm>
            <a:off x="7021513" y="0"/>
            <a:ext cx="2754312"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1">
            <a:extLst>
              <a:ext uri="{FF2B5EF4-FFF2-40B4-BE49-F238E27FC236}">
                <a16:creationId xmlns:a16="http://schemas.microsoft.com/office/drawing/2014/main" id="{9EFB4D0C-D9A2-44B4-8640-098B69D07DE6}"/>
              </a:ext>
            </a:extLst>
          </p:cNvPr>
          <p:cNvPicPr>
            <a:picLocks noChangeAspect="1"/>
          </p:cNvPicPr>
          <p:nvPr/>
        </p:nvPicPr>
        <p:blipFill>
          <a:blip r:embed="rId7">
            <a:extLst>
              <a:ext uri="{28A0092B-C50C-407E-A947-70E740481C1C}">
                <a14:useLocalDpi xmlns:a14="http://schemas.microsoft.com/office/drawing/2010/main" val="0"/>
              </a:ext>
            </a:extLst>
          </a:blip>
          <a:srcRect t="33914"/>
          <a:stretch>
            <a:fillRect/>
          </a:stretch>
        </p:blipFill>
        <p:spPr bwMode="auto">
          <a:xfrm>
            <a:off x="9775825" y="0"/>
            <a:ext cx="280828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2">
            <a:extLst>
              <a:ext uri="{FF2B5EF4-FFF2-40B4-BE49-F238E27FC236}">
                <a16:creationId xmlns:a16="http://schemas.microsoft.com/office/drawing/2014/main" id="{87CA5F89-9A49-4B2A-A4B7-6FC651691721}"/>
              </a:ext>
            </a:extLst>
          </p:cNvPr>
          <p:cNvPicPr>
            <a:picLocks noChangeAspect="1"/>
          </p:cNvPicPr>
          <p:nvPr/>
        </p:nvPicPr>
        <p:blipFill>
          <a:blip r:embed="rId8">
            <a:extLst>
              <a:ext uri="{28A0092B-C50C-407E-A947-70E740481C1C}">
                <a14:useLocalDpi xmlns:a14="http://schemas.microsoft.com/office/drawing/2010/main" val="0"/>
              </a:ext>
            </a:extLst>
          </a:blip>
          <a:srcRect t="31969"/>
          <a:stretch>
            <a:fillRect/>
          </a:stretch>
        </p:blipFill>
        <p:spPr bwMode="auto">
          <a:xfrm>
            <a:off x="12584113" y="0"/>
            <a:ext cx="287655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3">
            <a:extLst>
              <a:ext uri="{FF2B5EF4-FFF2-40B4-BE49-F238E27FC236}">
                <a16:creationId xmlns:a16="http://schemas.microsoft.com/office/drawing/2014/main" id="{234186AB-4CF7-4438-B721-D61246976025}"/>
              </a:ext>
            </a:extLst>
          </p:cNvPr>
          <p:cNvPicPr>
            <a:picLocks noChangeAspect="1"/>
          </p:cNvPicPr>
          <p:nvPr/>
        </p:nvPicPr>
        <p:blipFill>
          <a:blip r:embed="rId9">
            <a:extLst>
              <a:ext uri="{28A0092B-C50C-407E-A947-70E740481C1C}">
                <a14:useLocalDpi xmlns:a14="http://schemas.microsoft.com/office/drawing/2010/main" val="0"/>
              </a:ext>
            </a:extLst>
          </a:blip>
          <a:srcRect t="28848"/>
          <a:stretch>
            <a:fillRect/>
          </a:stretch>
        </p:blipFill>
        <p:spPr bwMode="auto">
          <a:xfrm>
            <a:off x="15460663" y="0"/>
            <a:ext cx="2827337"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Graphical user interface, application&#10;&#10;Description automatically generated">
            <a:extLst>
              <a:ext uri="{FF2B5EF4-FFF2-40B4-BE49-F238E27FC236}">
                <a16:creationId xmlns:a16="http://schemas.microsoft.com/office/drawing/2014/main" id="{9EF4B8B8-3111-4D7C-D923-8DB6B27AD928}"/>
              </a:ext>
            </a:extLst>
          </p:cNvPr>
          <p:cNvPicPr>
            <a:picLocks noChangeAspect="1"/>
          </p:cNvPicPr>
          <p:nvPr/>
        </p:nvPicPr>
        <p:blipFill rotWithShape="1">
          <a:blip r:embed="rId16"/>
          <a:srcRect l="67835" t="70754" r="10990" b="9006"/>
          <a:stretch/>
        </p:blipFill>
        <p:spPr>
          <a:xfrm>
            <a:off x="1045382" y="3579077"/>
            <a:ext cx="16721290" cy="4854747"/>
          </a:xfrm>
          <a:prstGeom prst="rect">
            <a:avLst/>
          </a:prstGeom>
        </p:spPr>
      </p:pic>
    </p:spTree>
    <p:extLst>
      <p:ext uri="{BB962C8B-B14F-4D97-AF65-F5344CB8AC3E}">
        <p14:creationId xmlns:p14="http://schemas.microsoft.com/office/powerpoint/2010/main" val="590354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AD82499-5727-42E4-9C38-99379F3498D0}"/>
              </a:ext>
            </a:extLst>
          </p:cNvPr>
          <p:cNvGrpSpPr/>
          <p:nvPr/>
        </p:nvGrpSpPr>
        <p:grpSpPr>
          <a:xfrm>
            <a:off x="0" y="498475"/>
            <a:ext cx="18287999" cy="1682094"/>
            <a:chOff x="-5098" y="-510996"/>
            <a:chExt cx="3598039" cy="521320"/>
          </a:xfrm>
          <a:solidFill>
            <a:srgbClr val="F99FD9"/>
          </a:solidFill>
        </p:grpSpPr>
        <p:sp>
          <p:nvSpPr>
            <p:cNvPr id="3" name="Freeform 3">
              <a:extLst>
                <a:ext uri="{FF2B5EF4-FFF2-40B4-BE49-F238E27FC236}">
                  <a16:creationId xmlns:a16="http://schemas.microsoft.com/office/drawing/2014/main" id="{AD0516E6-A07B-4142-B848-C99E291EF528}"/>
                </a:ext>
              </a:extLst>
            </p:cNvPr>
            <p:cNvSpPr/>
            <p:nvPr/>
          </p:nvSpPr>
          <p:spPr>
            <a:xfrm>
              <a:off x="-5098" y="-510996"/>
              <a:ext cx="3598039" cy="521320"/>
            </a:xfrm>
            <a:custGeom>
              <a:avLst/>
              <a:gdLst/>
              <a:ahLst/>
              <a:cxnLst/>
              <a:rect l="l" t="t" r="r" b="b"/>
              <a:pathLst>
                <a:path w="4474246" h="625967">
                  <a:moveTo>
                    <a:pt x="0" y="0"/>
                  </a:moveTo>
                  <a:lnTo>
                    <a:pt x="4474246" y="0"/>
                  </a:lnTo>
                  <a:lnTo>
                    <a:pt x="4474246" y="625967"/>
                  </a:lnTo>
                  <a:lnTo>
                    <a:pt x="0" y="625967"/>
                  </a:lnTo>
                  <a:close/>
                </a:path>
              </a:pathLst>
            </a:custGeom>
            <a:grpFill/>
          </p:spPr>
          <p:txBody>
            <a:bodyPr/>
            <a:lstStyle/>
            <a:p>
              <a:pPr>
                <a:defRPr/>
              </a:pPr>
              <a:endParaRPr lang="en-GB" dirty="0"/>
            </a:p>
          </p:txBody>
        </p:sp>
      </p:grpSp>
      <p:grpSp>
        <p:nvGrpSpPr>
          <p:cNvPr id="11267" name="Group 4">
            <a:extLst>
              <a:ext uri="{FF2B5EF4-FFF2-40B4-BE49-F238E27FC236}">
                <a16:creationId xmlns:a16="http://schemas.microsoft.com/office/drawing/2014/main" id="{817F3B20-703A-4645-AA4A-B637DDF13C18}"/>
              </a:ext>
            </a:extLst>
          </p:cNvPr>
          <p:cNvGrpSpPr>
            <a:grpSpLocks/>
          </p:cNvGrpSpPr>
          <p:nvPr/>
        </p:nvGrpSpPr>
        <p:grpSpPr bwMode="auto">
          <a:xfrm>
            <a:off x="-657226" y="360001"/>
            <a:ext cx="19602450" cy="5123653"/>
            <a:chOff x="0" y="-2603596"/>
            <a:chExt cx="26136711" cy="6828705"/>
          </a:xfrm>
        </p:grpSpPr>
        <p:sp>
          <p:nvSpPr>
            <p:cNvPr id="5" name="TextBox 5">
              <a:extLst>
                <a:ext uri="{FF2B5EF4-FFF2-40B4-BE49-F238E27FC236}">
                  <a16:creationId xmlns:a16="http://schemas.microsoft.com/office/drawing/2014/main" id="{B8F68AAB-C197-4ECC-8CD1-E8A23FF7117C}"/>
                </a:ext>
              </a:extLst>
            </p:cNvPr>
            <p:cNvSpPr txBox="1"/>
            <p:nvPr/>
          </p:nvSpPr>
          <p:spPr>
            <a:xfrm>
              <a:off x="1282705" y="-2603596"/>
              <a:ext cx="24854006" cy="2305145"/>
            </a:xfrm>
            <a:prstGeom prst="rect">
              <a:avLst/>
            </a:prstGeom>
          </p:spPr>
          <p:txBody>
            <a:bodyPr wrap="square" lIns="0" tIns="0" rIns="0" bIns="0">
              <a:spAutoFit/>
            </a:bodyPr>
            <a:lstStyle/>
            <a:p>
              <a:pPr eaLnBrk="1" fontAlgn="auto" hangingPunct="1">
                <a:lnSpc>
                  <a:spcPts val="14140"/>
                </a:lnSpc>
                <a:spcBef>
                  <a:spcPts val="0"/>
                </a:spcBef>
                <a:spcAft>
                  <a:spcPts val="0"/>
                </a:spcAft>
                <a:defRPr/>
              </a:pPr>
              <a:r>
                <a:rPr lang="en-GB" sz="10000" dirty="0">
                  <a:latin typeface="Cabin Sketch" panose="020B0604020202020204" charset="0"/>
                  <a:cs typeface="+mn-cs"/>
                </a:rPr>
                <a:t>Sedentary Behaviours-advice</a:t>
              </a:r>
              <a:endParaRPr lang="en-US" sz="10000" spc="-492" dirty="0">
                <a:solidFill>
                  <a:srgbClr val="383838"/>
                </a:solidFill>
                <a:latin typeface="Cabin SemiBold" panose="020B0604020202020204" charset="0"/>
                <a:cs typeface="+mn-cs"/>
              </a:endParaRPr>
            </a:p>
          </p:txBody>
        </p:sp>
        <p:sp>
          <p:nvSpPr>
            <p:cNvPr id="11286" name="TextBox 6">
              <a:extLst>
                <a:ext uri="{FF2B5EF4-FFF2-40B4-BE49-F238E27FC236}">
                  <a16:creationId xmlns:a16="http://schemas.microsoft.com/office/drawing/2014/main" id="{A9F62280-5226-49F5-9DC1-9693122E8E26}"/>
                </a:ext>
              </a:extLst>
            </p:cNvPr>
            <p:cNvSpPr txBox="1">
              <a:spLocks noChangeArrowheads="1"/>
            </p:cNvSpPr>
            <p:nvPr/>
          </p:nvSpPr>
          <p:spPr bwMode="auto">
            <a:xfrm>
              <a:off x="0" y="3664529"/>
              <a:ext cx="21337903" cy="56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ts val="3363"/>
                </a:lnSpc>
                <a:spcBef>
                  <a:spcPct val="0"/>
                </a:spcBef>
                <a:buFontTx/>
                <a:buNone/>
              </a:pPr>
              <a:endParaRPr lang="en-US" altLang="en-US" sz="1800"/>
            </a:p>
          </p:txBody>
        </p:sp>
        <p:sp>
          <p:nvSpPr>
            <p:cNvPr id="11287" name="TextBox 7">
              <a:extLst>
                <a:ext uri="{FF2B5EF4-FFF2-40B4-BE49-F238E27FC236}">
                  <a16:creationId xmlns:a16="http://schemas.microsoft.com/office/drawing/2014/main" id="{C8071E30-66D7-4BA1-9063-7B1C86BFF147}"/>
                </a:ext>
              </a:extLst>
            </p:cNvPr>
            <p:cNvSpPr txBox="1">
              <a:spLocks noChangeArrowheads="1"/>
            </p:cNvSpPr>
            <p:nvPr/>
          </p:nvSpPr>
          <p:spPr bwMode="auto">
            <a:xfrm>
              <a:off x="6" y="-66675"/>
              <a:ext cx="21213380" cy="646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ts val="4113"/>
                </a:lnSpc>
                <a:spcBef>
                  <a:spcPct val="0"/>
                </a:spcBef>
                <a:buFontTx/>
                <a:buNone/>
              </a:pPr>
              <a:endParaRPr lang="en-US" altLang="en-US" sz="1800"/>
            </a:p>
          </p:txBody>
        </p:sp>
      </p:grpSp>
      <p:pic>
        <p:nvPicPr>
          <p:cNvPr id="11268" name="Picture 9">
            <a:extLst>
              <a:ext uri="{FF2B5EF4-FFF2-40B4-BE49-F238E27FC236}">
                <a16:creationId xmlns:a16="http://schemas.microsoft.com/office/drawing/2014/main" id="{6621767E-1EE3-401B-B7D8-49EA4B36FE2D}"/>
              </a:ext>
            </a:extLst>
          </p:cNvPr>
          <p:cNvPicPr>
            <a:picLocks noChangeAspect="1"/>
          </p:cNvPicPr>
          <p:nvPr/>
        </p:nvPicPr>
        <p:blipFill>
          <a:blip r:embed="rId3">
            <a:extLst>
              <a:ext uri="{28A0092B-C50C-407E-A947-70E740481C1C}">
                <a14:useLocalDpi xmlns:a14="http://schemas.microsoft.com/office/drawing/2010/main" val="0"/>
              </a:ext>
            </a:extLst>
          </a:blip>
          <a:srcRect b="50000"/>
          <a:stretch>
            <a:fillRect/>
          </a:stretch>
        </p:blipFill>
        <p:spPr bwMode="auto">
          <a:xfrm>
            <a:off x="0" y="9883775"/>
            <a:ext cx="2909888"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11">
            <a:extLst>
              <a:ext uri="{FF2B5EF4-FFF2-40B4-BE49-F238E27FC236}">
                <a16:creationId xmlns:a16="http://schemas.microsoft.com/office/drawing/2014/main" id="{C6A9AECD-1280-49B7-9FF8-9B2B9F7DACAD}"/>
              </a:ext>
            </a:extLst>
          </p:cNvPr>
          <p:cNvPicPr>
            <a:picLocks noChangeAspect="1"/>
          </p:cNvPicPr>
          <p:nvPr/>
        </p:nvPicPr>
        <p:blipFill>
          <a:blip r:embed="rId4">
            <a:extLst>
              <a:ext uri="{28A0092B-C50C-407E-A947-70E740481C1C}">
                <a14:useLocalDpi xmlns:a14="http://schemas.microsoft.com/office/drawing/2010/main" val="0"/>
              </a:ext>
            </a:extLst>
          </a:blip>
          <a:srcRect b="38268"/>
          <a:stretch>
            <a:fillRect/>
          </a:stretch>
        </p:blipFill>
        <p:spPr bwMode="auto">
          <a:xfrm>
            <a:off x="2881313" y="9883775"/>
            <a:ext cx="235585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2">
            <a:extLst>
              <a:ext uri="{FF2B5EF4-FFF2-40B4-BE49-F238E27FC236}">
                <a16:creationId xmlns:a16="http://schemas.microsoft.com/office/drawing/2014/main" id="{EE173AA9-7D9D-4B4D-89F5-CC6A2727C713}"/>
              </a:ext>
            </a:extLst>
          </p:cNvPr>
          <p:cNvPicPr>
            <a:picLocks noChangeAspect="1"/>
          </p:cNvPicPr>
          <p:nvPr/>
        </p:nvPicPr>
        <p:blipFill>
          <a:blip r:embed="rId5">
            <a:extLst>
              <a:ext uri="{28A0092B-C50C-407E-A947-70E740481C1C}">
                <a14:useLocalDpi xmlns:a14="http://schemas.microsoft.com/office/drawing/2010/main" val="0"/>
              </a:ext>
            </a:extLst>
          </a:blip>
          <a:srcRect b="45514"/>
          <a:stretch>
            <a:fillRect/>
          </a:stretch>
        </p:blipFill>
        <p:spPr bwMode="auto">
          <a:xfrm>
            <a:off x="5233988" y="9867900"/>
            <a:ext cx="27654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13">
            <a:extLst>
              <a:ext uri="{FF2B5EF4-FFF2-40B4-BE49-F238E27FC236}">
                <a16:creationId xmlns:a16="http://schemas.microsoft.com/office/drawing/2014/main" id="{40E5750B-79FC-4FD8-9796-57F8C01121BB}"/>
              </a:ext>
            </a:extLst>
          </p:cNvPr>
          <p:cNvPicPr>
            <a:picLocks noChangeAspect="1"/>
          </p:cNvPicPr>
          <p:nvPr/>
        </p:nvPicPr>
        <p:blipFill>
          <a:blip r:embed="rId6">
            <a:extLst>
              <a:ext uri="{28A0092B-C50C-407E-A947-70E740481C1C}">
                <a14:useLocalDpi xmlns:a14="http://schemas.microsoft.com/office/drawing/2010/main" val="0"/>
              </a:ext>
            </a:extLst>
          </a:blip>
          <a:srcRect b="45792"/>
          <a:stretch>
            <a:fillRect/>
          </a:stretch>
        </p:blipFill>
        <p:spPr bwMode="auto">
          <a:xfrm>
            <a:off x="7970838" y="9872663"/>
            <a:ext cx="275590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14">
            <a:extLst>
              <a:ext uri="{FF2B5EF4-FFF2-40B4-BE49-F238E27FC236}">
                <a16:creationId xmlns:a16="http://schemas.microsoft.com/office/drawing/2014/main" id="{7792B8B8-B4A5-46AF-8A6C-0361EE06D1AC}"/>
              </a:ext>
            </a:extLst>
          </p:cNvPr>
          <p:cNvPicPr>
            <a:picLocks noChangeAspect="1"/>
          </p:cNvPicPr>
          <p:nvPr/>
        </p:nvPicPr>
        <p:blipFill>
          <a:blip r:embed="rId7">
            <a:extLst>
              <a:ext uri="{28A0092B-C50C-407E-A947-70E740481C1C}">
                <a14:useLocalDpi xmlns:a14="http://schemas.microsoft.com/office/drawing/2010/main" val="0"/>
              </a:ext>
            </a:extLst>
          </a:blip>
          <a:srcRect b="41377"/>
          <a:stretch>
            <a:fillRect/>
          </a:stretch>
        </p:blipFill>
        <p:spPr bwMode="auto">
          <a:xfrm>
            <a:off x="10683875" y="9829800"/>
            <a:ext cx="2808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15">
            <a:extLst>
              <a:ext uri="{FF2B5EF4-FFF2-40B4-BE49-F238E27FC236}">
                <a16:creationId xmlns:a16="http://schemas.microsoft.com/office/drawing/2014/main" id="{0D8B5EE0-1894-4E8C-AF0E-DCC4F1A17757}"/>
              </a:ext>
            </a:extLst>
          </p:cNvPr>
          <p:cNvPicPr>
            <a:picLocks noChangeAspect="1"/>
          </p:cNvPicPr>
          <p:nvPr/>
        </p:nvPicPr>
        <p:blipFill>
          <a:blip r:embed="rId8">
            <a:extLst>
              <a:ext uri="{28A0092B-C50C-407E-A947-70E740481C1C}">
                <a14:useLocalDpi xmlns:a14="http://schemas.microsoft.com/office/drawing/2010/main" val="0"/>
              </a:ext>
            </a:extLst>
          </a:blip>
          <a:srcRect b="46486"/>
          <a:stretch>
            <a:fillRect/>
          </a:stretch>
        </p:blipFill>
        <p:spPr bwMode="auto">
          <a:xfrm>
            <a:off x="13430250" y="9859963"/>
            <a:ext cx="2876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6">
            <a:extLst>
              <a:ext uri="{FF2B5EF4-FFF2-40B4-BE49-F238E27FC236}">
                <a16:creationId xmlns:a16="http://schemas.microsoft.com/office/drawing/2014/main" id="{78A5E868-E7EF-41F0-8672-9E07DD533CEF}"/>
              </a:ext>
            </a:extLst>
          </p:cNvPr>
          <p:cNvPicPr>
            <a:picLocks noChangeAspect="1"/>
          </p:cNvPicPr>
          <p:nvPr/>
        </p:nvPicPr>
        <p:blipFill>
          <a:blip r:embed="rId9">
            <a:extLst>
              <a:ext uri="{28A0092B-C50C-407E-A947-70E740481C1C}">
                <a14:useLocalDpi xmlns:a14="http://schemas.microsoft.com/office/drawing/2010/main" val="0"/>
              </a:ext>
            </a:extLst>
          </a:blip>
          <a:srcRect r="15262" b="35733"/>
          <a:stretch>
            <a:fillRect/>
          </a:stretch>
        </p:blipFill>
        <p:spPr bwMode="auto">
          <a:xfrm>
            <a:off x="16259175" y="9859963"/>
            <a:ext cx="202882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5">
            <a:extLst>
              <a:ext uri="{FF2B5EF4-FFF2-40B4-BE49-F238E27FC236}">
                <a16:creationId xmlns:a16="http://schemas.microsoft.com/office/drawing/2014/main" id="{981A6C66-C753-4E7D-A6CE-D38329F05B7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14688" y="4197350"/>
            <a:ext cx="88265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Picture 15">
            <a:extLst>
              <a:ext uri="{FF2B5EF4-FFF2-40B4-BE49-F238E27FC236}">
                <a16:creationId xmlns:a16="http://schemas.microsoft.com/office/drawing/2014/main" id="{57828140-DB43-4D7D-AB57-9153F03E11F1}"/>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3503275" y="4389438"/>
            <a:ext cx="1220788"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17">
            <a:extLst>
              <a:ext uri="{FF2B5EF4-FFF2-40B4-BE49-F238E27FC236}">
                <a16:creationId xmlns:a16="http://schemas.microsoft.com/office/drawing/2014/main" id="{E3974412-9AA9-42C4-ACAC-228430DAB343}"/>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6207984" y="4103688"/>
            <a:ext cx="1171575"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Picture 11">
            <a:extLst>
              <a:ext uri="{FF2B5EF4-FFF2-40B4-BE49-F238E27FC236}">
                <a16:creationId xmlns:a16="http://schemas.microsoft.com/office/drawing/2014/main" id="{35BECA73-1CE6-453F-9CB5-7FA58370DB51}"/>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3765213" y="6553200"/>
            <a:ext cx="1062037"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1" name="Picture 13">
            <a:extLst>
              <a:ext uri="{FF2B5EF4-FFF2-40B4-BE49-F238E27FC236}">
                <a16:creationId xmlns:a16="http://schemas.microsoft.com/office/drawing/2014/main" id="{05CF1904-1F77-4B1D-BEE6-1C3BFE12450F}"/>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6352838" y="6315075"/>
            <a:ext cx="882650"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2" name="Picture 5">
            <a:extLst>
              <a:ext uri="{FF2B5EF4-FFF2-40B4-BE49-F238E27FC236}">
                <a16:creationId xmlns:a16="http://schemas.microsoft.com/office/drawing/2014/main" id="{3DDBB026-743A-4A2F-A429-6A71A2F5364D}"/>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709738" y="5003800"/>
            <a:ext cx="88265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4" name="Picture 3">
            <a:extLst>
              <a:ext uri="{FF2B5EF4-FFF2-40B4-BE49-F238E27FC236}">
                <a16:creationId xmlns:a16="http://schemas.microsoft.com/office/drawing/2014/main" id="{712D56E6-8013-4760-9254-CA9E801BEF8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66850" y="5199063"/>
            <a:ext cx="100330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0">
            <a:extLst>
              <a:ext uri="{FF2B5EF4-FFF2-40B4-BE49-F238E27FC236}">
                <a16:creationId xmlns:a16="http://schemas.microsoft.com/office/drawing/2014/main" id="{ED4B2839-48C0-40DF-AC5F-7A1975A9818B}"/>
              </a:ext>
            </a:extLst>
          </p:cNvPr>
          <p:cNvPicPr>
            <a:picLocks noChangeAspect="1"/>
          </p:cNvPicPr>
          <p:nvPr/>
        </p:nvPicPr>
        <p:blipFill>
          <a:blip r:embed="rId16">
            <a:extLst>
              <a:ext uri="{28A0092B-C50C-407E-A947-70E740481C1C}">
                <a14:useLocalDpi xmlns:a14="http://schemas.microsoft.com/office/drawing/2010/main" val="0"/>
              </a:ext>
            </a:extLst>
          </a:blip>
          <a:srcRect l="50000" t="36925" b="1363"/>
          <a:stretch>
            <a:fillRect/>
          </a:stretch>
        </p:blipFill>
        <p:spPr bwMode="auto">
          <a:xfrm>
            <a:off x="0" y="0"/>
            <a:ext cx="14541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8">
            <a:extLst>
              <a:ext uri="{FF2B5EF4-FFF2-40B4-BE49-F238E27FC236}">
                <a16:creationId xmlns:a16="http://schemas.microsoft.com/office/drawing/2014/main" id="{7EF51965-8796-4CFA-9FF6-A77CC9BC1262}"/>
              </a:ext>
            </a:extLst>
          </p:cNvPr>
          <p:cNvPicPr>
            <a:picLocks noChangeAspect="1"/>
          </p:cNvPicPr>
          <p:nvPr/>
        </p:nvPicPr>
        <p:blipFill>
          <a:blip r:embed="rId4">
            <a:extLst>
              <a:ext uri="{28A0092B-C50C-407E-A947-70E740481C1C}">
                <a14:useLocalDpi xmlns:a14="http://schemas.microsoft.com/office/drawing/2010/main" val="0"/>
              </a:ext>
            </a:extLst>
          </a:blip>
          <a:srcRect t="35880"/>
          <a:stretch>
            <a:fillRect/>
          </a:stretch>
        </p:blipFill>
        <p:spPr bwMode="auto">
          <a:xfrm>
            <a:off x="1454150" y="0"/>
            <a:ext cx="280035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9">
            <a:extLst>
              <a:ext uri="{FF2B5EF4-FFF2-40B4-BE49-F238E27FC236}">
                <a16:creationId xmlns:a16="http://schemas.microsoft.com/office/drawing/2014/main" id="{9B716409-DA53-4388-BAA6-6828D85EF172}"/>
              </a:ext>
            </a:extLst>
          </p:cNvPr>
          <p:cNvPicPr>
            <a:picLocks noChangeAspect="1"/>
          </p:cNvPicPr>
          <p:nvPr/>
        </p:nvPicPr>
        <p:blipFill>
          <a:blip r:embed="rId5">
            <a:extLst>
              <a:ext uri="{28A0092B-C50C-407E-A947-70E740481C1C}">
                <a14:useLocalDpi xmlns:a14="http://schemas.microsoft.com/office/drawing/2010/main" val="0"/>
              </a:ext>
            </a:extLst>
          </a:blip>
          <a:srcRect t="33670"/>
          <a:stretch>
            <a:fillRect/>
          </a:stretch>
        </p:blipFill>
        <p:spPr bwMode="auto">
          <a:xfrm>
            <a:off x="4254500" y="0"/>
            <a:ext cx="276701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0">
            <a:extLst>
              <a:ext uri="{FF2B5EF4-FFF2-40B4-BE49-F238E27FC236}">
                <a16:creationId xmlns:a16="http://schemas.microsoft.com/office/drawing/2014/main" id="{78BB2D4A-1EE1-412F-976A-5B4C8C712AF1}"/>
              </a:ext>
            </a:extLst>
          </p:cNvPr>
          <p:cNvPicPr>
            <a:picLocks noChangeAspect="1"/>
          </p:cNvPicPr>
          <p:nvPr/>
        </p:nvPicPr>
        <p:blipFill>
          <a:blip r:embed="rId6">
            <a:extLst>
              <a:ext uri="{28A0092B-C50C-407E-A947-70E740481C1C}">
                <a14:useLocalDpi xmlns:a14="http://schemas.microsoft.com/office/drawing/2010/main" val="0"/>
              </a:ext>
            </a:extLst>
          </a:blip>
          <a:srcRect t="33380"/>
          <a:stretch>
            <a:fillRect/>
          </a:stretch>
        </p:blipFill>
        <p:spPr bwMode="auto">
          <a:xfrm>
            <a:off x="7021513" y="0"/>
            <a:ext cx="2754312"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1">
            <a:extLst>
              <a:ext uri="{FF2B5EF4-FFF2-40B4-BE49-F238E27FC236}">
                <a16:creationId xmlns:a16="http://schemas.microsoft.com/office/drawing/2014/main" id="{9EFB4D0C-D9A2-44B4-8640-098B69D07DE6}"/>
              </a:ext>
            </a:extLst>
          </p:cNvPr>
          <p:cNvPicPr>
            <a:picLocks noChangeAspect="1"/>
          </p:cNvPicPr>
          <p:nvPr/>
        </p:nvPicPr>
        <p:blipFill>
          <a:blip r:embed="rId7">
            <a:extLst>
              <a:ext uri="{28A0092B-C50C-407E-A947-70E740481C1C}">
                <a14:useLocalDpi xmlns:a14="http://schemas.microsoft.com/office/drawing/2010/main" val="0"/>
              </a:ext>
            </a:extLst>
          </a:blip>
          <a:srcRect t="33914"/>
          <a:stretch>
            <a:fillRect/>
          </a:stretch>
        </p:blipFill>
        <p:spPr bwMode="auto">
          <a:xfrm>
            <a:off x="9775825" y="0"/>
            <a:ext cx="280828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2">
            <a:extLst>
              <a:ext uri="{FF2B5EF4-FFF2-40B4-BE49-F238E27FC236}">
                <a16:creationId xmlns:a16="http://schemas.microsoft.com/office/drawing/2014/main" id="{87CA5F89-9A49-4B2A-A4B7-6FC651691721}"/>
              </a:ext>
            </a:extLst>
          </p:cNvPr>
          <p:cNvPicPr>
            <a:picLocks noChangeAspect="1"/>
          </p:cNvPicPr>
          <p:nvPr/>
        </p:nvPicPr>
        <p:blipFill>
          <a:blip r:embed="rId8">
            <a:extLst>
              <a:ext uri="{28A0092B-C50C-407E-A947-70E740481C1C}">
                <a14:useLocalDpi xmlns:a14="http://schemas.microsoft.com/office/drawing/2010/main" val="0"/>
              </a:ext>
            </a:extLst>
          </a:blip>
          <a:srcRect t="31969"/>
          <a:stretch>
            <a:fillRect/>
          </a:stretch>
        </p:blipFill>
        <p:spPr bwMode="auto">
          <a:xfrm>
            <a:off x="12584113" y="0"/>
            <a:ext cx="287655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3">
            <a:extLst>
              <a:ext uri="{FF2B5EF4-FFF2-40B4-BE49-F238E27FC236}">
                <a16:creationId xmlns:a16="http://schemas.microsoft.com/office/drawing/2014/main" id="{234186AB-4CF7-4438-B721-D61246976025}"/>
              </a:ext>
            </a:extLst>
          </p:cNvPr>
          <p:cNvPicPr>
            <a:picLocks noChangeAspect="1"/>
          </p:cNvPicPr>
          <p:nvPr/>
        </p:nvPicPr>
        <p:blipFill>
          <a:blip r:embed="rId9">
            <a:extLst>
              <a:ext uri="{28A0092B-C50C-407E-A947-70E740481C1C}">
                <a14:useLocalDpi xmlns:a14="http://schemas.microsoft.com/office/drawing/2010/main" val="0"/>
              </a:ext>
            </a:extLst>
          </a:blip>
          <a:srcRect t="28848"/>
          <a:stretch>
            <a:fillRect/>
          </a:stretch>
        </p:blipFill>
        <p:spPr bwMode="auto">
          <a:xfrm>
            <a:off x="15460663" y="0"/>
            <a:ext cx="2827337"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Text&#10;&#10;Description automatically generated">
            <a:extLst>
              <a:ext uri="{FF2B5EF4-FFF2-40B4-BE49-F238E27FC236}">
                <a16:creationId xmlns:a16="http://schemas.microsoft.com/office/drawing/2014/main" id="{EFEC3569-601E-FC86-F85B-94D26CD2E394}"/>
              </a:ext>
            </a:extLst>
          </p:cNvPr>
          <p:cNvPicPr>
            <a:picLocks noChangeAspect="1"/>
          </p:cNvPicPr>
          <p:nvPr/>
        </p:nvPicPr>
        <p:blipFill>
          <a:blip r:embed="rId17"/>
          <a:stretch>
            <a:fillRect/>
          </a:stretch>
        </p:blipFill>
        <p:spPr>
          <a:xfrm>
            <a:off x="470345" y="3371245"/>
            <a:ext cx="7568309" cy="3804207"/>
          </a:xfrm>
          <a:prstGeom prst="rect">
            <a:avLst/>
          </a:prstGeom>
        </p:spPr>
      </p:pic>
      <p:pic>
        <p:nvPicPr>
          <p:cNvPr id="6" name="Picture 5"/>
          <p:cNvPicPr>
            <a:picLocks noChangeAspect="1"/>
          </p:cNvPicPr>
          <p:nvPr/>
        </p:nvPicPr>
        <p:blipFill>
          <a:blip r:embed="rId18"/>
          <a:stretch>
            <a:fillRect/>
          </a:stretch>
        </p:blipFill>
        <p:spPr>
          <a:xfrm>
            <a:off x="11148484" y="3865900"/>
            <a:ext cx="6274893" cy="1992367"/>
          </a:xfrm>
          <a:prstGeom prst="rect">
            <a:avLst/>
          </a:prstGeom>
        </p:spPr>
      </p:pic>
      <p:sp>
        <p:nvSpPr>
          <p:cNvPr id="9" name="TextBox 8"/>
          <p:cNvSpPr txBox="1"/>
          <p:nvPr/>
        </p:nvSpPr>
        <p:spPr>
          <a:xfrm>
            <a:off x="541338" y="2461196"/>
            <a:ext cx="6075362" cy="584775"/>
          </a:xfrm>
          <a:prstGeom prst="rect">
            <a:avLst/>
          </a:prstGeom>
          <a:noFill/>
        </p:spPr>
        <p:txBody>
          <a:bodyPr wrap="square" rtlCol="0">
            <a:spAutoFit/>
          </a:bodyPr>
          <a:lstStyle/>
          <a:p>
            <a:r>
              <a:rPr lang="en-GB" sz="3200" dirty="0"/>
              <a:t>Encourage more active play</a:t>
            </a:r>
          </a:p>
        </p:txBody>
      </p:sp>
      <p:sp>
        <p:nvSpPr>
          <p:cNvPr id="10" name="TextBox 9"/>
          <p:cNvSpPr txBox="1"/>
          <p:nvPr/>
        </p:nvSpPr>
        <p:spPr>
          <a:xfrm>
            <a:off x="11148484" y="2404845"/>
            <a:ext cx="6716261" cy="1077218"/>
          </a:xfrm>
          <a:prstGeom prst="rect">
            <a:avLst/>
          </a:prstGeom>
          <a:noFill/>
        </p:spPr>
        <p:txBody>
          <a:bodyPr wrap="square" rtlCol="0">
            <a:spAutoFit/>
          </a:bodyPr>
          <a:lstStyle/>
          <a:p>
            <a:r>
              <a:rPr lang="en-GB" sz="3200" dirty="0"/>
              <a:t>Discourage sedentary behaviours</a:t>
            </a:r>
          </a:p>
          <a:p>
            <a:endParaRPr lang="en-GB" sz="3200" dirty="0"/>
          </a:p>
        </p:txBody>
      </p:sp>
      <p:sp>
        <p:nvSpPr>
          <p:cNvPr id="11" name="TextBox 10"/>
          <p:cNvSpPr txBox="1"/>
          <p:nvPr/>
        </p:nvSpPr>
        <p:spPr>
          <a:xfrm>
            <a:off x="11211924" y="6553200"/>
            <a:ext cx="6167635" cy="2554545"/>
          </a:xfrm>
          <a:prstGeom prst="rect">
            <a:avLst/>
          </a:prstGeom>
          <a:noFill/>
        </p:spPr>
        <p:txBody>
          <a:bodyPr wrap="square" rtlCol="0">
            <a:spAutoFit/>
          </a:bodyPr>
          <a:lstStyle/>
          <a:p>
            <a:pPr marL="285750" indent="-285750">
              <a:buFont typeface="Arial" panose="020B0604020202020204" pitchFamily="34" charset="0"/>
              <a:buChar char="•"/>
            </a:pPr>
            <a:r>
              <a:rPr lang="en-GB" sz="3200" dirty="0"/>
              <a:t>Break up long periods of sitting with activity for 1-2 minutes</a:t>
            </a:r>
          </a:p>
          <a:p>
            <a:pPr marL="285750" indent="-285750">
              <a:buFont typeface="Arial" panose="020B0604020202020204" pitchFamily="34" charset="0"/>
              <a:buChar char="•"/>
            </a:pPr>
            <a:r>
              <a:rPr lang="en-GB" sz="3200" dirty="0"/>
              <a:t>Reduce the amount of time they spend sitting in cars or strapped into buggies</a:t>
            </a:r>
          </a:p>
        </p:txBody>
      </p:sp>
      <p:sp>
        <p:nvSpPr>
          <p:cNvPr id="12" name="TextBox 11"/>
          <p:cNvSpPr txBox="1"/>
          <p:nvPr/>
        </p:nvSpPr>
        <p:spPr>
          <a:xfrm>
            <a:off x="526590" y="7735183"/>
            <a:ext cx="8374062" cy="1846659"/>
          </a:xfrm>
          <a:prstGeom prst="rect">
            <a:avLst/>
          </a:prstGeom>
          <a:noFill/>
        </p:spPr>
        <p:txBody>
          <a:bodyPr wrap="square" rtlCol="0">
            <a:spAutoFit/>
          </a:bodyPr>
          <a:lstStyle/>
          <a:p>
            <a:pPr marL="457200" indent="-457200">
              <a:buFont typeface="Arial" panose="020B0604020202020204" pitchFamily="34" charset="0"/>
              <a:buChar char="•"/>
            </a:pPr>
            <a:r>
              <a:rPr lang="en-GB" sz="3200" dirty="0">
                <a:latin typeface="+mn-lt"/>
                <a:ea typeface="Lato"/>
                <a:cs typeface="Arial"/>
              </a:rPr>
              <a:t>Choose active gifts such as balls or kites</a:t>
            </a:r>
          </a:p>
          <a:p>
            <a:pPr marL="457200" indent="-457200">
              <a:buFont typeface="Arial" panose="020B0604020202020204" pitchFamily="34" charset="0"/>
              <a:buChar char="•"/>
            </a:pPr>
            <a:r>
              <a:rPr lang="en-GB" sz="3200" dirty="0">
                <a:latin typeface="+mn-lt"/>
                <a:ea typeface="Lato"/>
                <a:cs typeface="Arial"/>
              </a:rPr>
              <a:t>Involve children in household chores, cooking, gardening, cleaning</a:t>
            </a:r>
            <a:r>
              <a:rPr lang="en-GB" dirty="0">
                <a:latin typeface="+mn-lt"/>
                <a:ea typeface="Lato"/>
                <a:cs typeface="Arial"/>
              </a:rPr>
              <a:t> </a:t>
            </a:r>
            <a:endParaRPr lang="en-GB" dirty="0">
              <a:latin typeface="+mn-lt"/>
              <a:ea typeface="Lato"/>
            </a:endParaRPr>
          </a:p>
          <a:p>
            <a:endParaRPr lang="en-GB" dirty="0">
              <a:latin typeface="Helvetica"/>
              <a:ea typeface="Lato"/>
            </a:endParaRPr>
          </a:p>
        </p:txBody>
      </p:sp>
    </p:spTree>
    <p:extLst>
      <p:ext uri="{BB962C8B-B14F-4D97-AF65-F5344CB8AC3E}">
        <p14:creationId xmlns:p14="http://schemas.microsoft.com/office/powerpoint/2010/main" val="34432503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0DF004F0B7C0429B677C1A4126110B" ma:contentTypeVersion="13" ma:contentTypeDescription="Create a new document." ma:contentTypeScope="" ma:versionID="a13792a0a961bf802a035ba1ed75464c">
  <xsd:schema xmlns:xsd="http://www.w3.org/2001/XMLSchema" xmlns:xs="http://www.w3.org/2001/XMLSchema" xmlns:p="http://schemas.microsoft.com/office/2006/metadata/properties" xmlns:ns2="b2e8c297-c771-4730-8c22-db13010b42b5" xmlns:ns3="6a697334-8322-4c35-8d62-b96b5741b494" targetNamespace="http://schemas.microsoft.com/office/2006/metadata/properties" ma:root="true" ma:fieldsID="29869b3170ef1db11306e184fce8633a" ns2:_="" ns3:_="">
    <xsd:import namespace="b2e8c297-c771-4730-8c22-db13010b42b5"/>
    <xsd:import namespace="6a697334-8322-4c35-8d62-b96b5741b49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e8c297-c771-4730-8c22-db13010b42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960faec-74a3-420b-b522-51e7e1c1875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a697334-8322-4c35-8d62-b96b5741b494"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776df729-fd9a-44e1-a9dd-e417f1b56635}" ma:internalName="TaxCatchAll" ma:showField="CatchAllData" ma:web="6a697334-8322-4c35-8d62-b96b5741b49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a697334-8322-4c35-8d62-b96b5741b494" xsi:nil="true"/>
    <lcf76f155ced4ddcb4097134ff3c332f xmlns="b2e8c297-c771-4730-8c22-db13010b42b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E07BE3D-BF46-458C-BE67-DE6ABAE599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e8c297-c771-4730-8c22-db13010b42b5"/>
    <ds:schemaRef ds:uri="6a697334-8322-4c35-8d62-b96b5741b4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FDAA59B-DA3D-44D0-B662-79218EEC27AB}">
  <ds:schemaRef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b2e8c297-c771-4730-8c22-db13010b42b5"/>
    <ds:schemaRef ds:uri="http://www.w3.org/XML/1998/namespace"/>
    <ds:schemaRef ds:uri="6a697334-8322-4c35-8d62-b96b5741b494"/>
  </ds:schemaRefs>
</ds:datastoreItem>
</file>

<file path=customXml/itemProps3.xml><?xml version="1.0" encoding="utf-8"?>
<ds:datastoreItem xmlns:ds="http://schemas.openxmlformats.org/officeDocument/2006/customXml" ds:itemID="{0F8B5F09-94E2-4CDD-87D6-03382E2CBB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3645</TotalTime>
  <Words>1307</Words>
  <Application>Microsoft Office PowerPoint</Application>
  <PresentationFormat>Custom</PresentationFormat>
  <Paragraphs>120</Paragraphs>
  <Slides>14</Slides>
  <Notes>14</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Orange and Green Snowflake Christmas Newsletter</dc:title>
  <dc:creator>Paula Chinchilla</dc:creator>
  <cp:lastModifiedBy>Henson Kate (R0A) Manchester University NHS Foundation Trust</cp:lastModifiedBy>
  <cp:revision>1154</cp:revision>
  <dcterms:created xsi:type="dcterms:W3CDTF">2006-08-16T00:00:00Z</dcterms:created>
  <dcterms:modified xsi:type="dcterms:W3CDTF">2023-04-27T14:25:06Z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0x010100250DF004F0B7C0429B677C1A4126110B</vt:lpwstr>
  </property>
  <property fmtid="{D5CDD505-2E9C-101B-9397-08002B2CF9AE}" pid="3" name="MediaServiceImageTags">
    <vt:lpwstr/>
  </property>
</Properties>
</file>